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5" r:id="rId25"/>
    <p:sldId id="280" r:id="rId2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-64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8CA7B-F7DA-4188-80AE-F247470A80F7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912FA-4EB5-4F2D-8B37-D2F22F30DB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912FA-4EB5-4F2D-8B37-D2F22F30DB75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FEA2AC9-B059-35D6-4A1D-474C956A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F30C6239-A921-7B2B-EAEB-9DA897212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F8A9980F-2C05-3B65-241A-41B66ECC3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4CBBACF4-F7CA-4A93-BD04-3A96C0ABD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7B7AD167-2FC9-AFF2-29B5-0CEE6159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2171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5F04E1DA-1F13-6A18-72CD-859530ED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9648462F-901A-183E-E377-6A1A69D86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2411D291-CFC9-FBFB-D75A-C223411D6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9BF43B9A-B74C-9D85-E354-920422C59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B00884BC-3DED-EA16-371A-4C212CB26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91005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93B4B30B-1EFC-1FD9-68E6-7EF37713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F13C2CFE-5F33-1C9F-B021-81FA4CFC5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084FC697-F4F6-7559-DFCB-6BAFBAA4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2C513975-AFD8-2FA6-AE79-45A4D0227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83DBA9E2-C562-0D35-73F1-FCC18AC2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2437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AE4EEFA-F7E2-32E5-D5B9-EEEECE6D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C436F01D-AD8F-6660-F7D2-9B68D80AB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B04ACBCF-6E7F-9383-A96B-F72EDD800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5A5E980F-A270-839F-33D3-7E9D3B128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F967593F-AA2E-08EA-3175-95D1DCE27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26CCDDE1-88DD-37B7-0C01-7B5E24EC9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093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D120E22-3726-9CB1-62F1-50EA5FA51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4695B74A-2FF0-91D3-E953-328A1EEF2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F6272146-E7BD-1C1F-EF63-E0050821B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="" xmlns:a16="http://schemas.microsoft.com/office/drawing/2014/main" id="{DD199FF1-1F26-BCA7-F2E0-1B9E6BD7C2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="" xmlns:a16="http://schemas.microsoft.com/office/drawing/2014/main" id="{9086F845-ABDC-F0B6-2A4C-E779148B6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="" xmlns:a16="http://schemas.microsoft.com/office/drawing/2014/main" id="{8251B2D5-3750-7C93-36BC-A696BE30E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="" xmlns:a16="http://schemas.microsoft.com/office/drawing/2014/main" id="{4BB92557-B294-4FBF-6BB6-57994CDA1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="" xmlns:a16="http://schemas.microsoft.com/office/drawing/2014/main" id="{01097D6A-60DD-4EE8-5CFE-F5157BE01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10235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F50FB87-601B-02D1-EF07-FDC873BF5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="" xmlns:a16="http://schemas.microsoft.com/office/drawing/2014/main" id="{F3A17375-5C0B-0481-E315-1566AFDA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CB60ECA2-9344-2496-C4A6-DB0A6DBAF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53F6F156-D463-F5F4-EB90-AD95F55CC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52142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2059579B-CEEA-65BB-7CC2-5A144791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58051D64-49D6-387A-DD64-459463AE3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8CFD1FA9-74B6-A4D3-3685-80FD01C4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7789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C455A3B-9548-FF7D-63D5-A9BAB98D4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8CFA91DB-E056-73AD-1C9C-018B2337D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AD7C408F-B191-6176-C4F7-BCF104EDB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F5152CC1-8CE4-C78F-8B0D-C72FEFE98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DA9C7CB8-B937-F3C6-7E39-FD14D9AD9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3E571487-0669-D099-B600-DFC0320FD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03331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6FF1FB8-02CD-939C-9377-3B2015B19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="" xmlns:a16="http://schemas.microsoft.com/office/drawing/2014/main" id="{E1CD1943-33FC-AAB3-B765-B13AF2A36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13F54653-A27B-84B1-336B-9DAB45F9A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63A263C1-F062-291C-84CC-91676B54A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6DB9E1D8-D121-487F-4282-8A35FCC95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93DC0672-44FD-80E8-E92B-E5936BA69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14029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CB97E41-11C0-7733-9C8B-5FA391FA7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DE1ECB51-5133-583B-3AFC-61EA2D92D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5FD863AF-9497-A8B8-2736-843756827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DBE632DC-4C63-3A8C-CD85-D3A712E17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12E5146A-2732-484F-A593-597DDCFE9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437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="" xmlns:a16="http://schemas.microsoft.com/office/drawing/2014/main" id="{0E86EB42-7B50-79B4-3B52-6FCF0E47BD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85E620B6-37D4-CFCA-9538-4649B65CC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117E1183-13B9-AD2F-CD3C-4EFDA6C3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0B239D18-F034-4A96-DA27-4774ECE5B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49E653D6-493E-50DF-8605-2F1600FB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9778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="" xmlns:a16="http://schemas.microsoft.com/office/drawing/2014/main" id="{CF674350-491A-9591-9931-0648610F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DCD398AE-FA28-4D99-D49E-071243A2D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8D0383D4-1821-7E23-DD2C-8F6C468573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5399E-943E-40DC-8FA0-8E57CBD47AB0}" type="datetimeFigureOut">
              <a:rPr lang="zh-TW" altLang="en-US" smtClean="0"/>
              <a:pPr/>
              <a:t>2025/6/25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5165FD97-7E9D-F737-328B-1697BE9047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E9001A08-9EC6-331B-7D14-2BF9D0958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50354-08FE-4208-9C50-FC0241BB366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18246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7%BD%97%E8%B4%AF%E4%B8%AD" TargetMode="External"/><Relationship Id="rId3" Type="http://schemas.openxmlformats.org/officeDocument/2006/relationships/hyperlink" Target="https://zh.wikipedia.org/wiki/%E4%B8%AD%E5%9B%BD" TargetMode="External"/><Relationship Id="rId7" Type="http://schemas.openxmlformats.org/officeDocument/2006/relationships/hyperlink" Target="https://zh.wikipedia.org/wiki/%E6%98%8E%E6%9C%9D" TargetMode="External"/><Relationship Id="rId2" Type="http://schemas.openxmlformats.org/officeDocument/2006/relationships/hyperlink" Target="https://zh.wikipedia.org/wiki/%E4%B8%89%E5%9B%BD%E5%BF%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5%85%83%E6%9C%9D" TargetMode="External"/><Relationship Id="rId5" Type="http://schemas.openxmlformats.org/officeDocument/2006/relationships/hyperlink" Target="https://zh.wikipedia.org/wiki/%E7%AB%A0%E5%9B%9E%E5%B0%8F%E8%AF%B4" TargetMode="External"/><Relationship Id="rId10" Type="http://schemas.openxmlformats.org/officeDocument/2006/relationships/hyperlink" Target="https://zh.wikipedia.org/wiki/%E5%9B%9B%E5%A4%A7%E5%A5%87%E6%9B%B8" TargetMode="External"/><Relationship Id="rId4" Type="http://schemas.openxmlformats.org/officeDocument/2006/relationships/hyperlink" Target="https://zh.wikipedia.org/wiki/%E6%AD%B7%E5%8F%B2" TargetMode="External"/><Relationship Id="rId9" Type="http://schemas.openxmlformats.org/officeDocument/2006/relationships/hyperlink" Target="https://zh.wikipedia.org/wiki/%E5%9B%9B%E5%A4%A7%E5%90%8D%E8%91%9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zh.wikipedia.org/wiki/%E9%99%B0%E8%AC%80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4%B8%89%E5%9B%BD" TargetMode="External"/><Relationship Id="rId7" Type="http://schemas.openxmlformats.org/officeDocument/2006/relationships/hyperlink" Target="https://zh.wikipedia.org/wiki/%E4%BA%94%E8%A8%80%E8%A9%A9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6%9B%B9%E6%93%8D" TargetMode="External"/><Relationship Id="rId5" Type="http://schemas.openxmlformats.org/officeDocument/2006/relationships/hyperlink" Target="https://zh.wikipedia.org/wiki/%E7%9A%87%E5%B8%9D" TargetMode="External"/><Relationship Id="rId4" Type="http://schemas.openxmlformats.org/officeDocument/2006/relationships/hyperlink" Target="https://zh.wikipedia.org/wiki/%E6%9B%B9%E9%AD%8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6%9B%B9%E9%AD%8F" TargetMode="External"/><Relationship Id="rId7" Type="http://schemas.openxmlformats.org/officeDocument/2006/relationships/image" Target="../media/image11.jpeg"/><Relationship Id="rId2" Type="http://schemas.openxmlformats.org/officeDocument/2006/relationships/hyperlink" Target="https://zh.wikipedia.org/wiki/%E4%B8%89%E5%9B%BD%E6%97%B6%E6%9C%9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8%AF%AD%E6%BA%90" TargetMode="External"/><Relationship Id="rId5" Type="http://schemas.openxmlformats.org/officeDocument/2006/relationships/hyperlink" Target="https://zh.wikipedia.org/wiki/%E6%96%87%E5%AD%A6%E5%AE%B6" TargetMode="External"/><Relationship Id="rId4" Type="http://schemas.openxmlformats.org/officeDocument/2006/relationships/hyperlink" Target="https://zh.wikipedia.org/wiki/%E8%AF%97%E4%BA%B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zh.wikipedia.org/wiki/%E4%B8%89%E5%9C%8B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5%8D%97%E4%BA%AC%E5%B8%82" TargetMode="External"/><Relationship Id="rId3" Type="http://schemas.openxmlformats.org/officeDocument/2006/relationships/hyperlink" Target="https://zh.wikipedia.org/wiki/%E4%B8%89%E5%9C%8B" TargetMode="External"/><Relationship Id="rId7" Type="http://schemas.openxmlformats.org/officeDocument/2006/relationships/hyperlink" Target="https://zh.wikipedia.org/wiki/%E8%94%A3%E9%99%B5" TargetMode="External"/><Relationship Id="rId12" Type="http://schemas.openxmlformats.org/officeDocument/2006/relationships/image" Target="../media/image19.jpeg"/><Relationship Id="rId2" Type="http://schemas.openxmlformats.org/officeDocument/2006/relationships/hyperlink" Target="https://zh.wikipedia.org/wiki/%E6%9D%B1%E6%BC%A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5%85%AD%E6%9C%9D" TargetMode="External"/><Relationship Id="rId11" Type="http://schemas.openxmlformats.org/officeDocument/2006/relationships/hyperlink" Target="https://zh.wikipedia.org/wiki/%E5%BB%9F%E8%99%9F" TargetMode="External"/><Relationship Id="rId5" Type="http://schemas.openxmlformats.org/officeDocument/2006/relationships/hyperlink" Target="https://zh.wikipedia.org/wiki/%E6%94%BF%E6%B2%BB%E5%AE%B6" TargetMode="External"/><Relationship Id="rId10" Type="http://schemas.openxmlformats.org/officeDocument/2006/relationships/hyperlink" Target="https://zh.wikipedia.org/wiki/%E8%AB%A1%E8%99%9F" TargetMode="External"/><Relationship Id="rId4" Type="http://schemas.openxmlformats.org/officeDocument/2006/relationships/hyperlink" Target="https://zh.wikipedia.org/wiki/%E5%AD%AB%E5%90%B3" TargetMode="External"/><Relationship Id="rId9" Type="http://schemas.openxmlformats.org/officeDocument/2006/relationships/hyperlink" Target="https://zh.wikipedia.org/wiki/%E7%8E%84%E6%AD%A6%E5%8C%B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5%AD%AB%E5%90%B3" TargetMode="External"/><Relationship Id="rId7" Type="http://schemas.openxmlformats.org/officeDocument/2006/relationships/image" Target="../media/image20.jpeg"/><Relationship Id="rId2" Type="http://schemas.openxmlformats.org/officeDocument/2006/relationships/hyperlink" Target="https://zh.wikipedia.org/wiki/%E6%9D%B1%E6%BC%A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9%9F%B3%E6%A8%82%E5%AE%B6" TargetMode="External"/><Relationship Id="rId5" Type="http://schemas.openxmlformats.org/officeDocument/2006/relationships/hyperlink" Target="https://zh.wikipedia.org/wiki/%E6%94%BF%E6%B2%BB%E5%AE%B6" TargetMode="External"/><Relationship Id="rId4" Type="http://schemas.openxmlformats.org/officeDocument/2006/relationships/hyperlink" Target="https://zh.wikipedia.org/wiki/%E5%86%9B%E4%BA%8B%E5%AE%B6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5%91%A8%E7%91%9C" TargetMode="External"/><Relationship Id="rId3" Type="http://schemas.openxmlformats.org/officeDocument/2006/relationships/hyperlink" Target="https://zh.wikipedia.org/wiki/%E5%AD%AB%E5%90%B3" TargetMode="External"/><Relationship Id="rId7" Type="http://schemas.openxmlformats.org/officeDocument/2006/relationships/hyperlink" Target="https://zh.wikipedia.org/wiki/%E6%A6%BB%E4%B8%8A%E7%AD%96" TargetMode="External"/><Relationship Id="rId2" Type="http://schemas.openxmlformats.org/officeDocument/2006/relationships/hyperlink" Target="https://zh.wikipedia.org/wiki/%E6%9D%B1%E6%BC%A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h.wikipedia.org/wiki/%E5%AD%AB%E6%AC%8A" TargetMode="External"/><Relationship Id="rId5" Type="http://schemas.openxmlformats.org/officeDocument/2006/relationships/hyperlink" Target="https://zh.wikipedia.org/wiki/%E6%94%BF%E6%B2%BB%E5%AE%B6" TargetMode="External"/><Relationship Id="rId4" Type="http://schemas.openxmlformats.org/officeDocument/2006/relationships/hyperlink" Target="https://zh.wikipedia.org/wiki/%E5%A4%96%E4%BA%A4%E5%AE%B6" TargetMode="External"/><Relationship Id="rId9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9W6tX1VOnw" TargetMode="External"/><Relationship Id="rId2" Type="http://schemas.openxmlformats.org/officeDocument/2006/relationships/hyperlink" Target="https://youtu.be/N2_0NfDkog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RzOrCGL6lOk" TargetMode="External"/><Relationship Id="rId5" Type="http://schemas.openxmlformats.org/officeDocument/2006/relationships/hyperlink" Target="https://youtu.be/TNy5T4-ikpk" TargetMode="External"/><Relationship Id="rId4" Type="http://schemas.openxmlformats.org/officeDocument/2006/relationships/hyperlink" Target="https://youtu.be/ZNRLZZw-AU0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9%AD%AF%E8%82%85" TargetMode="External"/><Relationship Id="rId13" Type="http://schemas.openxmlformats.org/officeDocument/2006/relationships/hyperlink" Target="https://zh.wikipedia.org/wiki/%E9%BB%83%E8%93%8B" TargetMode="External"/><Relationship Id="rId3" Type="http://schemas.openxmlformats.org/officeDocument/2006/relationships/hyperlink" Target="https://zh.wikipedia.org/wiki/%E5%BB%BA%E5%AE%89_(%E6%B1%89%E7%8C%AE%E5%B8%9D)" TargetMode="External"/><Relationship Id="rId7" Type="http://schemas.openxmlformats.org/officeDocument/2006/relationships/hyperlink" Target="https://zh.wikipedia.org/wiki/%E5%88%98%E5%A4%87" TargetMode="External"/><Relationship Id="rId12" Type="http://schemas.openxmlformats.org/officeDocument/2006/relationships/hyperlink" Target="https://zh.wikipedia.org/wiki/%E8%B5%A4%E5%A3%81" TargetMode="External"/><Relationship Id="rId2" Type="http://schemas.openxmlformats.org/officeDocument/2006/relationships/hyperlink" Target="https://zh.wikipedia.org/wiki/%E6%B1%89%E7%8C%AE%E5%B8%9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h.wikipedia.org/wiki/%E5%8A%89%E7%90%AE_(%E5%8A%89%E8%A1%A8%E4%B9%8B%E5%AD%90)" TargetMode="External"/><Relationship Id="rId11" Type="http://schemas.openxmlformats.org/officeDocument/2006/relationships/hyperlink" Target="https://zh.wikipedia.org/wiki/%E7%A8%8B%E6%99%AE" TargetMode="External"/><Relationship Id="rId5" Type="http://schemas.openxmlformats.org/officeDocument/2006/relationships/hyperlink" Target="https://zh.wikipedia.org/wiki/%E8%8D%86%E5%B7%9E_(%E5%8F%A4%E4%BB%A3)" TargetMode="External"/><Relationship Id="rId15" Type="http://schemas.openxmlformats.org/officeDocument/2006/relationships/hyperlink" Target="https://zh.wikipedia.org/wiki/%E4%B8%89%E5%9B%BD%E9%BC%8E%E7%AB%8B" TargetMode="External"/><Relationship Id="rId10" Type="http://schemas.openxmlformats.org/officeDocument/2006/relationships/hyperlink" Target="https://zh.wikipedia.org/wiki/%E5%91%A8%E7%91%9C" TargetMode="External"/><Relationship Id="rId4" Type="http://schemas.openxmlformats.org/officeDocument/2006/relationships/hyperlink" Target="https://zh.wikipedia.org/wiki/%E6%9B%B9%E6%93%8D" TargetMode="External"/><Relationship Id="rId9" Type="http://schemas.openxmlformats.org/officeDocument/2006/relationships/hyperlink" Target="https://zh.wikipedia.org/wiki/%E8%AF%B8%E8%91%9B%E4%BA%AE" TargetMode="External"/><Relationship Id="rId14" Type="http://schemas.openxmlformats.org/officeDocument/2006/relationships/hyperlink" Target="https://zh.wikipedia.org/wiki/%E8%A5%84%E9%99%BD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5%BC%B5%E9%9C%87_(%E6%BC%94%E5%93%A1)" TargetMode="External"/><Relationship Id="rId13" Type="http://schemas.openxmlformats.org/officeDocument/2006/relationships/hyperlink" Target="https://zh.wikipedia.org/zh-tw/%E8%B5%A4%E5%A3%81_(%E7%94%B5%E5%BD%B1)" TargetMode="External"/><Relationship Id="rId18" Type="http://schemas.openxmlformats.org/officeDocument/2006/relationships/hyperlink" Target="https://zh.wikipedia.org/w/index.php?title=%E5%B2%A9%E4%BB%A3%E5%A4%AA%E9%83%8E&amp;action=edit&amp;redlink=1" TargetMode="External"/><Relationship Id="rId3" Type="http://schemas.openxmlformats.org/officeDocument/2006/relationships/hyperlink" Target="https://zh.wikipedia.org/wiki/%E6%97%A5%E6%9C%AC" TargetMode="External"/><Relationship Id="rId21" Type="http://schemas.openxmlformats.org/officeDocument/2006/relationships/hyperlink" Target="https://youtu.be/_OBiXxFzOnQ" TargetMode="External"/><Relationship Id="rId7" Type="http://schemas.openxmlformats.org/officeDocument/2006/relationships/hyperlink" Target="https://zh.wikipedia.org/wiki/%E6%9E%97%E5%BF%97%E7%8E%B2" TargetMode="External"/><Relationship Id="rId12" Type="http://schemas.openxmlformats.org/officeDocument/2006/relationships/hyperlink" Target="https://zh.wikipedia.org/wiki/%E4%B8%AD%E6%9D%91%E7%8D%85%E7%AB%A5_(%E7%AC%AC%E4%BA%8C%E4%BB%A3)" TargetMode="External"/><Relationship Id="rId17" Type="http://schemas.openxmlformats.org/officeDocument/2006/relationships/hyperlink" Target="https://zh.wikipedia.org/wiki/%E5%8B%95%E4%BD%9C%E6%8C%87%E5%B0%8E" TargetMode="External"/><Relationship Id="rId2" Type="http://schemas.openxmlformats.org/officeDocument/2006/relationships/hyperlink" Target="https://zh.wikipedia.org/wiki/%E4%B8%AD%E5%8D%8E%E4%BA%BA%E6%B0%91%E5%85%B1%E5%92%8C%E5%9B%BD" TargetMode="External"/><Relationship Id="rId16" Type="http://schemas.openxmlformats.org/officeDocument/2006/relationships/hyperlink" Target="https://zh.wikipedia.org/w/index.php?title=%E5%9C%8B%E5%BB%BA%E5%8B%87&amp;action=edit&amp;redlink=1" TargetMode="External"/><Relationship Id="rId20" Type="http://schemas.openxmlformats.org/officeDocument/2006/relationships/hyperlink" Target="https://youtu.be/f6GmpG64CS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h.wikipedia.org/wiki/%E6%A2%81%E6%9C%9D%E5%81%89" TargetMode="External"/><Relationship Id="rId11" Type="http://schemas.openxmlformats.org/officeDocument/2006/relationships/hyperlink" Target="https://zh.wikipedia.org/wiki/%E8%83%A1%E8%BB%8D" TargetMode="External"/><Relationship Id="rId5" Type="http://schemas.openxmlformats.org/officeDocument/2006/relationships/hyperlink" Target="https://zh.wikipedia.org/wiki/%E9%87%91%E5%9F%8E%E6%AD%A6" TargetMode="External"/><Relationship Id="rId15" Type="http://schemas.openxmlformats.org/officeDocument/2006/relationships/hyperlink" Target="https://zh.wikipedia.org/wiki/%E5%85%83%E5%A5%8E" TargetMode="External"/><Relationship Id="rId10" Type="http://schemas.openxmlformats.org/officeDocument/2006/relationships/hyperlink" Target="https://zh.wikipedia.org/wiki/%E8%B6%99%E8%96%87" TargetMode="External"/><Relationship Id="rId19" Type="http://schemas.openxmlformats.org/officeDocument/2006/relationships/hyperlink" Target="https://zh.wikipedia.org/wiki/%E6%9D%B1%E4%BA%AC%E9%83%BD%E4%BA%A4%E9%9F%BF%E6%A8%82%E5%9C%98" TargetMode="External"/><Relationship Id="rId4" Type="http://schemas.openxmlformats.org/officeDocument/2006/relationships/hyperlink" Target="https://zh.wikipedia.org/wiki/%E5%90%B4%E5%AE%87%E6%A3%AE" TargetMode="External"/><Relationship Id="rId9" Type="http://schemas.openxmlformats.org/officeDocument/2006/relationships/hyperlink" Target="https://zh.wikipedia.org/wiki/%E5%BC%B5%E8%B1%90%E6%AF%85" TargetMode="External"/><Relationship Id="rId14" Type="http://schemas.openxmlformats.org/officeDocument/2006/relationships/hyperlink" Target="https://zh.wikipedia.org/wiki/%E6%9E%97%E8%BF%AA%E5%AE%89" TargetMode="External"/><Relationship Id="rId22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8%B5%A4%E5%A3%81%E4%B9%8B%E6%88%B0" TargetMode="External"/><Relationship Id="rId13" Type="http://schemas.openxmlformats.org/officeDocument/2006/relationships/hyperlink" Target="https://zh.wikipedia.org/wiki/%E5%A4%B7%E9%99%B5%E5%8E%BF" TargetMode="External"/><Relationship Id="rId3" Type="http://schemas.openxmlformats.org/officeDocument/2006/relationships/hyperlink" Target="https://zh.wikipedia.org/wiki/%E8%9C%80%E6%B1%89" TargetMode="External"/><Relationship Id="rId7" Type="http://schemas.openxmlformats.org/officeDocument/2006/relationships/hyperlink" Target="https://zh.wikipedia.org/wiki/%E5%AE%98%E6%B8%A1%E4%B9%8B%E6%88%B0" TargetMode="External"/><Relationship Id="rId12" Type="http://schemas.openxmlformats.org/officeDocument/2006/relationships/hyperlink" Target="https://zh.wikipedia.org/wiki/%E9%99%B8%E9%81%9C" TargetMode="External"/><Relationship Id="rId2" Type="http://schemas.openxmlformats.org/officeDocument/2006/relationships/hyperlink" Target="https://zh.wikipedia.org/wiki/%E4%B8%89%E5%9B%B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h.wikipedia.org/wiki/%E6%9D%B1%E6%BC%A2%E6%9C%AB%E5%B9%B4" TargetMode="External"/><Relationship Id="rId11" Type="http://schemas.openxmlformats.org/officeDocument/2006/relationships/hyperlink" Target="https://zh.wikipedia.org/wiki/%E5%AD%AB%E6%AC%8A" TargetMode="External"/><Relationship Id="rId5" Type="http://schemas.openxmlformats.org/officeDocument/2006/relationships/hyperlink" Target="https://zh.wikipedia.org/wiki/%E6%B1%9F%E6%9D%B1" TargetMode="External"/><Relationship Id="rId15" Type="http://schemas.openxmlformats.org/officeDocument/2006/relationships/image" Target="../media/image24.png"/><Relationship Id="rId10" Type="http://schemas.openxmlformats.org/officeDocument/2006/relationships/hyperlink" Target="https://zh.wikipedia.org/wiki/%E9%97%9C%E7%BE%BD" TargetMode="External"/><Relationship Id="rId4" Type="http://schemas.openxmlformats.org/officeDocument/2006/relationships/hyperlink" Target="https://zh.wikipedia.org/wiki/%E5%8A%89%E5%82%99" TargetMode="External"/><Relationship Id="rId9" Type="http://schemas.openxmlformats.org/officeDocument/2006/relationships/hyperlink" Target="https://zh.wikipedia.org/wiki/%E5%A4%B7%E9%99%B5%E4%B9%8B%E6%88%B0" TargetMode="External"/><Relationship Id="rId14" Type="http://schemas.openxmlformats.org/officeDocument/2006/relationships/hyperlink" Target="https://youtu.be/vOCEQHfjsfI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6%9B%B9%E6%93%8D" TargetMode="External"/><Relationship Id="rId3" Type="http://schemas.openxmlformats.org/officeDocument/2006/relationships/hyperlink" Target="https://zh.wikipedia.org/wiki/%E6%88%98%E5%BD%B9" TargetMode="External"/><Relationship Id="rId7" Type="http://schemas.openxmlformats.org/officeDocument/2006/relationships/hyperlink" Target="https://zh.wikipedia.org/wiki/%E8%A2%81%E7%B4%B9" TargetMode="External"/><Relationship Id="rId2" Type="http://schemas.openxmlformats.org/officeDocument/2006/relationships/hyperlink" Target="https://zh.wikipedia.org/wiki/%E4%B8%89%E5%9B%B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h.wikipedia.org/wiki/%E5%BB%BA%E5%AE%89_(%E4%B8%9C%E6%B1%89)" TargetMode="External"/><Relationship Id="rId11" Type="http://schemas.openxmlformats.org/officeDocument/2006/relationships/image" Target="../media/image25.jpeg"/><Relationship Id="rId5" Type="http://schemas.openxmlformats.org/officeDocument/2006/relationships/hyperlink" Target="https://zh.wikipedia.org/wiki/%E6%B1%89%E7%8C%AE%E5%B8%9D" TargetMode="External"/><Relationship Id="rId10" Type="http://schemas.openxmlformats.org/officeDocument/2006/relationships/hyperlink" Target="https://youtu.be/IHYzPtOuYAU" TargetMode="External"/><Relationship Id="rId4" Type="http://schemas.openxmlformats.org/officeDocument/2006/relationships/hyperlink" Target="https://zh.wikipedia.org/wiki/%E4%B8%9C%E6%B1%89" TargetMode="External"/><Relationship Id="rId9" Type="http://schemas.openxmlformats.org/officeDocument/2006/relationships/hyperlink" Target="https://zh.wikipedia.org/wiki/%E5%AE%98%E6%B8%A1_(%E4%B8%89%E5%9C%8B)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7-HNSqNEa0" TargetMode="External"/><Relationship Id="rId2" Type="http://schemas.openxmlformats.org/officeDocument/2006/relationships/hyperlink" Target="https://youtu.be/na3ZwLx9GA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v.cctv.com/2025/04/30/VIDEKaZe3D7Wzb5nfEVrh4rX250430.shtml" TargetMode="External"/><Relationship Id="rId4" Type="http://schemas.openxmlformats.org/officeDocument/2006/relationships/hyperlink" Target="https://youtu.be/C2O4KJKzau4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71708BB-E3F4-0D0E-3AB5-67D49CD8C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7915"/>
            <a:ext cx="9144000" cy="1655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zh-TW" altLang="zh-TW" sz="40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三 國 演 義 導 讀</a:t>
            </a:r>
            <a:r>
              <a:rPr lang="zh-TW" altLang="zh-TW" sz="40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/>
            </a:r>
            <a:br>
              <a:rPr lang="zh-TW" altLang="zh-TW" sz="40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en-US" altLang="zh-TW" sz="1800" kern="100" dirty="0">
                <a:effectLst/>
                <a:latin typeface="標楷體" panose="03000509000000000000" pitchFamily="65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/>
            </a:r>
            <a:b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en-US" sz="1800" kern="100" dirty="0" smtClean="0">
                <a:solidFill>
                  <a:srgbClr val="0070C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六信  欣愷</a:t>
            </a:r>
            <a:r>
              <a:rPr lang="zh-TW" altLang="zh-TW" sz="1800" kern="1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媽媽</a:t>
            </a:r>
            <a:endParaRPr lang="zh-TW" altLang="en-US" dirty="0"/>
          </a:p>
        </p:txBody>
      </p:sp>
      <p:pic>
        <p:nvPicPr>
          <p:cNvPr id="1026" name="Picture 2" descr="一張含有 文字, 圖書, 哺乳動物, 紙張 的圖片&#10;&#10;自動產生的描述">
            <a:extLst>
              <a:ext uri="{FF2B5EF4-FFF2-40B4-BE49-F238E27FC236}">
                <a16:creationId xmlns="" xmlns:a16="http://schemas.microsoft.com/office/drawing/2014/main" id="{BC8E77F5-D54D-B743-E1C7-F93285A03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322" y="2112381"/>
            <a:ext cx="3172888" cy="42318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三國演義(典藏版) | 誠品線上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003" y="2270379"/>
            <a:ext cx="2708882" cy="3943309"/>
          </a:xfrm>
          <a:prstGeom prst="rect">
            <a:avLst/>
          </a:prstGeom>
          <a:noFill/>
        </p:spPr>
      </p:pic>
      <p:pic>
        <p:nvPicPr>
          <p:cNvPr id="5124" name="Picture 4" descr="三國演義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323" y="2538483"/>
            <a:ext cx="28575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3814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863B0546-BD31-4AEF-1858-B7CF3C43CC4C}"/>
              </a:ext>
            </a:extLst>
          </p:cNvPr>
          <p:cNvSpPr txBox="1"/>
          <p:nvPr/>
        </p:nvSpPr>
        <p:spPr>
          <a:xfrm>
            <a:off x="833618" y="823995"/>
            <a:ext cx="16552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zh-TW" altLang="en-US" sz="2800" b="1" i="0" u="none" strike="noStrike" dirty="0">
                <a:solidFill>
                  <a:srgbClr val="0070C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時空背景</a:t>
            </a:r>
            <a:endParaRPr lang="zh-TW" altLang="en-US" sz="2800" b="1" dirty="0">
              <a:solidFill>
                <a:srgbClr val="0070C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None/>
            </a:pP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81A30ECC-F312-634B-32E5-04DF3D8CC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276" y="352596"/>
            <a:ext cx="4732983" cy="650540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00AC35BF-BE18-288A-E060-0498C2E225D4}"/>
              </a:ext>
            </a:extLst>
          </p:cNvPr>
          <p:cNvSpPr txBox="1"/>
          <p:nvPr/>
        </p:nvSpPr>
        <p:spPr>
          <a:xfrm>
            <a:off x="3047427" y="3246053"/>
            <a:ext cx="6094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0" dirty="0">
                <a:effectLst/>
              </a:rPr>
              <a:t> 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33250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ç¸éåç">
            <a:extLst>
              <a:ext uri="{FF2B5EF4-FFF2-40B4-BE49-F238E27FC236}">
                <a16:creationId xmlns="" xmlns:a16="http://schemas.microsoft.com/office/drawing/2014/main" id="{44F92DFB-9606-D4FD-ABF5-188868B97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77" y="527364"/>
            <a:ext cx="6988400" cy="4849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="" xmlns:a16="http://schemas.microsoft.com/office/drawing/2014/main" id="{E42017AB-79D1-92FD-6A95-02A47BDE2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02" y="3238214"/>
            <a:ext cx="4213293" cy="29483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846325C3-C219-987E-5749-38BF6A77FFB6}"/>
              </a:ext>
            </a:extLst>
          </p:cNvPr>
          <p:cNvSpPr txBox="1"/>
          <p:nvPr/>
        </p:nvSpPr>
        <p:spPr>
          <a:xfrm>
            <a:off x="859613" y="824992"/>
            <a:ext cx="6094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0" i="0" u="none" strike="noStrike" dirty="0">
                <a:solidFill>
                  <a:srgbClr val="0070C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三國地理</a:t>
            </a:r>
            <a:endParaRPr lang="zh-TW" altLang="en-US" sz="2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="" xmlns:a16="http://schemas.microsoft.com/office/drawing/2014/main" id="{9866651C-23F2-317D-4534-334E75A6EE09}"/>
              </a:ext>
            </a:extLst>
          </p:cNvPr>
          <p:cNvSpPr txBox="1"/>
          <p:nvPr/>
        </p:nvSpPr>
        <p:spPr>
          <a:xfrm>
            <a:off x="6365965" y="1584880"/>
            <a:ext cx="6618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魏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AA49F1AD-76F4-32E9-D8E6-30E65B1808F7}"/>
              </a:ext>
            </a:extLst>
          </p:cNvPr>
          <p:cNvSpPr txBox="1"/>
          <p:nvPr/>
        </p:nvSpPr>
        <p:spPr>
          <a:xfrm>
            <a:off x="7929926" y="4004482"/>
            <a:ext cx="6618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蜀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="" xmlns:a16="http://schemas.microsoft.com/office/drawing/2014/main" id="{269B10EF-760F-51B4-3D12-36E084DAAE54}"/>
              </a:ext>
            </a:extLst>
          </p:cNvPr>
          <p:cNvSpPr txBox="1"/>
          <p:nvPr/>
        </p:nvSpPr>
        <p:spPr>
          <a:xfrm flipH="1">
            <a:off x="9743452" y="3596640"/>
            <a:ext cx="732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吳</a:t>
            </a:r>
          </a:p>
        </p:txBody>
      </p:sp>
    </p:spTree>
    <p:extLst>
      <p:ext uri="{BB962C8B-B14F-4D97-AF65-F5344CB8AC3E}">
        <p14:creationId xmlns="" xmlns:p14="http://schemas.microsoft.com/office/powerpoint/2010/main" val="109871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FC05C852-0B47-EDF6-2931-8F8B41B6A11D}"/>
              </a:ext>
            </a:extLst>
          </p:cNvPr>
          <p:cNvSpPr txBox="1"/>
          <p:nvPr/>
        </p:nvSpPr>
        <p:spPr>
          <a:xfrm>
            <a:off x="1849426" y="708145"/>
            <a:ext cx="7947717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1.《</a:t>
            </a:r>
            <a:r>
              <a:rPr lang="zh-TW" altLang="en-US" sz="2800" b="1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三國演義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，全名為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800" b="1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三國志通俗演義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，又稱作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800" b="1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三國志演義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800" b="1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三國志傳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800" b="1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三國傳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800" b="1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三國全傳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800" b="1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三國英雄志傳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zh-TW" altLang="en-US" sz="2800" b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rtl="0" fontAlgn="base"/>
            <a: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根據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800" b="0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三國志</a:t>
            </a:r>
            <a:r>
              <a:rPr lang="en-US" altLang="zh-TW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加以改寫之小說。</a:t>
            </a:r>
          </a:p>
          <a:p>
            <a:pPr rtl="0" fontAlgn="base"/>
            <a: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en-US" sz="2800" b="0" i="0" u="sng" strike="noStrike" dirty="0">
                <a:solidFill>
                  <a:srgbClr val="3E8FF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中國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文學史上</a:t>
            </a:r>
            <a:r>
              <a:rPr lang="zh-TW" altLang="en-US" sz="2800" b="0" i="0" u="none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第一部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長篇</a:t>
            </a:r>
            <a:r>
              <a:rPr lang="zh-TW" altLang="en-US" sz="2800" b="0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歷史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演義</a:t>
            </a:r>
            <a:r>
              <a:rPr lang="zh-TW" altLang="en-US" sz="2800" b="0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章回小說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rtl="0" fontAlgn="base"/>
            <a: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作者是</a:t>
            </a:r>
            <a:r>
              <a:rPr lang="zh-TW" altLang="en-US" sz="2800" b="0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元</a:t>
            </a:r>
            <a:r>
              <a:rPr lang="zh-TW" altLang="en-US" sz="2800" b="0" i="0" u="none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末</a:t>
            </a:r>
            <a:r>
              <a:rPr lang="zh-TW" altLang="en-US" sz="2800" b="0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明</a:t>
            </a:r>
            <a:r>
              <a:rPr lang="zh-TW" altLang="en-US" sz="2800" b="0" i="0" u="none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初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800" b="1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羅貫中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rtl="0" fontAlgn="base"/>
            <a: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b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中國古典小說</a:t>
            </a:r>
            <a:r>
              <a:rPr lang="zh-TW" altLang="en-US" sz="2800" b="0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四大名著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之一、</a:t>
            </a:r>
            <a:r>
              <a:rPr lang="zh-TW" altLang="en-US" sz="2800" b="0" i="0" u="sng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四大奇書</a:t>
            </a:r>
            <a:r>
              <a:rPr lang="zh-TW" altLang="en-US" sz="2800" b="0" i="0" u="none" strike="noStrike" dirty="0">
                <a:solidFill>
                  <a:srgbClr val="2021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之一。</a:t>
            </a:r>
          </a:p>
          <a:p>
            <a:pPr rtl="0">
              <a:buNone/>
            </a:pPr>
            <a:r>
              <a:rPr lang="zh-TW" altLang="en-US" b="0" dirty="0">
                <a:effectLst/>
              </a:rPr>
              <a:t/>
            </a:r>
            <a:br>
              <a:rPr lang="zh-TW" altLang="en-US" b="0" dirty="0">
                <a:effectLst/>
              </a:rPr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6143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一張含有 文字, 圖書, 紙張, 信 的圖片&#10;&#10;自動產生的描述">
            <a:extLst>
              <a:ext uri="{FF2B5EF4-FFF2-40B4-BE49-F238E27FC236}">
                <a16:creationId xmlns="" xmlns:a16="http://schemas.microsoft.com/office/drawing/2014/main" id="{FC3D169A-F2A7-616D-91F3-06DBE0EAE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299" y="859256"/>
            <a:ext cx="3804713" cy="57031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一張含有 文字, 圖書 的圖片&#10;&#10;自動產生的描述">
            <a:extLst>
              <a:ext uri="{FF2B5EF4-FFF2-40B4-BE49-F238E27FC236}">
                <a16:creationId xmlns="" xmlns:a16="http://schemas.microsoft.com/office/drawing/2014/main" id="{3CF29D30-425C-ECEB-6596-1ABFB2961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63003"/>
            <a:ext cx="3804713" cy="57031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2FED7EC0-878A-4E48-AAE2-DDBE64A58173}"/>
              </a:ext>
            </a:extLst>
          </p:cNvPr>
          <p:cNvSpPr txBox="1"/>
          <p:nvPr/>
        </p:nvSpPr>
        <p:spPr>
          <a:xfrm>
            <a:off x="4484342" y="694251"/>
            <a:ext cx="237022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altLang="zh-TW" sz="2000" b="0" i="0" u="none" strike="noStrike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120</a:t>
            </a:r>
            <a:r>
              <a:rPr lang="zh-TW" altLang="en-US" sz="1800" b="0" i="0" u="none" strike="noStrike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回再整理成</a:t>
            </a:r>
            <a:r>
              <a:rPr lang="en-US" altLang="zh-TW" sz="1800" b="0" i="0" u="none" strike="noStrike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36</a:t>
            </a:r>
            <a:r>
              <a:rPr lang="zh-TW" altLang="en-US" sz="1800" b="0" i="0" u="none" strike="noStrike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回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9195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64692" y="354842"/>
            <a:ext cx="9144000" cy="1046542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人物介紹</a:t>
            </a:r>
            <a:endParaRPr lang="zh-TW" altLang="en-US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48938" y="2265527"/>
            <a:ext cx="9144000" cy="366101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zh-TW" altLang="en-US" sz="14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魏國</a:t>
            </a:r>
            <a:r>
              <a:rPr lang="en-US" altLang="zh-TW" sz="14400" b="1" dirty="0" smtClean="0">
                <a:latin typeface="標楷體" pitchFamily="65" charset="-120"/>
                <a:ea typeface="標楷體" pitchFamily="65" charset="-120"/>
              </a:rPr>
              <a:t>---</a:t>
            </a:r>
            <a:r>
              <a:rPr lang="zh-TW" altLang="en-US" sz="14400" b="1" dirty="0" smtClean="0">
                <a:latin typeface="標楷體" pitchFamily="65" charset="-120"/>
                <a:ea typeface="標楷體" pitchFamily="65" charset="-120"/>
              </a:rPr>
              <a:t>曹操、曹丕、曹植、司馬懿</a:t>
            </a:r>
            <a:r>
              <a:rPr lang="en-US" altLang="zh-TW" sz="14400" b="1" dirty="0" smtClean="0">
                <a:latin typeface="標楷體" pitchFamily="65" charset="-120"/>
                <a:ea typeface="標楷體" pitchFamily="65" charset="-120"/>
              </a:rPr>
              <a:t>         </a:t>
            </a:r>
            <a:endParaRPr lang="zh-TW" altLang="en-US" sz="144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800" dirty="0" smtClean="0"/>
              <a:t/>
            </a:r>
            <a:br>
              <a:rPr lang="zh-TW" altLang="en-US" sz="800" dirty="0" smtClean="0"/>
            </a:br>
            <a:endParaRPr lang="en-US" altLang="zh-TW" sz="144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144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蜀漢</a:t>
            </a:r>
            <a:r>
              <a:rPr lang="en-US" altLang="zh-TW" sz="14400" b="1" dirty="0" smtClean="0">
                <a:latin typeface="標楷體" pitchFamily="65" charset="-120"/>
                <a:ea typeface="標楷體" pitchFamily="65" charset="-120"/>
              </a:rPr>
              <a:t>---</a:t>
            </a:r>
            <a:r>
              <a:rPr lang="zh-TW" altLang="en-US" sz="14400" b="1" dirty="0" smtClean="0">
                <a:latin typeface="標楷體" pitchFamily="65" charset="-120"/>
                <a:ea typeface="標楷體" pitchFamily="65" charset="-120"/>
              </a:rPr>
              <a:t>劉備、劉禪、諸葛亮、關羽</a:t>
            </a:r>
          </a:p>
          <a:p>
            <a:pPr algn="l"/>
            <a:r>
              <a:rPr lang="zh-TW" altLang="en-US" sz="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800" b="1" dirty="0" smtClean="0">
                <a:latin typeface="標楷體" pitchFamily="65" charset="-120"/>
                <a:ea typeface="標楷體" pitchFamily="65" charset="-120"/>
              </a:rPr>
            </a:br>
            <a:endParaRPr lang="en-US" altLang="zh-TW" sz="144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14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吳國</a:t>
            </a:r>
            <a:r>
              <a:rPr lang="en-US" altLang="zh-TW" sz="14400" b="1" dirty="0" smtClean="0">
                <a:latin typeface="標楷體" pitchFamily="65" charset="-120"/>
                <a:ea typeface="標楷體" pitchFamily="65" charset="-120"/>
              </a:rPr>
              <a:t>---</a:t>
            </a:r>
            <a:r>
              <a:rPr lang="zh-TW" altLang="en-US" sz="14400" b="1" dirty="0" smtClean="0">
                <a:latin typeface="標楷體" pitchFamily="65" charset="-120"/>
                <a:ea typeface="標楷體" pitchFamily="65" charset="-120"/>
              </a:rPr>
              <a:t>孫權、周瑜、魯肅、呂蒙</a:t>
            </a:r>
          </a:p>
          <a:p>
            <a:pPr algn="l"/>
            <a:r>
              <a:rPr lang="zh-TW" altLang="en-US" sz="800" dirty="0" smtClean="0"/>
              <a:t/>
            </a:r>
            <a:br>
              <a:rPr lang="zh-TW" altLang="en-US" sz="800" dirty="0" smtClean="0"/>
            </a:br>
            <a:endParaRPr lang="zh-TW" altLang="en-US" sz="144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4400" dirty="0" smtClean="0"/>
              <a:t/>
            </a:r>
            <a:br>
              <a:rPr lang="zh-TW" altLang="en-US" sz="14400" dirty="0" smtClean="0"/>
            </a:br>
            <a:endParaRPr lang="zh-TW" altLang="en-US" sz="14400" dirty="0" smtClean="0"/>
          </a:p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 smtClean="0"/>
          </a:p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 smtClean="0"/>
          </a:p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73875" y="450377"/>
            <a:ext cx="9144000" cy="739466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曹操 魏國</a:t>
            </a:r>
            <a:endParaRPr lang="zh-TW" altLang="en-US" sz="4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43802" y="1350157"/>
            <a:ext cx="10345003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zh-TW" altLang="en-US" sz="30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被塑造成一位「寧教我負天下人，休教天下人負我」的奸雄，既有雄才大略，又殘暴奸詐，是一個政治野心家和</a:t>
            </a:r>
            <a:r>
              <a:rPr lang="zh-TW" altLang="en-US" sz="3000" u="sng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hlinkClick r:id="rId2"/>
              </a:rPr>
              <a:t>陰謀</a:t>
            </a:r>
            <a:r>
              <a:rPr lang="zh-TW" altLang="en-US" sz="30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家。</a:t>
            </a:r>
          </a:p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18434" name="Picture 2" descr="曹操最想得到6將領！自己殺了4個另外兩人傷他太深| 國際| 三立新聞網SETN.C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0934" y="2395181"/>
            <a:ext cx="6728347" cy="3784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一張含有 文字, 服裝, 卡通 的圖片&#10;&#10;自動產生的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02258" y="613011"/>
            <a:ext cx="3783600" cy="567178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5591" y="924683"/>
            <a:ext cx="10515600" cy="1325563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曹丕</a:t>
            </a:r>
            <a:endParaRPr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6409" y="2651315"/>
            <a:ext cx="7459639" cy="1599963"/>
          </a:xfrm>
        </p:spPr>
        <p:txBody>
          <a:bodyPr/>
          <a:lstStyle/>
          <a:p>
            <a:pP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  <a:hlinkClick r:id="rId3" tooltip="三國"/>
              </a:rPr>
              <a:t>三國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時期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hlinkClick r:id="rId4" tooltip="曹魏"/>
              </a:rPr>
              <a:t>曹魏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的開國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hlinkClick r:id="rId5" tooltip="皇帝"/>
              </a:rPr>
              <a:t>皇帝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，是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hlinkClick r:id="rId6" tooltip="曹操"/>
              </a:rPr>
              <a:t>曹操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第三子。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除軍政以外，曹丕自幼好文學，於詩、賦、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文學皆有成就，尤擅長於</a:t>
            </a:r>
            <a:r>
              <a:rPr lang="zh-TW" altLang="en-US" u="sng" dirty="0" smtClean="0">
                <a:latin typeface="標楷體" pitchFamily="65" charset="-120"/>
                <a:ea typeface="標楷體" pitchFamily="65" charset="-120"/>
                <a:hlinkClick r:id="rId7"/>
              </a:rPr>
              <a:t>五言詩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，文武雙全。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009933"/>
            <a:ext cx="10515600" cy="680755"/>
          </a:xfrm>
        </p:spPr>
        <p:txBody>
          <a:bodyPr>
            <a:normAutofit fontScale="90000"/>
          </a:bodyPr>
          <a:lstStyle/>
          <a:p>
            <a:r>
              <a:rPr lang="en-US" altLang="zh-TW" sz="49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9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49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9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49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曹植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1125" y="1818801"/>
            <a:ext cx="10515600" cy="336734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煮豆燃豆萁，豆在釜中泣</a:t>
            </a:r>
          </a:p>
          <a:p>
            <a:pPr>
              <a:buNone/>
            </a:pP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本是同根生，相煎何太急</a:t>
            </a:r>
            <a:endParaRPr lang="en-US" altLang="zh-TW" sz="14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14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14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14400" dirty="0" smtClean="0">
                <a:latin typeface="標楷體" pitchFamily="65" charset="-120"/>
                <a:ea typeface="標楷體" pitchFamily="65" charset="-120"/>
                <a:hlinkClick r:id="rId2" tooltip="三國時期"/>
              </a:rPr>
              <a:t>三國時期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  <a:hlinkClick r:id="rId3" tooltip="曹魏"/>
              </a:rPr>
              <a:t>曹魏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的著名</a:t>
            </a:r>
            <a:r>
              <a:rPr lang="zh-TW" altLang="en-US" sz="14400" u="sng" dirty="0" smtClean="0">
                <a:latin typeface="標楷體" pitchFamily="65" charset="-120"/>
                <a:ea typeface="標楷體" pitchFamily="65" charset="-120"/>
                <a:hlinkClick r:id="rId4"/>
              </a:rPr>
              <a:t>詩人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  <a:hlinkClick r:id="rId5" tooltip="文學家"/>
              </a:rPr>
              <a:t>文學家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4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「才高八斗」（「八斗之才」）、「七步成詩」等詞之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  <a:hlinkClick r:id="rId6" tooltip="語源"/>
              </a:rPr>
              <a:t>語源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None/>
            </a:pP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144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6626" name="Picture 2" descr="曹植_曹植简介_曹植朝代_曹植的诗词有哪些- 中华网诗词频道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16685" y="341194"/>
            <a:ext cx="3736378" cy="35576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司馬懿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8074" y="1825625"/>
            <a:ext cx="10515600" cy="2295999"/>
          </a:xfrm>
        </p:spPr>
        <p:txBody>
          <a:bodyPr>
            <a:noAutofit/>
          </a:bodyPr>
          <a:lstStyle/>
          <a:p>
            <a:pPr fontAlgn="base"/>
            <a:r>
              <a:rPr lang="zh-TW" altLang="en-US" sz="3600" u="sng" dirty="0" smtClean="0">
                <a:latin typeface="標楷體" pitchFamily="65" charset="-120"/>
                <a:ea typeface="標楷體" pitchFamily="65" charset="-120"/>
              </a:rPr>
              <a:t>曹操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的文官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軍師</a:t>
            </a:r>
          </a:p>
          <a:p>
            <a:pPr fontAlgn="base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聯合</a:t>
            </a:r>
            <a:r>
              <a:rPr lang="zh-TW" altLang="en-US" sz="3600" u="sng" dirty="0" smtClean="0">
                <a:latin typeface="標楷體" pitchFamily="65" charset="-120"/>
                <a:ea typeface="標楷體" pitchFamily="65" charset="-120"/>
              </a:rPr>
              <a:t>孫權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偷襲</a:t>
            </a:r>
            <a:r>
              <a:rPr lang="zh-TW" altLang="en-US" sz="3600" u="sng" dirty="0" smtClean="0">
                <a:latin typeface="標楷體" pitchFamily="65" charset="-120"/>
                <a:ea typeface="標楷體" pitchFamily="65" charset="-120"/>
              </a:rPr>
              <a:t>關羽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兵敗而死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600" dirty="0" smtClean="0">
              <a:latin typeface="標楷體" pitchFamily="65" charset="-120"/>
              <a:ea typeface="標楷體" pitchFamily="65" charset="-120"/>
            </a:endParaRPr>
          </a:p>
          <a:p>
            <a:pPr fontAlgn="base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年紀大熬到</a:t>
            </a:r>
            <a:r>
              <a:rPr lang="zh-TW" altLang="en-US" sz="3600" u="sng" dirty="0" smtClean="0">
                <a:latin typeface="標楷體" pitchFamily="65" charset="-120"/>
                <a:ea typeface="標楷體" pitchFamily="65" charset="-120"/>
              </a:rPr>
              <a:t>諸葛亮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死後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 fontAlgn="base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蜀國滅</a:t>
            </a:r>
            <a:r>
              <a:rPr lang="zh-TW" altLang="en-US" sz="3600" u="sng" dirty="0" smtClean="0">
                <a:latin typeface="標楷體" pitchFamily="65" charset="-120"/>
                <a:ea typeface="標楷體" pitchFamily="65" charset="-120"/>
              </a:rPr>
              <a:t>司馬家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權力大增</a:t>
            </a:r>
          </a:p>
          <a:p>
            <a:pPr fontAlgn="base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後代</a:t>
            </a:r>
            <a:r>
              <a:rPr lang="zh-TW" altLang="en-US" sz="3600" u="sng" dirty="0" smtClean="0">
                <a:latin typeface="標楷體" pitchFamily="65" charset="-120"/>
                <a:ea typeface="標楷體" pitchFamily="65" charset="-120"/>
              </a:rPr>
              <a:t>司馬炎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建立西晉</a:t>
            </a:r>
          </a:p>
          <a:p>
            <a:endParaRPr lang="zh-TW" altLang="en-US" sz="3600" dirty="0"/>
          </a:p>
        </p:txBody>
      </p:sp>
      <p:pic>
        <p:nvPicPr>
          <p:cNvPr id="5" name="Picture 2" descr="一張含有 文字, 服裝, 男人, 人的臉孔 的圖片&#10;&#10;自動產生的描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9351" y="552733"/>
            <a:ext cx="3260272" cy="55043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55009" y="180667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zh-TW" altLang="en-US" sz="49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劉備 蜀漢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48184" y="2203143"/>
            <a:ext cx="9144000" cy="165576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則被塑造成為仁民愛物、禮賢下士、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知人善任的仁君典型（恰好和曹操相反）。</a:t>
            </a:r>
          </a:p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28674" name="Picture 2" descr="一張含有 文字, 服裝, 人的臉孔, 圖書 的圖片&#10;&#10;自動產生的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26286" y="-27653185"/>
            <a:ext cx="6321659" cy="10213843"/>
          </a:xfrm>
          <a:prstGeom prst="rect">
            <a:avLst/>
          </a:prstGeom>
          <a:noFill/>
        </p:spPr>
      </p:pic>
      <p:pic>
        <p:nvPicPr>
          <p:cNvPr id="28676" name="Picture 4" descr="一張含有 文字, 服裝, 人的臉孔, 圖書 的圖片&#10;&#10;自動產生的描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249" y="288092"/>
            <a:ext cx="3684895" cy="59536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1501" y="85644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sz="49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劉禪 阿斗</a:t>
            </a:r>
            <a:r>
              <a:rPr lang="zh-TW" altLang="en-US" sz="4900" dirty="0" smtClean="0">
                <a:solidFill>
                  <a:srgbClr val="00B050"/>
                </a:solidFill>
              </a:rPr>
              <a:t/>
            </a:r>
            <a:br>
              <a:rPr lang="zh-TW" altLang="en-US" sz="4900" dirty="0" smtClean="0">
                <a:solidFill>
                  <a:srgbClr val="00B050"/>
                </a:solidFill>
              </a:rPr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17826"/>
          </a:xfrm>
        </p:spPr>
        <p:txBody>
          <a:bodyPr/>
          <a:lstStyle/>
          <a:p>
            <a:pPr>
              <a:buNone/>
            </a:pPr>
            <a:r>
              <a:rPr lang="zh-TW" altLang="en-US" dirty="0" smtClean="0"/>
              <a:t>劉禪在位達</a:t>
            </a:r>
            <a:r>
              <a:rPr lang="en-US" altLang="zh-TW" dirty="0" smtClean="0"/>
              <a:t>41</a:t>
            </a:r>
            <a:r>
              <a:rPr lang="zh-TW" altLang="en-US" dirty="0" smtClean="0"/>
              <a:t>年（</a:t>
            </a:r>
            <a:r>
              <a:rPr lang="en-US" altLang="zh-TW" dirty="0" smtClean="0"/>
              <a:t>223</a:t>
            </a:r>
            <a:r>
              <a:rPr lang="zh-TW" altLang="en-US" dirty="0" smtClean="0"/>
              <a:t>年－</a:t>
            </a:r>
            <a:r>
              <a:rPr lang="en-US" altLang="zh-TW" dirty="0" smtClean="0"/>
              <a:t>263</a:t>
            </a:r>
            <a:r>
              <a:rPr lang="zh-TW" altLang="en-US" dirty="0" smtClean="0"/>
              <a:t>年），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是整個</a:t>
            </a:r>
            <a:r>
              <a:rPr lang="zh-TW" altLang="en-US" dirty="0" smtClean="0">
                <a:hlinkClick r:id="rId2" tooltip="三國"/>
              </a:rPr>
              <a:t>三國時期</a:t>
            </a:r>
            <a:r>
              <a:rPr lang="zh-TW" altLang="en-US" dirty="0" smtClean="0"/>
              <a:t>在位時間最長的君主。</a:t>
            </a:r>
            <a:endParaRPr lang="zh-TW" altLang="en-US" dirty="0"/>
          </a:p>
        </p:txBody>
      </p:sp>
      <p:pic>
        <p:nvPicPr>
          <p:cNvPr id="31746" name="Picture 2" descr="一張含有 文字, 人的臉孔, 服裝, 圖書 的圖片&#10;&#10;自動產生的描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208" y="156949"/>
            <a:ext cx="3712905" cy="6304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諸葛亮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7125269" cy="1777384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是作者心目中的「賢相」的化身，他具有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「鞠躬盡瘁，死而後已」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的高風亮節，具有經世濟民再造太平盛世的雄心壯志，而且作者還賦予他呼風喚雨、神機妙算的奇異本領。</a:t>
            </a:r>
          </a:p>
          <a:p>
            <a:pPr>
              <a:lnSpc>
                <a:spcPts val="4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36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2770" name="Picture 2" descr="一張含有 文字, 虛構小說, 人的臉孔, 卡通 的圖片&#10;&#10;自動產生的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90614" y="514338"/>
            <a:ext cx="3794798" cy="5688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關羽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1000" y="1805153"/>
            <a:ext cx="4552666" cy="2350590"/>
          </a:xfrm>
        </p:spPr>
        <p:txBody>
          <a:bodyPr/>
          <a:lstStyle/>
          <a:p>
            <a:pPr fontAlgn="base"/>
            <a:r>
              <a:rPr lang="zh-TW" altLang="en-US" dirty="0" smtClean="0"/>
              <a:t>劉操之武將</a:t>
            </a:r>
            <a:r>
              <a:rPr lang="en-US" altLang="zh-TW" dirty="0" smtClean="0"/>
              <a:t>, </a:t>
            </a:r>
            <a:r>
              <a:rPr lang="zh-TW" altLang="en-US" dirty="0" smtClean="0"/>
              <a:t>青龍偃月刀</a:t>
            </a:r>
          </a:p>
          <a:p>
            <a:pPr fontAlgn="base"/>
            <a:r>
              <a:rPr lang="zh-TW" altLang="en-US" dirty="0" smtClean="0"/>
              <a:t>「義薄雲天」</a:t>
            </a:r>
          </a:p>
          <a:p>
            <a:pPr fontAlgn="base"/>
            <a:r>
              <a:rPr lang="zh-TW" altLang="en-US" dirty="0" smtClean="0"/>
              <a:t>過五關斬六將</a:t>
            </a:r>
          </a:p>
          <a:p>
            <a:pPr fontAlgn="base"/>
            <a:r>
              <a:rPr lang="zh-TW" altLang="en-US" dirty="0" smtClean="0"/>
              <a:t>行天宮 關聖帝君</a:t>
            </a:r>
          </a:p>
          <a:p>
            <a:endParaRPr lang="zh-TW" altLang="en-US" dirty="0"/>
          </a:p>
        </p:txBody>
      </p:sp>
      <p:pic>
        <p:nvPicPr>
          <p:cNvPr id="33794" name="Picture 2" descr="一張含有 文字, 僧院, 建築, 中國式建築 的圖片&#10;&#10;自動產生的描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643" y="573204"/>
            <a:ext cx="3669088" cy="5856777"/>
          </a:xfrm>
          <a:prstGeom prst="rect">
            <a:avLst/>
          </a:prstGeom>
          <a:noFill/>
        </p:spPr>
      </p:pic>
      <p:pic>
        <p:nvPicPr>
          <p:cNvPr id="33796" name="Picture 4" descr="心得】【歷史亂談】隨著信仰改變外貌的關羽@三國志系列哈啦板- 巴哈姆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30738" y="1078172"/>
            <a:ext cx="3101954" cy="45174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孫權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0182" y="1723267"/>
            <a:ext cx="6784074" cy="1156411"/>
          </a:xfrm>
        </p:spPr>
        <p:txBody>
          <a:bodyPr>
            <a:no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2" tooltip="東漢"/>
              </a:rPr>
              <a:t>東漢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末至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3" tooltip="三國"/>
              </a:rPr>
              <a:t>三國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時期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4" tooltip="孫吳"/>
              </a:rPr>
              <a:t>孫吳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的著名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5" tooltip="政治家"/>
              </a:rPr>
              <a:t>政治家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、戰略家，同時是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4" tooltip="孫吳"/>
              </a:rPr>
              <a:t>孫吳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開國皇帝，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6" tooltip="六朝"/>
              </a:rPr>
              <a:t>六朝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開拓者之首。在位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年，享壽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69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歲，安葬於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7" tooltip="蔣陵"/>
              </a:rPr>
              <a:t>蔣陵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（今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8" tooltip="南京市"/>
              </a:rPr>
              <a:t>南京市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9" tooltip="玄武區"/>
              </a:rPr>
              <a:t>玄武區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），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10" tooltip="諡號"/>
              </a:rPr>
              <a:t>諡號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為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大皇帝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11" tooltip="廟號"/>
              </a:rPr>
              <a:t>廟號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太祖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4818" name="Picture 2" descr="一張含有 文字, 人的臉孔, 虛構小說, 海報 的圖片&#10;&#10;自動產生的描述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668659" y="543853"/>
            <a:ext cx="3822755" cy="57304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周瑜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3012" y="1470783"/>
            <a:ext cx="6688540" cy="4351338"/>
          </a:xfrm>
        </p:spPr>
        <p:txBody>
          <a:bodyPr>
            <a:no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2" tooltip="東漢"/>
              </a:rPr>
              <a:t>東漢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末年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3" tooltip="孫吳"/>
              </a:rPr>
              <a:t>孫吳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陣營首要的統帥，同時還是傑出優秀的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4" tooltip="軍事家"/>
              </a:rPr>
              <a:t>軍事家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、戰術家、戰略家、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5" tooltip="政治家"/>
              </a:rPr>
              <a:t>政治家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6" tooltip="音樂家"/>
              </a:rPr>
              <a:t>音樂家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。周瑜為人相貌俊美、天資聰穎、胸襟寬闊、精熟音律，酒過三巡仍能聽出宴席間的音誤，故而傳言「曲有誤，周郎顧」。並深得主上孫策、孫權禮遇器重、提拔重用。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5842" name="Picture 2" descr="一張含有 文字, 服裝, 圖書, 人的臉孔 的圖片&#10;&#10;自動產生的描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33564" y="228716"/>
            <a:ext cx="4073857" cy="6106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30071" y="525439"/>
            <a:ext cx="9144000" cy="828178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魯肅</a:t>
            </a:r>
            <a:endParaRPr lang="zh-TW" altLang="en-US" sz="4400" dirty="0">
              <a:solidFill>
                <a:srgbClr val="0070C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25606" y="1868773"/>
            <a:ext cx="6323462" cy="1655762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2" tooltip="東漢"/>
              </a:rPr>
              <a:t>東漢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末年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3" tooltip="孫吳"/>
              </a:rPr>
              <a:t>東吳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將領、軍事家、戰略家、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4" tooltip="外交家"/>
              </a:rPr>
              <a:t>外交家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5" tooltip="政治家"/>
              </a:rPr>
              <a:t>政治家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，為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6" tooltip="孫權"/>
              </a:rPr>
              <a:t>孫權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策劃未來戰略藍圖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7" tooltip="榻上策"/>
              </a:rPr>
              <a:t>榻上策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，在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8" tooltip="周瑜"/>
              </a:rPr>
              <a:t>周瑜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去世後接替其職務。十分積極提倡聯劉抗曹，與諸葛亮十分友好結成孫劉聯盟。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6866" name="Picture 2" descr="一張含有 文字, 服裝, 圖書, 信 的圖片&#10;&#10;自動產生的描述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45895" y="505228"/>
            <a:ext cx="4143412" cy="5859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9836" y="105818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呂蒙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76784" y="1266067"/>
            <a:ext cx="6941025" cy="4351338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zh-TW" altLang="en-US" sz="14400" u="sng" dirty="0" smtClean="0">
                <a:latin typeface="標楷體" pitchFamily="65" charset="-120"/>
                <a:ea typeface="標楷體" pitchFamily="65" charset="-120"/>
              </a:rPr>
              <a:t>孫權</a:t>
            </a:r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的武將</a:t>
            </a:r>
          </a:p>
          <a:p>
            <a:pPr fontAlgn="base"/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吳下阿蒙</a:t>
            </a:r>
          </a:p>
          <a:p>
            <a:pPr fontAlgn="base"/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士別三日</a:t>
            </a:r>
          </a:p>
          <a:p>
            <a:pPr fontAlgn="base"/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刮目相看</a:t>
            </a:r>
          </a:p>
          <a:p>
            <a:pPr fontAlgn="base"/>
            <a:r>
              <a:rPr lang="zh-TW" altLang="en-US" sz="14400" dirty="0" smtClean="0">
                <a:latin typeface="標楷體" pitchFamily="65" charset="-120"/>
                <a:ea typeface="標楷體" pitchFamily="65" charset="-120"/>
              </a:rPr>
              <a:t>擊敗</a:t>
            </a:r>
            <a:r>
              <a:rPr lang="zh-TW" altLang="en-US" sz="14400" u="sng" dirty="0" smtClean="0">
                <a:latin typeface="標楷體" pitchFamily="65" charset="-120"/>
                <a:ea typeface="標楷體" pitchFamily="65" charset="-120"/>
              </a:rPr>
              <a:t>關羽</a:t>
            </a:r>
            <a:endParaRPr lang="zh-TW" altLang="en-US" sz="14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</a:pPr>
            <a:r>
              <a:rPr lang="zh-TW" altLang="en-US" sz="8600" dirty="0" smtClean="0">
                <a:latin typeface="標楷體" pitchFamily="65" charset="-120"/>
                <a:ea typeface="標楷體" pitchFamily="65" charset="-120"/>
              </a:rPr>
              <a:t>「吳下阿蒙」指的是呂蒙年輕時未受教育，被嘲笑為學識淺陋的人。 「士別三日，刮目相看」則形容呂蒙經過努力學習後，學識和能力都大有進步，讓人另眼相看。 「擊敗關羽」指的是呂蒙在孫權的授意下，成功偷襲荊州，並擊敗了關羽，為東吳立下大功。 這些事件都突顯了呂蒙從一個被輕視的武將，轉變為足智多謀的將領的過程</a:t>
            </a:r>
            <a:endParaRPr lang="zh-TW" altLang="en-US" sz="8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7890" name="Picture 2" descr="https://lh7-rt.googleusercontent.com/slidesz/AGV_vUd-mPTOgjHkl9pvHTWoyCDCWxBjeGOqUkGTPzYnkD5A9TvC_Zp-MYpHgQ7ebifu5npT8T69eHOPxdnv5M-F-XsM8p0vV4fJlAjHkswqkFWH3X7go4dPBE92iAjLs4YcKe3zITTBhWTe_lBkUmGKMGlPpC2wdipUjvIzfOrZiQ=s2048?key=EsVPaGwjXN_pfCG2et_Dr8G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8903" y="967212"/>
            <a:ext cx="3218673" cy="54540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7546" y="450376"/>
            <a:ext cx="11689307" cy="554234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zh-TW" altLang="en-US" sz="48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三國演義著名戰爭</a:t>
            </a:r>
            <a:endParaRPr lang="en-US" altLang="zh-TW" sz="48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4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4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9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赤壁之戰</a:t>
            </a:r>
            <a:r>
              <a:rPr lang="zh-TW" altLang="en-US" sz="3900" dirty="0" smtClean="0">
                <a:latin typeface="標楷體" pitchFamily="65" charset="-120"/>
                <a:ea typeface="標楷體" pitchFamily="65" charset="-120"/>
              </a:rPr>
              <a:t>：劉備聯合孫權打敗曹操 </a:t>
            </a:r>
            <a:endParaRPr lang="en-US" altLang="zh-TW" sz="39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900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夷陵之戰</a:t>
            </a:r>
            <a:r>
              <a:rPr lang="zh-TW" altLang="en-US" sz="3900" dirty="0" smtClean="0">
                <a:latin typeface="標楷體" pitchFamily="65" charset="-120"/>
                <a:ea typeface="標楷體" pitchFamily="65" charset="-120"/>
              </a:rPr>
              <a:t>：劉備與孫權的戰爭，劉備戰敗 </a:t>
            </a:r>
            <a:endParaRPr lang="en-US" altLang="zh-TW" sz="39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9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官渡之戰</a:t>
            </a:r>
            <a:r>
              <a:rPr lang="zh-TW" altLang="en-US" sz="3900" dirty="0" smtClean="0">
                <a:latin typeface="標楷體" pitchFamily="65" charset="-120"/>
                <a:ea typeface="標楷體" pitchFamily="65" charset="-120"/>
              </a:rPr>
              <a:t>：曹操打敗袁紹，統一北方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sz="48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三國演義著名成語</a:t>
            </a:r>
            <a:endParaRPr lang="en-US" altLang="zh-TW" sz="48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8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8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9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三顧茅廬 </a:t>
            </a:r>
            <a:r>
              <a:rPr lang="en-US" altLang="zh-TW" sz="31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hlinkClick r:id="rId2"/>
              </a:rPr>
              <a:t>https://youtu.be/N2_0NfDkog0</a:t>
            </a:r>
            <a:r>
              <a:rPr lang="en-US" altLang="zh-TW" sz="31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9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桃園結義 </a:t>
            </a:r>
            <a:r>
              <a:rPr lang="en-US" altLang="zh-TW" sz="3200" dirty="0" smtClean="0">
                <a:hlinkClick r:id="rId3"/>
              </a:rPr>
              <a:t>https://youtu.be/y9W6tX1VOnw</a:t>
            </a:r>
            <a:r>
              <a:rPr lang="en-US" altLang="zh-TW" sz="3600" dirty="0" smtClean="0"/>
              <a:t>  </a:t>
            </a:r>
          </a:p>
          <a:p>
            <a:pPr>
              <a:buNone/>
            </a:pPr>
            <a:r>
              <a:rPr lang="zh-TW" altLang="en-US" sz="3900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草船借箭 </a:t>
            </a:r>
            <a:r>
              <a:rPr lang="en-US" altLang="zh-TW" sz="3100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hlinkClick r:id="rId4"/>
              </a:rPr>
              <a:t>https://youtu.be/ZNRLZZw-AU0</a:t>
            </a:r>
            <a:r>
              <a:rPr lang="en-US" altLang="zh-TW" sz="3100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900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空城計 </a:t>
            </a:r>
            <a:r>
              <a:rPr lang="en-US" altLang="zh-TW" sz="3100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  <a:hlinkClick r:id="rId5"/>
              </a:rPr>
              <a:t>https://youtu.be/TNy5T4-ikpk</a:t>
            </a:r>
            <a:endParaRPr lang="en-US" altLang="zh-TW" sz="3100" dirty="0" smtClean="0">
              <a:solidFill>
                <a:srgbClr val="00B0F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100" dirty="0" smtClean="0">
              <a:solidFill>
                <a:srgbClr val="00B0F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100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古琴 </a:t>
            </a:r>
            <a:r>
              <a:rPr lang="en-US" altLang="zh-TW" sz="3100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  <a:hlinkClick r:id="rId6"/>
              </a:rPr>
              <a:t>https://www.youtube.com/watch?v=RzOrCGL6lOk</a:t>
            </a:r>
            <a:endParaRPr lang="en-US" altLang="zh-TW" sz="3100" dirty="0" smtClean="0">
              <a:solidFill>
                <a:srgbClr val="00B0F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100" dirty="0" smtClean="0">
              <a:solidFill>
                <a:srgbClr val="00B0F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41361" y="378560"/>
            <a:ext cx="9144000" cy="924801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赤壁之戰</a:t>
            </a:r>
            <a:endParaRPr lang="zh-TW" altLang="en-US" sz="4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3581" y="1678675"/>
            <a:ext cx="10351827" cy="3579125"/>
          </a:xfrm>
        </p:spPr>
        <p:txBody>
          <a:bodyPr>
            <a:noAutofit/>
          </a:bodyPr>
          <a:lstStyle/>
          <a:p>
            <a:pPr algn="l"/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208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年（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2" tooltip="漢獻帝"/>
              </a:rPr>
              <a:t>漢獻帝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3" tooltip="建安 (漢獻帝)"/>
              </a:rPr>
              <a:t>建安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十三年），基本控制北方的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4" tooltip="曹操"/>
              </a:rPr>
              <a:t>曹操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率大軍南下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5" tooltip="荊州 (古代)"/>
              </a:rPr>
              <a:t>荊州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，占據荊州的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6" tooltip="劉琮 (劉表之子)"/>
              </a:rPr>
              <a:t>劉琮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投降。曹操追擊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7" tooltip="劉備"/>
              </a:rPr>
              <a:t>劉備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，孫權派遣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8" tooltip="魯肅"/>
              </a:rPr>
              <a:t>魯肅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探聽落難的劉備會否聯盟抗曹，於是劉備派遣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9" tooltip="諸葛亮"/>
              </a:rPr>
              <a:t>諸葛亮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出使江東協議結盟，孫權派遣都督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10" tooltip="周瑜"/>
              </a:rPr>
              <a:t>周瑜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11" tooltip="程普"/>
              </a:rPr>
              <a:t>程普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率軍與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7" tooltip="劉備"/>
              </a:rPr>
              <a:t>劉備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組成聯軍，在長江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12" tooltip="赤壁"/>
              </a:rPr>
              <a:t>赤壁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13" tooltip="黃蓋"/>
              </a:rPr>
              <a:t>黃蓋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詐降火攻，大破曹軍的連環船，曹操落荒北回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此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戰後，曹軍退守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14" tooltip="襄陽"/>
              </a:rPr>
              <a:t>襄陽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，曹孫劉三分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荊州，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奠定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hlinkClick r:id="rId15" tooltip="三國鼎立"/>
              </a:rPr>
              <a:t>三國鼎立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之勢。</a:t>
            </a:r>
          </a:p>
          <a:p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02860" y="4412563"/>
            <a:ext cx="7315200" cy="2445437"/>
          </a:xfrm>
        </p:spPr>
        <p:txBody>
          <a:bodyPr>
            <a:noAutofit/>
          </a:bodyPr>
          <a:lstStyle/>
          <a:p>
            <a:pPr algn="l"/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>《</a:t>
            </a:r>
            <a:r>
              <a:rPr lang="ja-JP" altLang="en-US" sz="3600" b="1" dirty="0" smtClean="0">
                <a:latin typeface="標楷體" pitchFamily="65" charset="-120"/>
                <a:ea typeface="標楷體" pitchFamily="65" charset="-120"/>
              </a:rPr>
              <a:t>赤壁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>》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（日語：レッドクリフ）是一部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>2008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年起上映的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2" tooltip="中華人民共和國"/>
              </a:rPr>
              <a:t>中國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和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3" tooltip="日本"/>
              </a:rPr>
              <a:t>日本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合拍的中國歷史題材電影，由香港導演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4" tooltip="吳宇森"/>
              </a:rPr>
              <a:t>吳宇森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執導，亞洲各地知名演員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5" tooltip="金城武"/>
              </a:rPr>
              <a:t>金城武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6" tooltip="梁朝偉"/>
              </a:rPr>
              <a:t>梁朝偉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7" tooltip="林志玲"/>
              </a:rPr>
              <a:t>林志玲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8" tooltip="張震 (演員)"/>
              </a:rPr>
              <a:t>張震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9" tooltip="張豐毅"/>
              </a:rPr>
              <a:t>張豐毅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0" tooltip="趙薇"/>
              </a:rPr>
              <a:t>趙薇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1" tooltip="胡軍"/>
              </a:rPr>
              <a:t>胡軍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2" tooltip="中村獅童 (第二代)"/>
              </a:rPr>
              <a:t>中村獅童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等主演</a:t>
            </a:r>
            <a:r>
              <a:rPr lang="en-US" altLang="ja-JP" sz="3600" baseline="30000" dirty="0" smtClean="0">
                <a:latin typeface="標楷體" pitchFamily="65" charset="-120"/>
                <a:ea typeface="標楷體" pitchFamily="65" charset="-120"/>
                <a:hlinkClick r:id="rId13"/>
              </a:rPr>
              <a:t>[10]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4" tooltip="林迪安"/>
              </a:rPr>
              <a:t>林迪安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5" tooltip="元奎"/>
              </a:rPr>
              <a:t>元奎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6" tooltip="國建勇（頁面不存在）"/>
              </a:rPr>
              <a:t>國建勇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任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7" tooltip="動作指導"/>
              </a:rPr>
              <a:t>動作指導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，日本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8" tooltip="岩代太郎（頁面不存在）"/>
              </a:rPr>
              <a:t>岩代太郎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  <a:hlinkClick r:id="rId19" tooltip="東京都交響樂團"/>
              </a:rPr>
              <a:t>東京都交響樂團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負責電影配樂</a:t>
            </a:r>
            <a:r>
              <a:rPr lang="ja-JP" altLang="en-US" sz="36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  <a:hlinkClick r:id="rId20"/>
              </a:rPr>
              <a:t>https://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  <a:hlinkClick r:id="rId20"/>
              </a:rPr>
              <a:t>youtu.be/f6GmpG64CS8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  <a:hlinkClick r:id="rId21"/>
              </a:rPr>
              <a:t>https://youtu.be/_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  <a:hlinkClick r:id="rId21"/>
              </a:rPr>
              <a:t>OBiXxFzOnQ</a:t>
            </a:r>
            <a:r>
              <a:rPr lang="en-US" altLang="ja-JP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ja-JP" sz="36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4663" y="4659741"/>
            <a:ext cx="9144000" cy="1655762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8596715" y="1030406"/>
            <a:ext cx="3268377" cy="4637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77588" y="402609"/>
            <a:ext cx="9144000" cy="725819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夷陵之戰</a:t>
            </a:r>
            <a:endParaRPr lang="zh-TW" altLang="en-US" sz="4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20890" y="1220503"/>
            <a:ext cx="7196919" cy="1655762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是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2" tooltip="三國"/>
              </a:rPr>
              <a:t>三國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時期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3" tooltip="蜀漢"/>
              </a:rPr>
              <a:t>蜀漢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君主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4" tooltip="劉備"/>
              </a:rPr>
              <a:t>劉備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進攻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5" tooltip="江東"/>
              </a:rPr>
              <a:t>江東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之戰役，是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6" tooltip="東漢末年"/>
              </a:rPr>
              <a:t>東漢末年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、三國初年「三大戰役」（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7" tooltip="官渡之戰"/>
              </a:rPr>
              <a:t>官渡之戰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8" tooltip="赤壁之戰"/>
              </a:rPr>
              <a:t>赤壁之戰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9" tooltip="夷陵之戰"/>
              </a:rPr>
              <a:t>夷陵之戰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）中的最後一場。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221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年七月，即劉備稱帝三個月後，以替</a:t>
            </a:r>
            <a:r>
              <a:rPr lang="zh-TW" altLang="en-US" sz="3600" u="sng" dirty="0" smtClean="0">
                <a:latin typeface="標楷體" pitchFamily="65" charset="-120"/>
                <a:ea typeface="標楷體" pitchFamily="65" charset="-120"/>
                <a:hlinkClick r:id="rId10"/>
              </a:rPr>
              <a:t>關羽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報仇為由，揮兵東征，氣勢強勁。吳王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11" tooltip="孫權"/>
              </a:rPr>
              <a:t>孫權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立即以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12" tooltip="陸遜"/>
              </a:rPr>
              <a:t>陸遜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率軍應戰，陸遜以逸待勞，擋住漢（蜀）軍攻勢，後於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222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年八月在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13" tooltip="夷陵縣"/>
              </a:rPr>
              <a:t>夷陵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一帶以火攻打敗漢（蜀）軍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86549" y="5503037"/>
            <a:ext cx="3282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hlinkClick r:id="rId14"/>
              </a:rPr>
              <a:t>https://</a:t>
            </a:r>
            <a:r>
              <a:rPr lang="en-US" altLang="zh-TW" dirty="0" smtClean="0">
                <a:hlinkClick r:id="rId14"/>
              </a:rPr>
              <a:t>youtu.be/vOCEQHfjsfI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38914" name="Picture 2" descr="夷陵之战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941622" y="1201002"/>
            <a:ext cx="3977754" cy="3182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1236" y="327546"/>
            <a:ext cx="9144000" cy="746290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官渡之戰</a:t>
            </a:r>
            <a:endParaRPr lang="zh-TW" altLang="en-US" sz="4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41363" y="1309215"/>
            <a:ext cx="6657832" cy="1655762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是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2" tooltip="三國"/>
              </a:rPr>
              <a:t>漢末三國時期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以少勝多之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3" tooltip="戰役"/>
              </a:rPr>
              <a:t>戰役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4" tooltip="東漢"/>
              </a:rPr>
              <a:t>東漢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5" tooltip="漢獻帝"/>
              </a:rPr>
              <a:t>獻帝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6" tooltip="建安 (東漢)"/>
              </a:rPr>
              <a:t>建安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五年（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200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年），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7" tooltip="袁紹"/>
              </a:rPr>
              <a:t>袁紹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軍南攻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8" tooltip="曹操"/>
              </a:rPr>
              <a:t>曹操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軍，相持於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  <a:hlinkClick r:id="rId9" tooltip="官渡 (三國)"/>
              </a:rPr>
              <a:t>官渡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，曹軍焚毀袁軍糧草，使得袁軍喪失鬥志，繼而擊潰袁軍主力。此戰奠定曹操統一漢朝北方之基礎。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7890" name="AutoShape 2" descr="三國英雄12】官渡之戰（文字版） | 曹操| 袁紹| 大紀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64023" y="4716270"/>
            <a:ext cx="112457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我們說官渡之戰，這場戰役不止打了一仗，官渡之戰打了有一年，從西元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199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年一直打到西元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200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年的十月。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53343" y="3742477"/>
            <a:ext cx="3301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hlinkClick r:id="rId10"/>
              </a:rPr>
              <a:t>https://</a:t>
            </a:r>
            <a:r>
              <a:rPr lang="en-US" altLang="zh-TW" dirty="0" smtClean="0">
                <a:hlinkClick r:id="rId10"/>
              </a:rPr>
              <a:t>youtu.be/IHYzPtOuYAU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37894" name="Picture 6" descr="官渡之战”不光是正面的博弈，更是侧面的博弈_看看头条_中华网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74757" y="826668"/>
            <a:ext cx="4030971" cy="2741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京劇</a:t>
            </a:r>
            <a:endParaRPr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草船借箭  </a:t>
            </a:r>
            <a:r>
              <a:rPr lang="en-US" altLang="zh-TW" dirty="0" smtClean="0">
                <a:hlinkClick r:id="rId2"/>
              </a:rPr>
              <a:t>https</a:t>
            </a:r>
            <a:r>
              <a:rPr lang="en-US" altLang="zh-TW" dirty="0" smtClean="0">
                <a:hlinkClick r:id="rId2"/>
              </a:rPr>
              <a:t>://</a:t>
            </a:r>
            <a:r>
              <a:rPr lang="en-US" altLang="zh-TW" dirty="0" smtClean="0">
                <a:hlinkClick r:id="rId2"/>
              </a:rPr>
              <a:t>youtu.be/na3ZwLx9GA8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三顧茅廬</a:t>
            </a:r>
            <a:endParaRPr lang="en-US" altLang="zh-TW" dirty="0" smtClean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空城計    </a:t>
            </a:r>
            <a:r>
              <a:rPr lang="en-US" altLang="zh-TW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  <a:hlinkClick r:id="rId3"/>
              </a:rPr>
              <a:t>https</a:t>
            </a:r>
            <a:r>
              <a:rPr lang="en-US" altLang="zh-TW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  <a:hlinkClick r:id="rId3"/>
              </a:rPr>
              <a:t>://</a:t>
            </a:r>
            <a:r>
              <a:rPr lang="en-US" altLang="zh-TW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  <a:hlinkClick r:id="rId3"/>
              </a:rPr>
              <a:t>youtu.be/P7-HNSqNEa0</a:t>
            </a:r>
            <a:endParaRPr lang="en-US" altLang="zh-TW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桃園</a:t>
            </a:r>
            <a:r>
              <a:rPr lang="zh-TW" altLang="en-US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結義  </a:t>
            </a:r>
            <a:r>
              <a:rPr lang="en-US" altLang="zh-TW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  <a:hlinkClick r:id="rId4"/>
              </a:rPr>
              <a:t>https</a:t>
            </a:r>
            <a:r>
              <a:rPr lang="en-US" altLang="zh-TW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  <a:hlinkClick r:id="rId4"/>
              </a:rPr>
              <a:t>://</a:t>
            </a:r>
            <a:r>
              <a:rPr lang="en-US" altLang="zh-TW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  <a:hlinkClick r:id="rId4"/>
              </a:rPr>
              <a:t>youtu.be/C2O4KJKzau4</a:t>
            </a:r>
            <a:endParaRPr lang="en-US" altLang="zh-TW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77151" y="1883391"/>
            <a:ext cx="87027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2800" dirty="0" smtClean="0">
              <a:solidFill>
                <a:srgbClr val="7030A0"/>
              </a:solidFill>
              <a:latin typeface="標楷體" pitchFamily="65" charset="-120"/>
              <a:ea typeface="標楷體" pitchFamily="65" charset="-120"/>
              <a:hlinkClick r:id="rId5"/>
            </a:endParaRPr>
          </a:p>
          <a:p>
            <a:endParaRPr lang="en-US" altLang="zh-TW" sz="2800" dirty="0" smtClean="0">
              <a:solidFill>
                <a:srgbClr val="7030A0"/>
              </a:solidFill>
              <a:latin typeface="標楷體" pitchFamily="65" charset="-120"/>
              <a:ea typeface="標楷體" pitchFamily="65" charset="-120"/>
              <a:hlinkClick r:id="rId5"/>
            </a:endParaRPr>
          </a:p>
          <a:p>
            <a:r>
              <a:rPr lang="en-US" altLang="zh-TW" sz="2800" dirty="0" smtClean="0">
                <a:hlinkClick r:id="rId5"/>
              </a:rPr>
              <a:t>https://tv.cctv.com/2025/04/30/VIDEKaZe3D7Wzb5nfEVrh4rX250430.shtml</a:t>
            </a:r>
            <a:endParaRPr lang="en-US" altLang="zh-TW" sz="2800" dirty="0" smtClean="0"/>
          </a:p>
          <a:p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60228" y="928047"/>
            <a:ext cx="9144000" cy="1537862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謝謝大家</a:t>
            </a:r>
            <a:endParaRPr lang="zh-TW" altLang="en-US" dirty="0">
              <a:solidFill>
                <a:srgbClr val="00B0F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444523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8914" name="AutoShape 2" descr="古琴- 維基百科，自由的百科全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8916" name="AutoShape 4" descr="古琴- 維基百科，自由的百科全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8918" name="Picture 6" descr="https://upload.wikimedia.org/wikipedia/commons/thumb/3/32/ZhongNiShi.jpg/500px-ZhongNiS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8108" y="3119674"/>
            <a:ext cx="7836955" cy="264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963</Words>
  <Application>Microsoft Office PowerPoint</Application>
  <PresentationFormat>自訂</PresentationFormat>
  <Paragraphs>122</Paragraphs>
  <Slides>25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6" baseType="lpstr">
      <vt:lpstr>Office 佈景主題</vt:lpstr>
      <vt:lpstr>三 國 演 義 導 讀   六信  欣愷媽媽</vt:lpstr>
      <vt:lpstr>投影片 2</vt:lpstr>
      <vt:lpstr>投影片 3</vt:lpstr>
      <vt:lpstr>投影片 4</vt:lpstr>
      <vt:lpstr>投影片 5</vt:lpstr>
      <vt:lpstr>人物介紹</vt:lpstr>
      <vt:lpstr>曹操 魏國</vt:lpstr>
      <vt:lpstr>曹丕</vt:lpstr>
      <vt:lpstr>  曹植  </vt:lpstr>
      <vt:lpstr>司馬懿</vt:lpstr>
      <vt:lpstr>劉備 蜀漢 </vt:lpstr>
      <vt:lpstr>劉禪 阿斗  </vt:lpstr>
      <vt:lpstr>諸葛亮</vt:lpstr>
      <vt:lpstr>關羽</vt:lpstr>
      <vt:lpstr>孫權</vt:lpstr>
      <vt:lpstr>周瑜</vt:lpstr>
      <vt:lpstr>魯肅</vt:lpstr>
      <vt:lpstr>呂蒙</vt:lpstr>
      <vt:lpstr>投影片 19</vt:lpstr>
      <vt:lpstr>赤壁之戰</vt:lpstr>
      <vt:lpstr>        《赤壁》（日語：レッドクリフ）是一部2008年起上映的中國和日本合拍的中國歷史題材電影，由香港導演吳宇森執導，亞洲各地知名演員金城武、梁朝偉、林志玲、張震、張豐毅、趙薇、胡軍、中村獅童等主演[10]，林迪安、元奎、國建勇任動作指導，日本岩代太郎、東京都交響樂團負責電影配樂。   https://youtu.be/f6GmpG64CS8  https://youtu.be/_OBiXxFzOnQ </vt:lpstr>
      <vt:lpstr>夷陵之戰</vt:lpstr>
      <vt:lpstr>官渡之戰</vt:lpstr>
      <vt:lpstr>京劇</vt:lpstr>
      <vt:lpstr>謝謝大家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 國 演 義 導 讀   五仁芳彤媽媽</dc:title>
  <dc:creator>Tsui-Lien Lee</dc:creator>
  <cp:lastModifiedBy>User</cp:lastModifiedBy>
  <cp:revision>57</cp:revision>
  <dcterms:created xsi:type="dcterms:W3CDTF">2025-05-09T01:34:31Z</dcterms:created>
  <dcterms:modified xsi:type="dcterms:W3CDTF">2025-06-25T14:34:18Z</dcterms:modified>
</cp:coreProperties>
</file>