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Calibri" pitchFamily="34" charset="0"/>
      <p:regular r:id="rId10"/>
      <p:bold r:id="rId11"/>
      <p:italic r:id="rId12"/>
      <p:boldItalic r:id="rId13"/>
    </p:embeddedFont>
    <p:embeddedFont>
      <p:font typeface="標楷體" pitchFamily="65" charset="-120"/>
      <p:regular r:id="rId14"/>
    </p:embeddedFont>
    <p:embeddedFont>
      <p:font typeface="Nunito" charset="0"/>
      <p:bold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jAoTZVU2JF8M+gFxg6jbBReGzJ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774" y="-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280664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8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9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1.png"/><Relationship Id="rId5" Type="http://schemas.openxmlformats.org/officeDocument/2006/relationships/image" Target="../media/image12.pn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8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9.png"/><Relationship Id="rId5" Type="http://schemas.openxmlformats.org/officeDocument/2006/relationships/image" Target="../media/image12.png"/><Relationship Id="rId15" Type="http://schemas.openxmlformats.org/officeDocument/2006/relationships/image" Target="../media/image23.png"/><Relationship Id="rId10" Type="http://schemas.openxmlformats.org/officeDocument/2006/relationships/image" Target="../media/image8.png"/><Relationship Id="rId4" Type="http://schemas.openxmlformats.org/officeDocument/2006/relationships/image" Target="../media/image13.png"/><Relationship Id="rId9" Type="http://schemas.openxmlformats.org/officeDocument/2006/relationships/image" Target="../media/image21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5.png"/><Relationship Id="rId5" Type="http://schemas.openxmlformats.org/officeDocument/2006/relationships/image" Target="../media/image15.png"/><Relationship Id="rId15" Type="http://schemas.openxmlformats.org/officeDocument/2006/relationships/image" Target="../media/image11.png"/><Relationship Id="rId10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image" Target="../media/image24.png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6.png"/><Relationship Id="rId1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3.png"/><Relationship Id="rId15" Type="http://schemas.openxmlformats.org/officeDocument/2006/relationships/image" Target="../media/image9.png"/><Relationship Id="rId10" Type="http://schemas.openxmlformats.org/officeDocument/2006/relationships/image" Target="../media/image21.png"/><Relationship Id="rId19" Type="http://schemas.openxmlformats.org/officeDocument/2006/relationships/image" Target="../media/image23.png"/><Relationship Id="rId4" Type="http://schemas.openxmlformats.org/officeDocument/2006/relationships/image" Target="../media/image12.png"/><Relationship Id="rId9" Type="http://schemas.openxmlformats.org/officeDocument/2006/relationships/image" Target="../media/image18.pn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5453461" y="393695"/>
            <a:ext cx="7381077" cy="4227344"/>
          </a:xfrm>
          <a:custGeom>
            <a:avLst/>
            <a:gdLst/>
            <a:ahLst/>
            <a:cxnLst/>
            <a:rect l="l" t="t" r="r" b="b"/>
            <a:pathLst>
              <a:path w="7381077" h="4227344" extrusionOk="0">
                <a:moveTo>
                  <a:pt x="0" y="0"/>
                </a:moveTo>
                <a:lnTo>
                  <a:pt x="7381078" y="0"/>
                </a:lnTo>
                <a:lnTo>
                  <a:pt x="7381078" y="4227344"/>
                </a:lnTo>
                <a:lnTo>
                  <a:pt x="0" y="4227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6826450" y="7073962"/>
            <a:ext cx="4720879" cy="2454857"/>
          </a:xfrm>
          <a:custGeom>
            <a:avLst/>
            <a:gdLst/>
            <a:ahLst/>
            <a:cxnLst/>
            <a:rect l="l" t="t" r="r" b="b"/>
            <a:pathLst>
              <a:path w="4720879" h="2454857" extrusionOk="0">
                <a:moveTo>
                  <a:pt x="0" y="0"/>
                </a:moveTo>
                <a:lnTo>
                  <a:pt x="4720879" y="0"/>
                </a:lnTo>
                <a:lnTo>
                  <a:pt x="4720879" y="2454857"/>
                </a:lnTo>
                <a:lnTo>
                  <a:pt x="0" y="24548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>
            <a:off x="14627291" y="7109251"/>
            <a:ext cx="3247830" cy="2289720"/>
          </a:xfrm>
          <a:custGeom>
            <a:avLst/>
            <a:gdLst/>
            <a:ahLst/>
            <a:cxnLst/>
            <a:rect l="l" t="t" r="r" b="b"/>
            <a:pathLst>
              <a:path w="3247830" h="2289720" extrusionOk="0">
                <a:moveTo>
                  <a:pt x="0" y="0"/>
                </a:moveTo>
                <a:lnTo>
                  <a:pt x="3247829" y="0"/>
                </a:lnTo>
                <a:lnTo>
                  <a:pt x="3247829" y="2289720"/>
                </a:lnTo>
                <a:lnTo>
                  <a:pt x="0" y="2289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564138" y="7022354"/>
            <a:ext cx="3244615" cy="2506465"/>
          </a:xfrm>
          <a:custGeom>
            <a:avLst/>
            <a:gdLst/>
            <a:ahLst/>
            <a:cxnLst/>
            <a:rect l="l" t="t" r="r" b="b"/>
            <a:pathLst>
              <a:path w="3244615" h="2506465" extrusionOk="0">
                <a:moveTo>
                  <a:pt x="0" y="0"/>
                </a:moveTo>
                <a:lnTo>
                  <a:pt x="3244615" y="0"/>
                </a:lnTo>
                <a:lnTo>
                  <a:pt x="3244615" y="2506465"/>
                </a:lnTo>
                <a:lnTo>
                  <a:pt x="0" y="2506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>
            <a:off x="12363582" y="7240312"/>
            <a:ext cx="2025584" cy="2017988"/>
          </a:xfrm>
          <a:custGeom>
            <a:avLst/>
            <a:gdLst/>
            <a:ahLst/>
            <a:cxnLst/>
            <a:rect l="l" t="t" r="r" b="b"/>
            <a:pathLst>
              <a:path w="2025584" h="2017988" extrusionOk="0">
                <a:moveTo>
                  <a:pt x="0" y="0"/>
                </a:moveTo>
                <a:lnTo>
                  <a:pt x="2025584" y="0"/>
                </a:lnTo>
                <a:lnTo>
                  <a:pt x="2025584" y="2017988"/>
                </a:lnTo>
                <a:lnTo>
                  <a:pt x="0" y="20179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>
            <a:off x="4580701" y="7209148"/>
            <a:ext cx="1429497" cy="2319670"/>
          </a:xfrm>
          <a:custGeom>
            <a:avLst/>
            <a:gdLst/>
            <a:ahLst/>
            <a:cxnLst/>
            <a:rect l="l" t="t" r="r" b="b"/>
            <a:pathLst>
              <a:path w="1429497" h="2319670" extrusionOk="0">
                <a:moveTo>
                  <a:pt x="0" y="0"/>
                </a:moveTo>
                <a:lnTo>
                  <a:pt x="1429497" y="0"/>
                </a:lnTo>
                <a:lnTo>
                  <a:pt x="1429497" y="2319671"/>
                </a:lnTo>
                <a:lnTo>
                  <a:pt x="0" y="23196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2" name="Google Shape;92;p1"/>
          <p:cNvSpPr txBox="1"/>
          <p:nvPr/>
        </p:nvSpPr>
        <p:spPr>
          <a:xfrm>
            <a:off x="6826450" y="2716501"/>
            <a:ext cx="4934598" cy="2064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66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00" b="1" i="0" u="none" strike="noStrike" cap="none">
                <a:solidFill>
                  <a:srgbClr val="00B050"/>
                </a:solidFill>
                <a:latin typeface="DFKai-SB"/>
                <a:ea typeface="DFKai-SB"/>
                <a:cs typeface="DFKai-SB"/>
                <a:sym typeface="DFKai-SB"/>
              </a:rPr>
              <a:t>自然</a:t>
            </a:r>
            <a:endParaRPr sz="13800" b="1" i="0" u="none" strike="noStrike" cap="none">
              <a:solidFill>
                <a:srgbClr val="00B05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342619" y="4831080"/>
            <a:ext cx="7602761" cy="115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7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rgbClr val="4DACC4"/>
                </a:solidFill>
                <a:latin typeface="DFKai-SB"/>
                <a:ea typeface="DFKai-SB"/>
                <a:cs typeface="DFKai-SB"/>
                <a:sym typeface="DFKai-SB"/>
              </a:rPr>
              <a:t> 三年級</a:t>
            </a:r>
            <a:endParaRPr sz="4400" b="1" i="0" u="none" strike="noStrike" cap="none">
              <a:solidFill>
                <a:srgbClr val="4DACC4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17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rgbClr val="4DACC4"/>
                </a:solidFill>
                <a:latin typeface="DFKai-SB"/>
                <a:ea typeface="DFKai-SB"/>
                <a:cs typeface="DFKai-SB"/>
                <a:sym typeface="DFKai-SB"/>
              </a:rPr>
              <a:t>113學年度上學期</a:t>
            </a:r>
            <a:endParaRPr sz="4400" b="1" i="0" u="none" strike="noStrike" cap="none">
              <a:solidFill>
                <a:srgbClr val="4DACC4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4" name="Google Shape;94;p1"/>
          <p:cNvSpPr/>
          <p:nvPr/>
        </p:nvSpPr>
        <p:spPr>
          <a:xfrm rot="2099990">
            <a:off x="11962183" y="1145182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5" name="Google Shape;95;p1"/>
          <p:cNvSpPr/>
          <p:nvPr/>
        </p:nvSpPr>
        <p:spPr>
          <a:xfrm rot="-1503479">
            <a:off x="12993626" y="36919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6" name="Google Shape;96;p1"/>
          <p:cNvSpPr/>
          <p:nvPr/>
        </p:nvSpPr>
        <p:spPr>
          <a:xfrm rot="-1965373">
            <a:off x="3333046" y="3145244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" name="Google Shape;97;p1"/>
          <p:cNvSpPr/>
          <p:nvPr/>
        </p:nvSpPr>
        <p:spPr>
          <a:xfrm rot="2842188">
            <a:off x="4496184" y="233634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8" name="Google Shape;98;p1"/>
          <p:cNvSpPr/>
          <p:nvPr/>
        </p:nvSpPr>
        <p:spPr>
          <a:xfrm rot="683588">
            <a:off x="12997048" y="2358374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" name="Google Shape;99;p1"/>
          <p:cNvSpPr/>
          <p:nvPr/>
        </p:nvSpPr>
        <p:spPr>
          <a:xfrm rot="871761">
            <a:off x="13832270" y="4355137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0" name="Google Shape;100;p1"/>
          <p:cNvSpPr/>
          <p:nvPr/>
        </p:nvSpPr>
        <p:spPr>
          <a:xfrm rot="2099990">
            <a:off x="4323696" y="416250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1" name="Google Shape;101;p1"/>
          <p:cNvSpPr/>
          <p:nvPr/>
        </p:nvSpPr>
        <p:spPr>
          <a:xfrm rot="-1503479">
            <a:off x="5390865" y="116891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" name="Google Shape;102;p1"/>
          <p:cNvSpPr/>
          <p:nvPr/>
        </p:nvSpPr>
        <p:spPr>
          <a:xfrm rot="2099990">
            <a:off x="14440783" y="322532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3" name="Google Shape;103;p1"/>
          <p:cNvSpPr/>
          <p:nvPr/>
        </p:nvSpPr>
        <p:spPr>
          <a:xfrm rot="-1503479">
            <a:off x="14137521" y="1121454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4" name="Google Shape;104;p1"/>
          <p:cNvSpPr/>
          <p:nvPr/>
        </p:nvSpPr>
        <p:spPr>
          <a:xfrm rot="1855390">
            <a:off x="3243125" y="119263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5" name="Google Shape;105;p1"/>
          <p:cNvSpPr/>
          <p:nvPr/>
        </p:nvSpPr>
        <p:spPr>
          <a:xfrm rot="-1503479">
            <a:off x="2629513" y="409135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6" name="Google Shape;106;p1"/>
          <p:cNvSpPr txBox="1"/>
          <p:nvPr/>
        </p:nvSpPr>
        <p:spPr>
          <a:xfrm>
            <a:off x="5231777" y="6057900"/>
            <a:ext cx="7602761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7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rgbClr val="4DACC4"/>
                </a:solidFill>
                <a:latin typeface="DFKai-SB"/>
                <a:ea typeface="DFKai-SB"/>
                <a:cs typeface="DFKai-SB"/>
                <a:sym typeface="DFKai-SB"/>
              </a:rPr>
              <a:t> 周南老師</a:t>
            </a:r>
            <a:endParaRPr sz="4400" b="1" i="0" u="none" strike="noStrike" cap="none">
              <a:solidFill>
                <a:srgbClr val="4DACC4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2" name="Google Shape;112;p2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3" name="Google Shape;113;p2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 extrusionOk="0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4" name="Google Shape;114;p2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 extrusionOk="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5" name="Google Shape;115;p2"/>
          <p:cNvSpPr/>
          <p:nvPr/>
        </p:nvSpPr>
        <p:spPr>
          <a:xfrm>
            <a:off x="11918206" y="6588537"/>
            <a:ext cx="3540886" cy="2885822"/>
          </a:xfrm>
          <a:custGeom>
            <a:avLst/>
            <a:gdLst/>
            <a:ahLst/>
            <a:cxnLst/>
            <a:rect l="l" t="t" r="r" b="b"/>
            <a:pathLst>
              <a:path w="3540886" h="2885822" extrusionOk="0">
                <a:moveTo>
                  <a:pt x="0" y="0"/>
                </a:moveTo>
                <a:lnTo>
                  <a:pt x="3540886" y="0"/>
                </a:lnTo>
                <a:lnTo>
                  <a:pt x="3540886" y="2885821"/>
                </a:lnTo>
                <a:lnTo>
                  <a:pt x="0" y="28858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6" name="Google Shape;116;p2"/>
          <p:cNvSpPr txBox="1"/>
          <p:nvPr/>
        </p:nvSpPr>
        <p:spPr>
          <a:xfrm>
            <a:off x="5029200" y="2598533"/>
            <a:ext cx="11081094" cy="591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099960" marR="0" lvl="1" indent="-7429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76B32"/>
              </a:buClr>
              <a:buSzPts val="6600"/>
              <a:buFont typeface="Calibri"/>
              <a:buAutoNum type="arabicPeriod"/>
            </a:pPr>
            <a:r>
              <a:rPr lang="en-US" sz="6600" b="1" i="0" u="none" strike="noStrike" cap="none">
                <a:solidFill>
                  <a:srgbClr val="C76B32"/>
                </a:solidFill>
                <a:latin typeface="DFKai-SB"/>
                <a:ea typeface="DFKai-SB"/>
                <a:cs typeface="DFKai-SB"/>
                <a:sym typeface="DFKai-SB"/>
              </a:rPr>
              <a:t>植物大發現</a:t>
            </a:r>
            <a:endParaRPr sz="6600" b="1" i="0" u="none" strike="noStrike" cap="none">
              <a:solidFill>
                <a:srgbClr val="C76B3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1099960" marR="0" lvl="1" indent="-7429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76B32"/>
              </a:buClr>
              <a:buSzPts val="6600"/>
              <a:buFont typeface="Calibri"/>
              <a:buAutoNum type="arabicPeriod"/>
            </a:pPr>
            <a:r>
              <a:rPr lang="en-US" sz="6600" b="1" i="0" u="none" strike="noStrike" cap="none">
                <a:solidFill>
                  <a:srgbClr val="C76B32"/>
                </a:solidFill>
                <a:latin typeface="DFKai-SB"/>
                <a:ea typeface="DFKai-SB"/>
                <a:cs typeface="DFKai-SB"/>
                <a:sym typeface="DFKai-SB"/>
              </a:rPr>
              <a:t>奇妙的溶解</a:t>
            </a:r>
            <a:endParaRPr sz="6600" b="1" i="0" u="none" strike="noStrike" cap="none">
              <a:solidFill>
                <a:srgbClr val="C76B3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1099960" marR="0" lvl="1" indent="-7429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76B32"/>
              </a:buClr>
              <a:buSzPts val="6600"/>
              <a:buFont typeface="Calibri"/>
              <a:buAutoNum type="arabicPeriod"/>
            </a:pPr>
            <a:r>
              <a:rPr lang="en-US" sz="6600" b="1" i="0" u="none" strike="noStrike" cap="none">
                <a:solidFill>
                  <a:srgbClr val="C76B32"/>
                </a:solidFill>
                <a:latin typeface="DFKai-SB"/>
                <a:ea typeface="DFKai-SB"/>
                <a:cs typeface="DFKai-SB"/>
                <a:sym typeface="DFKai-SB"/>
              </a:rPr>
              <a:t>風與空氣</a:t>
            </a:r>
            <a:endParaRPr sz="6600" b="1" i="0" u="none" strike="noStrike" cap="none">
              <a:solidFill>
                <a:srgbClr val="C76B3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1099960" marR="0" lvl="1" indent="-742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76B32"/>
              </a:buClr>
              <a:buSzPts val="6600"/>
              <a:buFont typeface="Calibri"/>
              <a:buAutoNum type="arabicPeriod"/>
            </a:pPr>
            <a:r>
              <a:rPr lang="en-US" sz="6600" b="1" i="0" u="none" strike="noStrike" cap="none">
                <a:solidFill>
                  <a:srgbClr val="C76B32"/>
                </a:solidFill>
                <a:latin typeface="DFKai-SB"/>
                <a:ea typeface="DFKai-SB"/>
                <a:cs typeface="DFKai-SB"/>
                <a:sym typeface="DFKai-SB"/>
              </a:rPr>
              <a:t>磁鐵好好玩</a:t>
            </a:r>
            <a:endParaRPr sz="6600" b="1" i="0" u="none" strike="noStrike" cap="none">
              <a:solidFill>
                <a:srgbClr val="C76B3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17" name="Google Shape;117;p2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 extrusionOk="0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8" name="Google Shape;118;p2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 extrusionOk="0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9" name="Google Shape;119;p2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 extrusionOk="0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0" name="Google Shape;120;p2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 extrusionOk="0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1" name="Google Shape;121;p2"/>
          <p:cNvSpPr txBox="1"/>
          <p:nvPr/>
        </p:nvSpPr>
        <p:spPr>
          <a:xfrm>
            <a:off x="3624563" y="759574"/>
            <a:ext cx="10064086" cy="141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0" b="1" i="0" u="none" strike="noStrike" cap="none">
                <a:solidFill>
                  <a:srgbClr val="4DACC4"/>
                </a:solidFill>
                <a:latin typeface="DFKai-SB"/>
                <a:ea typeface="DFKai-SB"/>
                <a:cs typeface="DFKai-SB"/>
                <a:sym typeface="DFKai-SB"/>
              </a:rPr>
              <a:t>學習內容</a:t>
            </a:r>
            <a:endParaRPr sz="8600" b="1" i="0" u="none" strike="noStrike" cap="none">
              <a:solidFill>
                <a:srgbClr val="4DACC4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1603928" y="7237480"/>
            <a:ext cx="2876714" cy="2509933"/>
          </a:xfrm>
          <a:custGeom>
            <a:avLst/>
            <a:gdLst/>
            <a:ahLst/>
            <a:cxnLst/>
            <a:rect l="l" t="t" r="r" b="b"/>
            <a:pathLst>
              <a:path w="2876714" h="2509933" extrusionOk="0">
                <a:moveTo>
                  <a:pt x="0" y="0"/>
                </a:moveTo>
                <a:lnTo>
                  <a:pt x="2876714" y="0"/>
                </a:lnTo>
                <a:lnTo>
                  <a:pt x="2876714" y="2509932"/>
                </a:lnTo>
                <a:lnTo>
                  <a:pt x="0" y="25099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p2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4" name="Google Shape;124;p2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5" name="Google Shape;125;p2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6" name="Google Shape;126;p2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7" name="Google Shape;127;p2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8" name="Google Shape;128;p2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9" name="Google Shape;129;p2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0" name="Google Shape;130;p2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1" name="Google Shape;131;p2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2" name="Google Shape;132;p2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3" name="Google Shape;133;p2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4" name="Google Shape;134;p2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5" name="Google Shape;135;p2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6" name="Google Shape;136;p2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2" name="Google Shape;142;p3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3" name="Google Shape;143;p3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 extrusionOk="0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4" name="Google Shape;144;p3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 extrusionOk="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5" name="Google Shape;145;p3"/>
          <p:cNvSpPr/>
          <p:nvPr/>
        </p:nvSpPr>
        <p:spPr>
          <a:xfrm>
            <a:off x="11185753" y="6220690"/>
            <a:ext cx="2921124" cy="3487909"/>
          </a:xfrm>
          <a:custGeom>
            <a:avLst/>
            <a:gdLst/>
            <a:ahLst/>
            <a:cxnLst/>
            <a:rect l="l" t="t" r="r" b="b"/>
            <a:pathLst>
              <a:path w="2921124" h="3487909" extrusionOk="0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6" name="Google Shape;146;p3"/>
          <p:cNvSpPr/>
          <p:nvPr/>
        </p:nvSpPr>
        <p:spPr>
          <a:xfrm>
            <a:off x="7373557" y="6822778"/>
            <a:ext cx="3540886" cy="2885822"/>
          </a:xfrm>
          <a:custGeom>
            <a:avLst/>
            <a:gdLst/>
            <a:ahLst/>
            <a:cxnLst/>
            <a:rect l="l" t="t" r="r" b="b"/>
            <a:pathLst>
              <a:path w="3540886" h="2885822" extrusionOk="0">
                <a:moveTo>
                  <a:pt x="0" y="0"/>
                </a:moveTo>
                <a:lnTo>
                  <a:pt x="3540886" y="0"/>
                </a:lnTo>
                <a:lnTo>
                  <a:pt x="3540886" y="2885821"/>
                </a:lnTo>
                <a:lnTo>
                  <a:pt x="0" y="28858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7" name="Google Shape;147;p3"/>
          <p:cNvSpPr/>
          <p:nvPr/>
        </p:nvSpPr>
        <p:spPr>
          <a:xfrm>
            <a:off x="5850948" y="6414410"/>
            <a:ext cx="1255910" cy="3294189"/>
          </a:xfrm>
          <a:custGeom>
            <a:avLst/>
            <a:gdLst/>
            <a:ahLst/>
            <a:cxnLst/>
            <a:rect l="l" t="t" r="r" b="b"/>
            <a:pathLst>
              <a:path w="1255910" h="3294189" extrusionOk="0">
                <a:moveTo>
                  <a:pt x="0" y="0"/>
                </a:moveTo>
                <a:lnTo>
                  <a:pt x="1255909" y="0"/>
                </a:lnTo>
                <a:lnTo>
                  <a:pt x="1255909" y="3294189"/>
                </a:lnTo>
                <a:lnTo>
                  <a:pt x="0" y="32941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8" name="Google Shape;148;p3"/>
          <p:cNvSpPr txBox="1"/>
          <p:nvPr/>
        </p:nvSpPr>
        <p:spPr>
          <a:xfrm>
            <a:off x="2053881" y="2598533"/>
            <a:ext cx="14056413" cy="4308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099960" marR="0" lvl="1" indent="-742950" algn="just" rtl="0">
              <a:spcBef>
                <a:spcPts val="0"/>
              </a:spcBef>
              <a:spcAft>
                <a:spcPts val="0"/>
              </a:spcAft>
              <a:buClr>
                <a:srgbClr val="C76B32"/>
              </a:buClr>
              <a:buSzPts val="4000"/>
              <a:buFont typeface="Calibri"/>
              <a:buAutoNum type="arabicPeriod"/>
            </a:pPr>
            <a:r>
              <a:rPr lang="en-US" sz="4000" b="1" i="0" u="none" strike="noStrike" cap="none" dirty="0" err="1">
                <a:solidFill>
                  <a:srgbClr val="C76B32"/>
                </a:solidFill>
                <a:latin typeface="DFKai-SB"/>
                <a:ea typeface="DFKai-SB"/>
                <a:cs typeface="DFKai-SB"/>
                <a:sym typeface="DFKai-SB"/>
              </a:rPr>
              <a:t>能觀察認識植物的根、莖、葉、花、果實等各部位，並知道植物各構造的功能</a:t>
            </a:r>
            <a:r>
              <a:rPr lang="en-US" sz="4000" b="1" i="0" u="none" strike="noStrike" cap="none" dirty="0">
                <a:solidFill>
                  <a:srgbClr val="C76B32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dirty="0"/>
          </a:p>
          <a:p>
            <a:pPr marL="1099960" marR="0" lvl="1" indent="-742950" algn="just" rtl="0">
              <a:spcBef>
                <a:spcPts val="0"/>
              </a:spcBef>
              <a:spcAft>
                <a:spcPts val="0"/>
              </a:spcAft>
              <a:buClr>
                <a:srgbClr val="C76B32"/>
              </a:buClr>
              <a:buSzPts val="4000"/>
              <a:buFont typeface="Calibri"/>
              <a:buAutoNum type="arabicPeriod"/>
            </a:pPr>
            <a:r>
              <a:rPr lang="en-US" sz="4000" b="1" i="0" u="none" strike="noStrike" cap="none" dirty="0" err="1">
                <a:solidFill>
                  <a:srgbClr val="C76B32"/>
                </a:solidFill>
                <a:latin typeface="DFKai-SB"/>
                <a:ea typeface="DFKai-SB"/>
                <a:cs typeface="DFKai-SB"/>
                <a:sym typeface="DFKai-SB"/>
              </a:rPr>
              <a:t>能用正確方法分辨不同的物質，並了解物質溶解的意義，知道溶解在生活中的應用</a:t>
            </a:r>
            <a:r>
              <a:rPr lang="en-US" sz="4000" b="1" i="0" u="none" strike="noStrike" cap="none" dirty="0">
                <a:solidFill>
                  <a:srgbClr val="C76B32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dirty="0"/>
          </a:p>
          <a:p>
            <a:pPr marL="1099960" marR="0" lvl="1" indent="-742950" algn="just" rtl="0">
              <a:spcBef>
                <a:spcPts val="0"/>
              </a:spcBef>
              <a:spcAft>
                <a:spcPts val="0"/>
              </a:spcAft>
              <a:buClr>
                <a:srgbClr val="C76B32"/>
              </a:buClr>
              <a:buSzPts val="4000"/>
              <a:buFont typeface="Calibri"/>
              <a:buAutoNum type="arabicPeriod"/>
            </a:pPr>
            <a:r>
              <a:rPr lang="en-US" sz="4000" b="1" i="0" u="none" strike="noStrike" cap="none" dirty="0" err="1">
                <a:solidFill>
                  <a:srgbClr val="C76B32"/>
                </a:solidFill>
                <a:latin typeface="DFKai-SB"/>
                <a:ea typeface="DFKai-SB"/>
                <a:cs typeface="DFKai-SB"/>
                <a:sym typeface="DFKai-SB"/>
              </a:rPr>
              <a:t>能認識空氣的性質，並學會使用工具觀察風向與風力</a:t>
            </a:r>
            <a:r>
              <a:rPr lang="en-US" sz="4000" b="1" i="0" u="none" strike="noStrike" cap="none" dirty="0">
                <a:solidFill>
                  <a:srgbClr val="C76B32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dirty="0"/>
          </a:p>
          <a:p>
            <a:pPr marL="1099960" marR="0" lvl="1" indent="-742950" algn="l" rtl="0">
              <a:spcBef>
                <a:spcPts val="0"/>
              </a:spcBef>
              <a:spcAft>
                <a:spcPts val="0"/>
              </a:spcAft>
              <a:buClr>
                <a:srgbClr val="C76B32"/>
              </a:buClr>
              <a:buSzPts val="4000"/>
              <a:buFont typeface="Calibri"/>
              <a:buAutoNum type="arabicPeriod"/>
            </a:pPr>
            <a:r>
              <a:rPr lang="en-US" sz="4000" b="1" i="0" u="none" strike="noStrike" cap="none" dirty="0" err="1">
                <a:solidFill>
                  <a:srgbClr val="C76B32"/>
                </a:solidFill>
                <a:latin typeface="DFKai-SB"/>
                <a:ea typeface="DFKai-SB"/>
                <a:cs typeface="DFKai-SB"/>
                <a:sym typeface="DFKai-SB"/>
              </a:rPr>
              <a:t>能了解物體受力變化及磁鐵具有同極相斥、異極相吸等特性</a:t>
            </a:r>
            <a:r>
              <a:rPr lang="en-US" sz="4000" b="1" i="0" u="none" strike="noStrike" cap="none" dirty="0">
                <a:solidFill>
                  <a:srgbClr val="C76B32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dirty="0"/>
          </a:p>
        </p:txBody>
      </p:sp>
      <p:sp>
        <p:nvSpPr>
          <p:cNvPr id="149" name="Google Shape;149;p3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 extrusionOk="0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0" name="Google Shape;150;p3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 extrusionOk="0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1" name="Google Shape;151;p3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 extrusionOk="0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2" name="Google Shape;152;p3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 extrusionOk="0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3" name="Google Shape;153;p3"/>
          <p:cNvSpPr txBox="1"/>
          <p:nvPr/>
        </p:nvSpPr>
        <p:spPr>
          <a:xfrm>
            <a:off x="3624563" y="759574"/>
            <a:ext cx="10064086" cy="141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0" b="1" i="0" u="none" strike="noStrike" cap="none">
                <a:solidFill>
                  <a:srgbClr val="4DACC4"/>
                </a:solidFill>
                <a:latin typeface="DFKai-SB"/>
                <a:ea typeface="DFKai-SB"/>
                <a:cs typeface="DFKai-SB"/>
                <a:sym typeface="DFKai-SB"/>
              </a:rPr>
              <a:t>學習表現(能力指標)</a:t>
            </a:r>
            <a:endParaRPr/>
          </a:p>
        </p:txBody>
      </p:sp>
      <p:sp>
        <p:nvSpPr>
          <p:cNvPr id="154" name="Google Shape;154;p3"/>
          <p:cNvSpPr/>
          <p:nvPr/>
        </p:nvSpPr>
        <p:spPr>
          <a:xfrm>
            <a:off x="2605241" y="7198667"/>
            <a:ext cx="2876714" cy="2509933"/>
          </a:xfrm>
          <a:custGeom>
            <a:avLst/>
            <a:gdLst/>
            <a:ahLst/>
            <a:cxnLst/>
            <a:rect l="l" t="t" r="r" b="b"/>
            <a:pathLst>
              <a:path w="2876714" h="2509933" extrusionOk="0">
                <a:moveTo>
                  <a:pt x="0" y="0"/>
                </a:moveTo>
                <a:lnTo>
                  <a:pt x="2876714" y="0"/>
                </a:lnTo>
                <a:lnTo>
                  <a:pt x="2876714" y="2509932"/>
                </a:lnTo>
                <a:lnTo>
                  <a:pt x="0" y="25099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5" name="Google Shape;155;p3"/>
          <p:cNvSpPr/>
          <p:nvPr/>
        </p:nvSpPr>
        <p:spPr>
          <a:xfrm>
            <a:off x="14373577" y="7065825"/>
            <a:ext cx="2203413" cy="2642775"/>
          </a:xfrm>
          <a:custGeom>
            <a:avLst/>
            <a:gdLst/>
            <a:ahLst/>
            <a:cxnLst/>
            <a:rect l="l" t="t" r="r" b="b"/>
            <a:pathLst>
              <a:path w="2203413" h="2642775" extrusionOk="0">
                <a:moveTo>
                  <a:pt x="0" y="0"/>
                </a:moveTo>
                <a:lnTo>
                  <a:pt x="2203414" y="0"/>
                </a:lnTo>
                <a:lnTo>
                  <a:pt x="2203414" y="2642774"/>
                </a:lnTo>
                <a:lnTo>
                  <a:pt x="0" y="26427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6" name="Google Shape;156;p3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7" name="Google Shape;157;p3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8" name="Google Shape;158;p3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9" name="Google Shape;159;p3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0" name="Google Shape;160;p3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1" name="Google Shape;161;p3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2" name="Google Shape;162;p3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3" name="Google Shape;163;p3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4" name="Google Shape;164;p3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5" name="Google Shape;165;p3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6" name="Google Shape;166;p3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7" name="Google Shape;167;p3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8" name="Google Shape;168;p3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9" name="Google Shape;169;p3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5" name="Google Shape;175;p4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6" name="Google Shape;176;p4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 extrusionOk="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7" name="Google Shape;177;p4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 extrusionOk="0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8" name="Google Shape;178;p4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 extrusionOk="0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9" name="Google Shape;179;p4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 extrusionOk="0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0" name="Google Shape;180;p4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 extrusionOk="0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1" name="Google Shape;181;p4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 extrusionOk="0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2" name="Google Shape;182;p4"/>
          <p:cNvSpPr txBox="1"/>
          <p:nvPr/>
        </p:nvSpPr>
        <p:spPr>
          <a:xfrm>
            <a:off x="2680077" y="11861"/>
            <a:ext cx="12807470" cy="141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0" b="1" i="0" u="none" strike="noStrike" cap="none" dirty="0" err="1">
                <a:solidFill>
                  <a:srgbClr val="4DACC4"/>
                </a:solidFill>
                <a:latin typeface="DFKai-SB"/>
                <a:ea typeface="DFKai-SB"/>
                <a:cs typeface="DFKai-SB"/>
                <a:sym typeface="DFKai-SB"/>
              </a:rPr>
              <a:t>評分方式</a:t>
            </a:r>
            <a:endParaRPr sz="8600" b="1" i="0" u="none" strike="noStrike" cap="none" dirty="0">
              <a:solidFill>
                <a:srgbClr val="4DACC4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83" name="Google Shape;183;p4"/>
          <p:cNvSpPr txBox="1"/>
          <p:nvPr/>
        </p:nvSpPr>
        <p:spPr>
          <a:xfrm>
            <a:off x="2550261" y="1635581"/>
            <a:ext cx="14135400" cy="65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20700" marR="0" lvl="0" indent="-57150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Wingdings" pitchFamily="2" charset="2"/>
              <a:buChar char="Ø"/>
            </a:pPr>
            <a:r>
              <a:rPr lang="en-US" sz="4400" b="1" i="0" u="sng" strike="noStrike" cap="none" dirty="0" err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期中評量、期末評量成績</a:t>
            </a: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:</a:t>
            </a:r>
            <a:endParaRPr sz="4400" b="0" i="0" u="none" strike="noStrike" cap="none" dirty="0">
              <a:solidFill>
                <a:srgbClr val="C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1485900" marR="0" lvl="2" indent="-5715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4400" b="1" i="0" u="none" strike="noStrike" cap="none" dirty="0" err="1" smtClean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平時成績佔</a:t>
            </a:r>
            <a:r>
              <a:rPr lang="en-US" sz="4400" b="1" i="0" u="none" strike="noStrike" cap="none" dirty="0" err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50</a:t>
            </a: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%</a:t>
            </a:r>
            <a:endParaRPr dirty="0">
              <a:solidFill>
                <a:srgbClr val="C00000"/>
              </a:solidFill>
            </a:endParaRPr>
          </a:p>
          <a:p>
            <a:pPr marL="1980000" lvl="8">
              <a:spcBef>
                <a:spcPts val="600"/>
              </a:spcBef>
            </a:pPr>
            <a:r>
              <a:rPr lang="en-US" sz="4400" b="1" i="0" u="none" strike="noStrike" cap="none" dirty="0" err="1" smtClean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作業</a:t>
            </a:r>
            <a:r>
              <a:rPr lang="en-US" sz="4400" b="1" i="0" u="none" strike="noStrike" cap="none" dirty="0" err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25</a:t>
            </a: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% (</a:t>
            </a:r>
            <a:r>
              <a:rPr lang="en-US" sz="4400" b="1" i="0" u="none" strike="noStrike" cap="none" dirty="0" err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含習作、自然筆記本</a:t>
            </a: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sz="4400" b="1" i="0" u="none" strike="noStrike" cap="none" dirty="0">
              <a:solidFill>
                <a:srgbClr val="C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1980000" lvl="8">
              <a:spcBef>
                <a:spcPts val="600"/>
              </a:spcBef>
            </a:pPr>
            <a:r>
              <a:rPr lang="en-US" sz="4400" b="1" i="0" u="none" strike="noStrike" cap="none" dirty="0" err="1" smtClean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小考</a:t>
            </a:r>
            <a:r>
              <a:rPr lang="en-US" sz="4400" b="1" i="0" u="none" strike="noStrike" cap="none" dirty="0" err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10</a:t>
            </a: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% (</a:t>
            </a:r>
            <a:r>
              <a:rPr lang="en-US" sz="4400" b="1" i="0" u="none" strike="noStrike" cap="none" dirty="0" err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含定期小考、課堂評量</a:t>
            </a: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)</a:t>
            </a:r>
            <a:endParaRPr dirty="0">
              <a:solidFill>
                <a:srgbClr val="C00000"/>
              </a:solidFill>
            </a:endParaRPr>
          </a:p>
          <a:p>
            <a:pPr marL="1980000" lvl="8">
              <a:spcBef>
                <a:spcPts val="600"/>
              </a:spcBef>
            </a:pPr>
            <a:r>
              <a:rPr lang="en-US" sz="4400" b="1" dirty="0" err="1" smtClean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學習態度</a:t>
            </a:r>
            <a:r>
              <a:rPr lang="en-US" sz="4400" b="1" i="0" u="none" strike="noStrike" cap="none" dirty="0" err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15</a:t>
            </a: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%（</a:t>
            </a:r>
            <a:r>
              <a:rPr lang="en-US" sz="4400" b="1" i="0" u="none" strike="noStrike" cap="none" dirty="0" err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含實作、攜帶用具、作業繳交情形、舉手發表、專心聆聽、合作學習、出缺席</a:t>
            </a: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dirty="0">
              <a:solidFill>
                <a:srgbClr val="C00000"/>
              </a:solidFill>
            </a:endParaRPr>
          </a:p>
          <a:p>
            <a:pPr marL="1485900" marR="0" lvl="2" indent="-5715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4400" b="1" i="0" u="none" strike="noStrike" cap="none" dirty="0" err="1" smtClean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期考成績</a:t>
            </a: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(</a:t>
            </a:r>
            <a:r>
              <a:rPr lang="en-US" sz="4400" b="1" i="0" u="none" strike="noStrike" cap="none" dirty="0" err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期中評量、期末評量</a:t>
            </a: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)</a:t>
            </a:r>
            <a:r>
              <a:rPr lang="en-US" sz="4400" b="1" i="0" u="none" strike="noStrike" cap="none" dirty="0" err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佔50</a:t>
            </a: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%</a:t>
            </a:r>
            <a:endParaRPr sz="4400" b="1" i="0" u="none" strike="noStrike" cap="none" dirty="0">
              <a:solidFill>
                <a:srgbClr val="C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5207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Wingdings" pitchFamily="2" charset="2"/>
              <a:buChar char="Ø"/>
            </a:pPr>
            <a:r>
              <a:rPr lang="en-US" sz="4400" b="1" u="sng" dirty="0" err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期</a:t>
            </a:r>
            <a:r>
              <a:rPr lang="en-US" sz="4400" b="1" i="0" u="sng" strike="noStrike" cap="none" dirty="0" err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末總成績</a:t>
            </a: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dirty="0">
              <a:solidFill>
                <a:srgbClr val="C00000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   (</a:t>
            </a:r>
            <a:r>
              <a:rPr lang="en-US" sz="4400" b="1" i="0" u="none" strike="noStrike" cap="none" dirty="0" err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期中評量總成績+期末評量總成績</a:t>
            </a:r>
            <a:r>
              <a:rPr lang="en-US" sz="4400" b="1" i="0" u="none" strike="noStrike" cap="none" dirty="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)/2</a:t>
            </a:r>
            <a:endParaRPr sz="4800" b="1" i="0" u="none" strike="noStrike" cap="none" dirty="0">
              <a:solidFill>
                <a:srgbClr val="C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84" name="Google Shape;184;p4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5" name="Google Shape;185;p4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6" name="Google Shape;186;p4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7" name="Google Shape;187;p4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8" name="Google Shape;188;p4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9" name="Google Shape;189;p4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0" name="Google Shape;190;p4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1" name="Google Shape;191;p4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2" name="Google Shape;192;p4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3" name="Google Shape;193;p4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4" name="Google Shape;194;p4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5" name="Google Shape;195;p4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6" name="Google Shape;196;p4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7" name="Google Shape;197;p4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8" name="Google Shape;198;p4"/>
          <p:cNvSpPr/>
          <p:nvPr/>
        </p:nvSpPr>
        <p:spPr>
          <a:xfrm>
            <a:off x="14890947" y="7333773"/>
            <a:ext cx="3244615" cy="2506465"/>
          </a:xfrm>
          <a:custGeom>
            <a:avLst/>
            <a:gdLst/>
            <a:ahLst/>
            <a:cxnLst/>
            <a:rect l="l" t="t" r="r" b="b"/>
            <a:pathLst>
              <a:path w="3244615" h="2506465" extrusionOk="0">
                <a:moveTo>
                  <a:pt x="0" y="0"/>
                </a:moveTo>
                <a:lnTo>
                  <a:pt x="3244615" y="0"/>
                </a:lnTo>
                <a:lnTo>
                  <a:pt x="3244615" y="2506465"/>
                </a:lnTo>
                <a:lnTo>
                  <a:pt x="0" y="2506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9" name="Google Shape;199;p4"/>
          <p:cNvSpPr/>
          <p:nvPr/>
        </p:nvSpPr>
        <p:spPr>
          <a:xfrm>
            <a:off x="-312544" y="6220697"/>
            <a:ext cx="2921124" cy="3487909"/>
          </a:xfrm>
          <a:custGeom>
            <a:avLst/>
            <a:gdLst/>
            <a:ahLst/>
            <a:cxnLst/>
            <a:rect l="l" t="t" r="r" b="b"/>
            <a:pathLst>
              <a:path w="2921124" h="3487909" extrusionOk="0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Google Shape;200;p4"/>
          <p:cNvSpPr/>
          <p:nvPr/>
        </p:nvSpPr>
        <p:spPr>
          <a:xfrm>
            <a:off x="-241047" y="5996740"/>
            <a:ext cx="2921124" cy="3487909"/>
          </a:xfrm>
          <a:custGeom>
            <a:avLst/>
            <a:gdLst/>
            <a:ahLst/>
            <a:cxnLst/>
            <a:rect l="l" t="t" r="r" b="b"/>
            <a:pathLst>
              <a:path w="2921124" h="3487909" extrusionOk="0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6" name="Google Shape;206;p5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7" name="Google Shape;207;p5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 extrusionOk="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8" name="Google Shape;208;p5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 extrusionOk="0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9" name="Google Shape;209;p5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 extrusionOk="0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0" name="Google Shape;210;p5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 extrusionOk="0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1" name="Google Shape;211;p5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 extrusionOk="0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2" name="Google Shape;212;p5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 extrusionOk="0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13" name="Google Shape;213;p5"/>
          <p:cNvGrpSpPr/>
          <p:nvPr/>
        </p:nvGrpSpPr>
        <p:grpSpPr>
          <a:xfrm>
            <a:off x="2186445" y="2803382"/>
            <a:ext cx="4397047" cy="1008110"/>
            <a:chOff x="0" y="-57150"/>
            <a:chExt cx="1158070" cy="265510"/>
          </a:xfrm>
        </p:grpSpPr>
        <p:sp>
          <p:nvSpPr>
            <p:cNvPr id="214" name="Google Shape;214;p5"/>
            <p:cNvSpPr/>
            <p:nvPr/>
          </p:nvSpPr>
          <p:spPr>
            <a:xfrm>
              <a:off x="0" y="0"/>
              <a:ext cx="1158070" cy="208360"/>
            </a:xfrm>
            <a:custGeom>
              <a:avLst/>
              <a:gdLst/>
              <a:ahLst/>
              <a:cxnLst/>
              <a:rect l="l" t="t" r="r" b="b"/>
              <a:pathLst>
                <a:path w="1158070" h="208360" extrusionOk="0">
                  <a:moveTo>
                    <a:pt x="26411" y="0"/>
                  </a:moveTo>
                  <a:lnTo>
                    <a:pt x="1131660" y="0"/>
                  </a:lnTo>
                  <a:cubicBezTo>
                    <a:pt x="1146246" y="0"/>
                    <a:pt x="1158070" y="11824"/>
                    <a:pt x="1158070" y="26411"/>
                  </a:cubicBezTo>
                  <a:lnTo>
                    <a:pt x="1158070" y="181950"/>
                  </a:lnTo>
                  <a:cubicBezTo>
                    <a:pt x="1158070" y="188954"/>
                    <a:pt x="1155288" y="195672"/>
                    <a:pt x="1150335" y="200625"/>
                  </a:cubicBezTo>
                  <a:cubicBezTo>
                    <a:pt x="1145382" y="205578"/>
                    <a:pt x="1138664" y="208360"/>
                    <a:pt x="1131660" y="208360"/>
                  </a:cubicBezTo>
                  <a:lnTo>
                    <a:pt x="26411" y="208360"/>
                  </a:lnTo>
                  <a:cubicBezTo>
                    <a:pt x="11824" y="208360"/>
                    <a:pt x="0" y="196536"/>
                    <a:pt x="0" y="181950"/>
                  </a:cubicBezTo>
                  <a:lnTo>
                    <a:pt x="0" y="26411"/>
                  </a:lnTo>
                  <a:cubicBezTo>
                    <a:pt x="0" y="11824"/>
                    <a:pt x="11824" y="0"/>
                    <a:pt x="26411" y="0"/>
                  </a:cubicBezTo>
                  <a:close/>
                </a:path>
              </a:pathLst>
            </a:custGeom>
            <a:solidFill>
              <a:srgbClr val="4DAC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5"/>
            <p:cNvSpPr txBox="1"/>
            <p:nvPr/>
          </p:nvSpPr>
          <p:spPr>
            <a:xfrm>
              <a:off x="0" y="-57150"/>
              <a:ext cx="1158070" cy="265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F4FCFE"/>
                  </a:solidFill>
                  <a:latin typeface="DFKai-SB"/>
                  <a:ea typeface="DFKai-SB"/>
                  <a:cs typeface="DFKai-SB"/>
                  <a:sym typeface="DFKai-SB"/>
                </a:rPr>
                <a:t>•習作</a:t>
              </a:r>
              <a:endParaRPr sz="3600" b="1">
                <a:solidFill>
                  <a:srgbClr val="F4FCFE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grpSp>
        <p:nvGrpSpPr>
          <p:cNvPr id="216" name="Google Shape;216;p5"/>
          <p:cNvGrpSpPr/>
          <p:nvPr/>
        </p:nvGrpSpPr>
        <p:grpSpPr>
          <a:xfrm>
            <a:off x="11704507" y="2803382"/>
            <a:ext cx="4397047" cy="1008110"/>
            <a:chOff x="0" y="-57150"/>
            <a:chExt cx="1158070" cy="265510"/>
          </a:xfrm>
        </p:grpSpPr>
        <p:sp>
          <p:nvSpPr>
            <p:cNvPr id="217" name="Google Shape;217;p5"/>
            <p:cNvSpPr/>
            <p:nvPr/>
          </p:nvSpPr>
          <p:spPr>
            <a:xfrm>
              <a:off x="0" y="0"/>
              <a:ext cx="1158070" cy="208360"/>
            </a:xfrm>
            <a:custGeom>
              <a:avLst/>
              <a:gdLst/>
              <a:ahLst/>
              <a:cxnLst/>
              <a:rect l="l" t="t" r="r" b="b"/>
              <a:pathLst>
                <a:path w="1158070" h="208360" extrusionOk="0">
                  <a:moveTo>
                    <a:pt x="26411" y="0"/>
                  </a:moveTo>
                  <a:lnTo>
                    <a:pt x="1131660" y="0"/>
                  </a:lnTo>
                  <a:cubicBezTo>
                    <a:pt x="1146246" y="0"/>
                    <a:pt x="1158070" y="11824"/>
                    <a:pt x="1158070" y="26411"/>
                  </a:cubicBezTo>
                  <a:lnTo>
                    <a:pt x="1158070" y="181950"/>
                  </a:lnTo>
                  <a:cubicBezTo>
                    <a:pt x="1158070" y="188954"/>
                    <a:pt x="1155288" y="195672"/>
                    <a:pt x="1150335" y="200625"/>
                  </a:cubicBezTo>
                  <a:cubicBezTo>
                    <a:pt x="1145382" y="205578"/>
                    <a:pt x="1138664" y="208360"/>
                    <a:pt x="1131660" y="208360"/>
                  </a:cubicBezTo>
                  <a:lnTo>
                    <a:pt x="26411" y="208360"/>
                  </a:lnTo>
                  <a:cubicBezTo>
                    <a:pt x="11824" y="208360"/>
                    <a:pt x="0" y="196536"/>
                    <a:pt x="0" y="181950"/>
                  </a:cubicBezTo>
                  <a:lnTo>
                    <a:pt x="0" y="26411"/>
                  </a:lnTo>
                  <a:cubicBezTo>
                    <a:pt x="0" y="11824"/>
                    <a:pt x="11824" y="0"/>
                    <a:pt x="26411" y="0"/>
                  </a:cubicBezTo>
                  <a:close/>
                </a:path>
              </a:pathLst>
            </a:custGeom>
            <a:solidFill>
              <a:srgbClr val="4DAC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5"/>
            <p:cNvSpPr txBox="1"/>
            <p:nvPr/>
          </p:nvSpPr>
          <p:spPr>
            <a:xfrm>
              <a:off x="0" y="-57150"/>
              <a:ext cx="1158070" cy="265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F4FCFE"/>
                  </a:solidFill>
                  <a:latin typeface="DFKai-SB"/>
                  <a:ea typeface="DFKai-SB"/>
                  <a:cs typeface="DFKai-SB"/>
                  <a:sym typeface="DFKai-SB"/>
                </a:rPr>
                <a:t>•小考</a:t>
              </a:r>
              <a:endParaRPr sz="3600" b="1">
                <a:solidFill>
                  <a:srgbClr val="F4FCFE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grpSp>
        <p:nvGrpSpPr>
          <p:cNvPr id="219" name="Google Shape;219;p5"/>
          <p:cNvGrpSpPr/>
          <p:nvPr/>
        </p:nvGrpSpPr>
        <p:grpSpPr>
          <a:xfrm>
            <a:off x="6945476" y="2803382"/>
            <a:ext cx="4397047" cy="1008110"/>
            <a:chOff x="0" y="-57150"/>
            <a:chExt cx="1158070" cy="265510"/>
          </a:xfrm>
        </p:grpSpPr>
        <p:sp>
          <p:nvSpPr>
            <p:cNvPr id="220" name="Google Shape;220;p5"/>
            <p:cNvSpPr/>
            <p:nvPr/>
          </p:nvSpPr>
          <p:spPr>
            <a:xfrm>
              <a:off x="0" y="0"/>
              <a:ext cx="1158070" cy="208360"/>
            </a:xfrm>
            <a:custGeom>
              <a:avLst/>
              <a:gdLst/>
              <a:ahLst/>
              <a:cxnLst/>
              <a:rect l="l" t="t" r="r" b="b"/>
              <a:pathLst>
                <a:path w="1158070" h="208360" extrusionOk="0">
                  <a:moveTo>
                    <a:pt x="26411" y="0"/>
                  </a:moveTo>
                  <a:lnTo>
                    <a:pt x="1131660" y="0"/>
                  </a:lnTo>
                  <a:cubicBezTo>
                    <a:pt x="1146246" y="0"/>
                    <a:pt x="1158070" y="11824"/>
                    <a:pt x="1158070" y="26411"/>
                  </a:cubicBezTo>
                  <a:lnTo>
                    <a:pt x="1158070" y="181950"/>
                  </a:lnTo>
                  <a:cubicBezTo>
                    <a:pt x="1158070" y="188954"/>
                    <a:pt x="1155288" y="195672"/>
                    <a:pt x="1150335" y="200625"/>
                  </a:cubicBezTo>
                  <a:cubicBezTo>
                    <a:pt x="1145382" y="205578"/>
                    <a:pt x="1138664" y="208360"/>
                    <a:pt x="1131660" y="208360"/>
                  </a:cubicBezTo>
                  <a:lnTo>
                    <a:pt x="26411" y="208360"/>
                  </a:lnTo>
                  <a:cubicBezTo>
                    <a:pt x="11824" y="208360"/>
                    <a:pt x="0" y="196536"/>
                    <a:pt x="0" y="181950"/>
                  </a:cubicBezTo>
                  <a:lnTo>
                    <a:pt x="0" y="26411"/>
                  </a:lnTo>
                  <a:cubicBezTo>
                    <a:pt x="0" y="11824"/>
                    <a:pt x="11824" y="0"/>
                    <a:pt x="26411" y="0"/>
                  </a:cubicBezTo>
                  <a:close/>
                </a:path>
              </a:pathLst>
            </a:custGeom>
            <a:solidFill>
              <a:srgbClr val="4DAC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5"/>
            <p:cNvSpPr txBox="1"/>
            <p:nvPr/>
          </p:nvSpPr>
          <p:spPr>
            <a:xfrm>
              <a:off x="0" y="-57150"/>
              <a:ext cx="1158070" cy="265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F4FCFE"/>
                  </a:solidFill>
                  <a:latin typeface="DFKai-SB"/>
                  <a:ea typeface="DFKai-SB"/>
                  <a:cs typeface="DFKai-SB"/>
                  <a:sym typeface="DFKai-SB"/>
                </a:rPr>
                <a:t>•自然筆記本</a:t>
              </a:r>
              <a:endParaRPr sz="3600" b="1">
                <a:solidFill>
                  <a:srgbClr val="F4FCFE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sp>
        <p:nvSpPr>
          <p:cNvPr id="222" name="Google Shape;222;p5"/>
          <p:cNvSpPr/>
          <p:nvPr/>
        </p:nvSpPr>
        <p:spPr>
          <a:xfrm>
            <a:off x="87502" y="7406480"/>
            <a:ext cx="2203413" cy="2642775"/>
          </a:xfrm>
          <a:custGeom>
            <a:avLst/>
            <a:gdLst/>
            <a:ahLst/>
            <a:cxnLst/>
            <a:rect l="l" t="t" r="r" b="b"/>
            <a:pathLst>
              <a:path w="2203413" h="2642775" extrusionOk="0">
                <a:moveTo>
                  <a:pt x="0" y="0"/>
                </a:moveTo>
                <a:lnTo>
                  <a:pt x="2203414" y="0"/>
                </a:lnTo>
                <a:lnTo>
                  <a:pt x="2203414" y="2642775"/>
                </a:lnTo>
                <a:lnTo>
                  <a:pt x="0" y="26427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3" name="Google Shape;223;p5"/>
          <p:cNvSpPr txBox="1"/>
          <p:nvPr/>
        </p:nvSpPr>
        <p:spPr>
          <a:xfrm>
            <a:off x="2224545" y="4014266"/>
            <a:ext cx="4254300" cy="58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00050" algn="l" rtl="0">
              <a:lnSpc>
                <a:spcPct val="1357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1.請協助督導孩子準時繳交作業，並督促訂正。</a:t>
            </a:r>
            <a:endParaRPr/>
          </a:p>
          <a:p>
            <a:pPr marL="457200" marR="0" lvl="0" indent="-400050" algn="l" rtl="0">
              <a:lnSpc>
                <a:spcPct val="1357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2.</a:t>
            </a:r>
            <a:r>
              <a:rPr lang="en-US" sz="3200" b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習作每個單元1個成績，請家長簽名</a:t>
            </a:r>
            <a:r>
              <a:rPr lang="en-US" sz="32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在成績旁。</a:t>
            </a:r>
            <a:endParaRPr/>
          </a:p>
          <a:p>
            <a:pPr marL="457200" marR="0" lvl="0" indent="-400050" algn="l" rtl="0">
              <a:lnSpc>
                <a:spcPct val="1357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3.</a:t>
            </a:r>
            <a:r>
              <a:rPr lang="en-US" sz="3200" b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遲交扣5分，未訂正扣5分</a:t>
            </a:r>
            <a:r>
              <a:rPr lang="en-US" sz="32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/>
          </a:p>
          <a:p>
            <a:pPr marL="0" marR="0" lvl="0" indent="0" algn="l" rtl="0">
              <a:lnSpc>
                <a:spcPct val="13571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24" name="Google Shape;224;p5"/>
          <p:cNvSpPr txBox="1"/>
          <p:nvPr/>
        </p:nvSpPr>
        <p:spPr>
          <a:xfrm>
            <a:off x="11894550" y="3948925"/>
            <a:ext cx="4254300" cy="51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00050" algn="l" rtl="0">
              <a:lnSpc>
                <a:spcPct val="1357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1.各單元結束後，安排一次小考。(會事先通知)</a:t>
            </a:r>
            <a:endParaRPr/>
          </a:p>
          <a:p>
            <a:pPr marL="457200" marR="0" lvl="0" indent="-400050" algn="l" rtl="0">
              <a:lnSpc>
                <a:spcPct val="1357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2.考試完畢也請</a:t>
            </a:r>
            <a:r>
              <a:rPr lang="en-US" sz="3200" b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訂簽</a:t>
            </a:r>
            <a:r>
              <a:rPr lang="en-US" sz="32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。考試的目的是了解自己的學習狀況，並做改進。</a:t>
            </a:r>
            <a:endParaRPr/>
          </a:p>
          <a:p>
            <a:pPr marL="0" marR="0" lvl="0" indent="0" algn="ctr" rtl="0">
              <a:lnSpc>
                <a:spcPct val="12787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C76B3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25" name="Google Shape;225;p5"/>
          <p:cNvSpPr txBox="1"/>
          <p:nvPr/>
        </p:nvSpPr>
        <p:spPr>
          <a:xfrm>
            <a:off x="7058925" y="4014275"/>
            <a:ext cx="4254300" cy="58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00050" algn="l" rtl="0">
              <a:lnSpc>
                <a:spcPct val="1357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1.各單元上課時，會視學生學習情況，適當整理重點於筆記中，也許會隨堂測驗相關內容，請家長協助叮嚀學生複習。</a:t>
            </a:r>
            <a:endParaRPr/>
          </a:p>
          <a:p>
            <a:pPr marL="457200" marR="0" lvl="0" indent="-400050" algn="l" rtl="0">
              <a:lnSpc>
                <a:spcPct val="1357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2.若有隨堂測驗，訂正完畢請家長簽名。</a:t>
            </a:r>
            <a:endParaRPr/>
          </a:p>
          <a:p>
            <a:pPr marL="0" marR="0" lvl="0" indent="0" algn="l" rtl="0">
              <a:lnSpc>
                <a:spcPct val="12035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14" b="1">
              <a:solidFill>
                <a:srgbClr val="C76B3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6" name="Google Shape;226;p5"/>
          <p:cNvSpPr txBox="1"/>
          <p:nvPr/>
        </p:nvSpPr>
        <p:spPr>
          <a:xfrm>
            <a:off x="2740265" y="1203803"/>
            <a:ext cx="12807470" cy="141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0" b="1">
                <a:solidFill>
                  <a:srgbClr val="4DACC4"/>
                </a:solidFill>
                <a:latin typeface="DFKai-SB"/>
                <a:ea typeface="DFKai-SB"/>
                <a:cs typeface="DFKai-SB"/>
                <a:sym typeface="DFKai-SB"/>
              </a:rPr>
              <a:t>請家長協助事項</a:t>
            </a:r>
            <a:endParaRPr sz="8600" b="1">
              <a:solidFill>
                <a:srgbClr val="4DACC4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27" name="Google Shape;227;p5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8" name="Google Shape;228;p5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9" name="Google Shape;229;p5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0" name="Google Shape;230;p5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1" name="Google Shape;231;p5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2" name="Google Shape;232;p5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3" name="Google Shape;233;p5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4" name="Google Shape;234;p5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5" name="Google Shape;235;p5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6" name="Google Shape;236;p5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7" name="Google Shape;237;p5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8" name="Google Shape;238;p5"/>
          <p:cNvSpPr/>
          <p:nvPr/>
        </p:nvSpPr>
        <p:spPr>
          <a:xfrm rot="-1503479">
            <a:off x="-370990" y="80573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9" name="Google Shape;239;p5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40" name="Google Shape;240;p5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41" name="Google Shape;241;p5"/>
          <p:cNvSpPr/>
          <p:nvPr/>
        </p:nvSpPr>
        <p:spPr>
          <a:xfrm rot="8187861">
            <a:off x="16266638" y="9329813"/>
            <a:ext cx="836070" cy="853133"/>
          </a:xfrm>
          <a:custGeom>
            <a:avLst/>
            <a:gdLst/>
            <a:ahLst/>
            <a:cxnLst/>
            <a:rect l="l" t="t" r="r" b="b"/>
            <a:pathLst>
              <a:path w="836070" h="853133" extrusionOk="0">
                <a:moveTo>
                  <a:pt x="0" y="0"/>
                </a:moveTo>
                <a:lnTo>
                  <a:pt x="836070" y="0"/>
                </a:lnTo>
                <a:lnTo>
                  <a:pt x="836070" y="853133"/>
                </a:lnTo>
                <a:lnTo>
                  <a:pt x="0" y="8531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42" name="Google Shape;242;p5"/>
          <p:cNvSpPr/>
          <p:nvPr/>
        </p:nvSpPr>
        <p:spPr>
          <a:xfrm rot="-2839600">
            <a:off x="14836900" y="6747298"/>
            <a:ext cx="3080188" cy="3490298"/>
          </a:xfrm>
          <a:custGeom>
            <a:avLst/>
            <a:gdLst/>
            <a:ahLst/>
            <a:cxnLst/>
            <a:rect l="l" t="t" r="r" b="b"/>
            <a:pathLst>
              <a:path w="3080188" h="3490298" extrusionOk="0">
                <a:moveTo>
                  <a:pt x="0" y="0"/>
                </a:moveTo>
                <a:lnTo>
                  <a:pt x="3080188" y="0"/>
                </a:lnTo>
                <a:lnTo>
                  <a:pt x="3080188" y="3490298"/>
                </a:lnTo>
                <a:lnTo>
                  <a:pt x="0" y="34902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6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48" name="Google Shape;248;p6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49" name="Google Shape;249;p6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 extrusionOk="0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0" name="Google Shape;250;p6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 extrusionOk="0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1" name="Google Shape;251;p6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 extrusionOk="0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2" name="Google Shape;252;p6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 extrusionOk="0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3" name="Google Shape;253;p6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 extrusionOk="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4" name="Google Shape;254;p6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 extrusionOk="0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5" name="Google Shape;255;p6"/>
          <p:cNvSpPr txBox="1"/>
          <p:nvPr/>
        </p:nvSpPr>
        <p:spPr>
          <a:xfrm>
            <a:off x="1893106" y="684075"/>
            <a:ext cx="12807470" cy="7694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0" b="1">
                <a:solidFill>
                  <a:srgbClr val="1B9F18"/>
                </a:solidFill>
                <a:latin typeface="DFKai-SB"/>
                <a:ea typeface="DFKai-SB"/>
                <a:cs typeface="DFKai-SB"/>
                <a:sym typeface="DFKai-SB"/>
              </a:rPr>
              <a:t>鼓勵家長運用假日，</a:t>
            </a:r>
            <a:endParaRPr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0" b="1">
                <a:solidFill>
                  <a:srgbClr val="1B9F18"/>
                </a:solidFill>
                <a:latin typeface="DFKai-SB"/>
                <a:ea typeface="DFKai-SB"/>
                <a:cs typeface="DFKai-SB"/>
                <a:sym typeface="DFKai-SB"/>
              </a:rPr>
              <a:t>多帶學生接觸大自然，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0" b="1">
                <a:solidFill>
                  <a:srgbClr val="1B9F18"/>
                </a:solidFill>
                <a:latin typeface="DFKai-SB"/>
                <a:ea typeface="DFKai-SB"/>
                <a:cs typeface="DFKai-SB"/>
                <a:sym typeface="DFKai-SB"/>
              </a:rPr>
              <a:t>  並參觀科學館及參加</a:t>
            </a:r>
            <a:endParaRPr sz="8600" b="1">
              <a:solidFill>
                <a:srgbClr val="1B9F18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0" b="1">
                <a:solidFill>
                  <a:srgbClr val="1B9F18"/>
                </a:solidFill>
                <a:latin typeface="DFKai-SB"/>
                <a:ea typeface="DFKai-SB"/>
                <a:cs typeface="DFKai-SB"/>
                <a:sym typeface="DFKai-SB"/>
              </a:rPr>
              <a:t>  自然相關體驗活動。</a:t>
            </a:r>
            <a:endParaRPr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600" b="1">
              <a:solidFill>
                <a:srgbClr val="1B9F18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56" name="Google Shape;256;p6"/>
          <p:cNvSpPr/>
          <p:nvPr/>
        </p:nvSpPr>
        <p:spPr>
          <a:xfrm>
            <a:off x="410449" y="7209975"/>
            <a:ext cx="3927173" cy="3323773"/>
          </a:xfrm>
          <a:custGeom>
            <a:avLst/>
            <a:gdLst/>
            <a:ahLst/>
            <a:cxnLst/>
            <a:rect l="l" t="t" r="r" b="b"/>
            <a:pathLst>
              <a:path w="4291992" h="3444324" extrusionOk="0">
                <a:moveTo>
                  <a:pt x="0" y="0"/>
                </a:moveTo>
                <a:lnTo>
                  <a:pt x="4291993" y="0"/>
                </a:lnTo>
                <a:lnTo>
                  <a:pt x="4291993" y="3444324"/>
                </a:lnTo>
                <a:lnTo>
                  <a:pt x="0" y="34443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7" name="Google Shape;257;p6"/>
          <p:cNvSpPr/>
          <p:nvPr/>
        </p:nvSpPr>
        <p:spPr>
          <a:xfrm>
            <a:off x="11031905" y="6284266"/>
            <a:ext cx="2921124" cy="3487909"/>
          </a:xfrm>
          <a:custGeom>
            <a:avLst/>
            <a:gdLst/>
            <a:ahLst/>
            <a:cxnLst/>
            <a:rect l="l" t="t" r="r" b="b"/>
            <a:pathLst>
              <a:path w="2921124" h="3487909" extrusionOk="0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8" name="Google Shape;258;p6"/>
          <p:cNvSpPr/>
          <p:nvPr/>
        </p:nvSpPr>
        <p:spPr>
          <a:xfrm>
            <a:off x="13874467" y="7043196"/>
            <a:ext cx="3923523" cy="2898503"/>
          </a:xfrm>
          <a:custGeom>
            <a:avLst/>
            <a:gdLst/>
            <a:ahLst/>
            <a:cxnLst/>
            <a:rect l="l" t="t" r="r" b="b"/>
            <a:pathLst>
              <a:path w="3923523" h="2898503" extrusionOk="0">
                <a:moveTo>
                  <a:pt x="0" y="0"/>
                </a:moveTo>
                <a:lnTo>
                  <a:pt x="3923524" y="0"/>
                </a:lnTo>
                <a:lnTo>
                  <a:pt x="3923524" y="2898503"/>
                </a:lnTo>
                <a:lnTo>
                  <a:pt x="0" y="289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9" name="Google Shape;259;p6"/>
          <p:cNvSpPr/>
          <p:nvPr/>
        </p:nvSpPr>
        <p:spPr>
          <a:xfrm>
            <a:off x="6428805" y="7406480"/>
            <a:ext cx="2876714" cy="2509933"/>
          </a:xfrm>
          <a:custGeom>
            <a:avLst/>
            <a:gdLst/>
            <a:ahLst/>
            <a:cxnLst/>
            <a:rect l="l" t="t" r="r" b="b"/>
            <a:pathLst>
              <a:path w="2876714" h="2509933" extrusionOk="0">
                <a:moveTo>
                  <a:pt x="0" y="0"/>
                </a:moveTo>
                <a:lnTo>
                  <a:pt x="2876714" y="0"/>
                </a:lnTo>
                <a:lnTo>
                  <a:pt x="2876714" y="2509933"/>
                </a:lnTo>
                <a:lnTo>
                  <a:pt x="0" y="25099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0" name="Google Shape;260;p6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1" name="Google Shape;261;p6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2" name="Google Shape;262;p6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3" name="Google Shape;263;p6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4" name="Google Shape;264;p6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5" name="Google Shape;265;p6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6" name="Google Shape;266;p6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7" name="Google Shape;267;p6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8" name="Google Shape;268;p6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9" name="Google Shape;269;p6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0" name="Google Shape;270;p6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1" name="Google Shape;271;p6"/>
          <p:cNvSpPr/>
          <p:nvPr/>
        </p:nvSpPr>
        <p:spPr>
          <a:xfrm rot="-1501533">
            <a:off x="1417251" y="2666297"/>
            <a:ext cx="513375" cy="341628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2" name="Google Shape;272;p6"/>
          <p:cNvSpPr/>
          <p:nvPr/>
        </p:nvSpPr>
        <p:spPr>
          <a:xfrm rot="-2193268">
            <a:off x="17424969" y="6581886"/>
            <a:ext cx="513504" cy="341713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3" name="Google Shape;273;p6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7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9" name="Google Shape;279;p7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 extrusionOk="0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0" name="Google Shape;280;p7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 extrusionOk="0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1" name="Google Shape;281;p7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 extrusionOk="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2" name="Google Shape;282;p7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 extrusionOk="0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3" name="Google Shape;283;p7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 extrusionOk="0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4" name="Google Shape;284;p7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 extrusionOk="0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5" name="Google Shape;285;p7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 extrusionOk="0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6" name="Google Shape;286;p7"/>
          <p:cNvSpPr txBox="1"/>
          <p:nvPr/>
        </p:nvSpPr>
        <p:spPr>
          <a:xfrm>
            <a:off x="2740265" y="1203803"/>
            <a:ext cx="12807470" cy="147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0" b="1">
                <a:solidFill>
                  <a:srgbClr val="4DACC4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/>
          </a:p>
        </p:txBody>
      </p:sp>
      <p:sp>
        <p:nvSpPr>
          <p:cNvPr id="287" name="Google Shape;287;p7"/>
          <p:cNvSpPr txBox="1"/>
          <p:nvPr/>
        </p:nvSpPr>
        <p:spPr>
          <a:xfrm>
            <a:off x="2780666" y="3423762"/>
            <a:ext cx="12807470" cy="1092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66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>
                <a:solidFill>
                  <a:srgbClr val="4DACC4"/>
                </a:solidFill>
                <a:latin typeface="DFKai-SB"/>
                <a:ea typeface="DFKai-SB"/>
                <a:cs typeface="DFKai-SB"/>
                <a:sym typeface="DFKai-SB"/>
              </a:rPr>
              <a:t>感謝各位家長的聆聽</a:t>
            </a:r>
            <a:endParaRPr sz="9600" b="1">
              <a:solidFill>
                <a:srgbClr val="4DACC4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88" name="Google Shape;288;p7"/>
          <p:cNvSpPr/>
          <p:nvPr/>
        </p:nvSpPr>
        <p:spPr>
          <a:xfrm>
            <a:off x="13939795" y="7217690"/>
            <a:ext cx="2876714" cy="2509933"/>
          </a:xfrm>
          <a:custGeom>
            <a:avLst/>
            <a:gdLst/>
            <a:ahLst/>
            <a:cxnLst/>
            <a:rect l="l" t="t" r="r" b="b"/>
            <a:pathLst>
              <a:path w="2876714" h="2509933" extrusionOk="0">
                <a:moveTo>
                  <a:pt x="0" y="0"/>
                </a:moveTo>
                <a:lnTo>
                  <a:pt x="2876714" y="0"/>
                </a:lnTo>
                <a:lnTo>
                  <a:pt x="2876714" y="2509933"/>
                </a:lnTo>
                <a:lnTo>
                  <a:pt x="0" y="25099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9" name="Google Shape;289;p7"/>
          <p:cNvSpPr/>
          <p:nvPr/>
        </p:nvSpPr>
        <p:spPr>
          <a:xfrm>
            <a:off x="11753155" y="7084848"/>
            <a:ext cx="2203413" cy="2642775"/>
          </a:xfrm>
          <a:custGeom>
            <a:avLst/>
            <a:gdLst/>
            <a:ahLst/>
            <a:cxnLst/>
            <a:rect l="l" t="t" r="r" b="b"/>
            <a:pathLst>
              <a:path w="2203413" h="2642775" extrusionOk="0">
                <a:moveTo>
                  <a:pt x="0" y="0"/>
                </a:moveTo>
                <a:lnTo>
                  <a:pt x="2203413" y="0"/>
                </a:lnTo>
                <a:lnTo>
                  <a:pt x="2203413" y="2642775"/>
                </a:lnTo>
                <a:lnTo>
                  <a:pt x="0" y="26427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0" name="Google Shape;290;p7"/>
          <p:cNvSpPr/>
          <p:nvPr/>
        </p:nvSpPr>
        <p:spPr>
          <a:xfrm>
            <a:off x="8139035" y="6433434"/>
            <a:ext cx="1255910" cy="3294189"/>
          </a:xfrm>
          <a:custGeom>
            <a:avLst/>
            <a:gdLst/>
            <a:ahLst/>
            <a:cxnLst/>
            <a:rect l="l" t="t" r="r" b="b"/>
            <a:pathLst>
              <a:path w="1255910" h="3294189" extrusionOk="0">
                <a:moveTo>
                  <a:pt x="0" y="0"/>
                </a:moveTo>
                <a:lnTo>
                  <a:pt x="1255910" y="0"/>
                </a:lnTo>
                <a:lnTo>
                  <a:pt x="1255910" y="3294189"/>
                </a:lnTo>
                <a:lnTo>
                  <a:pt x="0" y="32941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1" name="Google Shape;291;p7"/>
          <p:cNvSpPr/>
          <p:nvPr/>
        </p:nvSpPr>
        <p:spPr>
          <a:xfrm>
            <a:off x="6447058" y="7354463"/>
            <a:ext cx="1378174" cy="2236388"/>
          </a:xfrm>
          <a:custGeom>
            <a:avLst/>
            <a:gdLst/>
            <a:ahLst/>
            <a:cxnLst/>
            <a:rect l="l" t="t" r="r" b="b"/>
            <a:pathLst>
              <a:path w="1378174" h="2236388" extrusionOk="0">
                <a:moveTo>
                  <a:pt x="0" y="0"/>
                </a:moveTo>
                <a:lnTo>
                  <a:pt x="1378174" y="0"/>
                </a:lnTo>
                <a:lnTo>
                  <a:pt x="1378174" y="2236387"/>
                </a:lnTo>
                <a:lnTo>
                  <a:pt x="0" y="22363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2" name="Google Shape;292;p7"/>
          <p:cNvSpPr/>
          <p:nvPr/>
        </p:nvSpPr>
        <p:spPr>
          <a:xfrm>
            <a:off x="9480409" y="7449728"/>
            <a:ext cx="2149182" cy="2141122"/>
          </a:xfrm>
          <a:custGeom>
            <a:avLst/>
            <a:gdLst/>
            <a:ahLst/>
            <a:cxnLst/>
            <a:rect l="l" t="t" r="r" b="b"/>
            <a:pathLst>
              <a:path w="2149182" h="2141122" extrusionOk="0">
                <a:moveTo>
                  <a:pt x="0" y="0"/>
                </a:moveTo>
                <a:lnTo>
                  <a:pt x="2149182" y="0"/>
                </a:lnTo>
                <a:lnTo>
                  <a:pt x="2149182" y="2141122"/>
                </a:lnTo>
                <a:lnTo>
                  <a:pt x="0" y="2141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3" name="Google Shape;293;p7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4" name="Google Shape;294;p7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5" name="Google Shape;295;p7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6" name="Google Shape;296;p7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7" name="Google Shape;297;p7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8" name="Google Shape;298;p7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9" name="Google Shape;299;p7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0" name="Google Shape;300;p7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1" name="Google Shape;301;p7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2" name="Google Shape;302;p7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3" name="Google Shape;303;p7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4" name="Google Shape;304;p7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5" name="Google Shape;305;p7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6" name="Google Shape;306;p7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 extrusionOk="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7" name="Google Shape;307;p7"/>
          <p:cNvSpPr/>
          <p:nvPr/>
        </p:nvSpPr>
        <p:spPr>
          <a:xfrm rot="8187861">
            <a:off x="4025582" y="8788087"/>
            <a:ext cx="836070" cy="853133"/>
          </a:xfrm>
          <a:custGeom>
            <a:avLst/>
            <a:gdLst/>
            <a:ahLst/>
            <a:cxnLst/>
            <a:rect l="l" t="t" r="r" b="b"/>
            <a:pathLst>
              <a:path w="836070" h="853133" extrusionOk="0">
                <a:moveTo>
                  <a:pt x="0" y="0"/>
                </a:moveTo>
                <a:lnTo>
                  <a:pt x="836071" y="0"/>
                </a:lnTo>
                <a:lnTo>
                  <a:pt x="836071" y="853133"/>
                </a:lnTo>
                <a:lnTo>
                  <a:pt x="0" y="8531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8" name="Google Shape;308;p7"/>
          <p:cNvSpPr/>
          <p:nvPr/>
        </p:nvSpPr>
        <p:spPr>
          <a:xfrm rot="-2839600">
            <a:off x="2766500" y="6335379"/>
            <a:ext cx="3080188" cy="3490298"/>
          </a:xfrm>
          <a:custGeom>
            <a:avLst/>
            <a:gdLst/>
            <a:ahLst/>
            <a:cxnLst/>
            <a:rect l="l" t="t" r="r" b="b"/>
            <a:pathLst>
              <a:path w="3080188" h="3490298" extrusionOk="0">
                <a:moveTo>
                  <a:pt x="0" y="0"/>
                </a:moveTo>
                <a:lnTo>
                  <a:pt x="3080188" y="0"/>
                </a:lnTo>
                <a:lnTo>
                  <a:pt x="3080188" y="3490298"/>
                </a:lnTo>
                <a:lnTo>
                  <a:pt x="0" y="34902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Office PowerPoint</Application>
  <PresentationFormat>自訂</PresentationFormat>
  <Paragraphs>40</Paragraphs>
  <Slides>7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4" baseType="lpstr">
      <vt:lpstr>Arial</vt:lpstr>
      <vt:lpstr>新細明體</vt:lpstr>
      <vt:lpstr>Calibri</vt:lpstr>
      <vt:lpstr>Wingdings</vt:lpstr>
      <vt:lpstr>標楷體</vt:lpstr>
      <vt:lpstr>Nunito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user</cp:lastModifiedBy>
  <cp:revision>1</cp:revision>
  <dcterms:created xsi:type="dcterms:W3CDTF">2006-08-16T00:00:00Z</dcterms:created>
  <dcterms:modified xsi:type="dcterms:W3CDTF">2024-08-30T06:36:46Z</dcterms:modified>
</cp:coreProperties>
</file>