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Constantia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2" roundtripDataSignature="AMtx7mgQ53iA/fxQ7GR6npBYZng2ax+G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0BD8EA-827D-48FC-A76C-19382B74FD92}">
  <a:tblStyle styleId="{380BD8EA-827D-48FC-A76C-19382B74FD9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Constantia-regular.fntdata"/><Relationship Id="rId27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Constantia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onstantia-boldItalic.fntdata"/><Relationship Id="rId30" Type="http://schemas.openxmlformats.org/officeDocument/2006/relationships/font" Target="fonts/Constantia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0"/>
          <p:cNvSpPr txBox="1"/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0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2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21"/>
          <p:cNvSpPr txBox="1"/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2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22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23"/>
          <p:cNvSpPr txBox="1"/>
          <p:nvPr>
            <p:ph idx="2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6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6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6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27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27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27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28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9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2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9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9"/>
          <p:cNvSpPr txBox="1"/>
          <p:nvPr>
            <p:ph hasCustomPrompt="1" type="title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9"/>
          <p:cNvSpPr txBox="1"/>
          <p:nvPr>
            <p:ph idx="1" type="body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83" name="Google Shape;83;p31"/>
          <p:cNvSpPr txBox="1"/>
          <p:nvPr>
            <p:ph idx="1" type="body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4" name="Google Shape;84;p3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5" name="Google Shape;85;p31"/>
          <p:cNvSpPr txBox="1"/>
          <p:nvPr>
            <p:ph idx="11" type="ftr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6" name="Google Shape;86;p31"/>
          <p:cNvSpPr txBox="1"/>
          <p:nvPr>
            <p:ph idx="12" type="sldNum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rive.google.com/open?id=1iUTRvtgK65fKnqCArkoeSafeBjYJ2XQw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ive.google.com/open?id=13fXTGCj2HOB2KEiifXY3koHwAgMYRpJK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type="ctrTitle"/>
          </p:nvPr>
        </p:nvSpPr>
        <p:spPr>
          <a:xfrm>
            <a:off x="250650" y="1669050"/>
            <a:ext cx="8642700" cy="17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私立光仁小學112學年度</a:t>
            </a:r>
            <a:r>
              <a:rPr i="0" lang="zh-TW" sz="48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學校日</a:t>
            </a:r>
            <a:endParaRPr i="0" sz="48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i="0" lang="zh-TW" sz="48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學務處宣導事項</a:t>
            </a:r>
            <a:endParaRPr i="0" sz="48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2" name="Google Shape;92;p1"/>
          <p:cNvSpPr txBox="1"/>
          <p:nvPr>
            <p:ph idx="1" type="subTitle"/>
          </p:nvPr>
        </p:nvSpPr>
        <p:spPr>
          <a:xfrm>
            <a:off x="4211675" y="3902692"/>
            <a:ext cx="4255500" cy="9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/>
          <a:p>
            <a:pPr indent="0" lvl="0" marL="0" marR="4572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</a:pP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112</a:t>
            </a:r>
            <a:r>
              <a:rPr lang="zh-TW" sz="4000">
                <a:latin typeface="Constantia"/>
                <a:ea typeface="Constantia"/>
                <a:cs typeface="Constantia"/>
                <a:sym typeface="Constantia"/>
              </a:rPr>
              <a:t>/</a:t>
            </a: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9/2</a:t>
            </a:r>
            <a:endParaRPr sz="400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825" y="1353600"/>
            <a:ext cx="8664319" cy="53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1477311"/>
            <a:ext cx="8991600" cy="3539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900" y="1667575"/>
            <a:ext cx="8860201" cy="46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4378" y="1353600"/>
            <a:ext cx="5582946" cy="540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校園安全</a:t>
            </a:r>
            <a:r>
              <a:rPr lang="zh-TW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門禁管制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522800" y="1437700"/>
            <a:ext cx="8080800" cy="48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7：40前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到校低、中、高年級學生請請到光仁樓106教室。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早退須憑</a:t>
            </a:r>
            <a:r>
              <a:rPr b="0" i="0" lang="zh-TW" sz="3600" u="sng" cap="none" strike="noStrike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會辦單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，警衛確認放行。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物品註明班級、姓名後交警衛。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7"/>
          <p:cNvGraphicFramePr/>
          <p:nvPr/>
        </p:nvGraphicFramePr>
        <p:xfrm>
          <a:off x="152425" y="86383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{380BD8EA-827D-48FC-A76C-19382B74FD92}</a:tableStyleId>
              </a:tblPr>
              <a:tblGrid>
                <a:gridCol w="1804475"/>
                <a:gridCol w="1283625"/>
                <a:gridCol w="1531850"/>
                <a:gridCol w="522675"/>
                <a:gridCol w="899525"/>
                <a:gridCol w="2769900"/>
              </a:tblGrid>
              <a:tr h="1095175">
                <a:tc grid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rPr b="1" lang="zh-TW" sz="29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臺北市私立光仁國民小學訪客到校/學生外出會辦單</a:t>
                      </a:r>
                      <a:endParaRPr sz="29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</a:tr>
              <a:tr h="321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進出日期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姓名與聯絡電話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人數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來訪對象/班級/事由 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09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  月  日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上/下　午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時　分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姓名：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電話：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□與___________處室有約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□與___________老師有約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□參加班親會或親職講座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□學生因故需早退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□其它________________ 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處室或老師簽章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聯絡分機或電話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1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備註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</a:tr>
              <a:tr h="1609025">
                <a:tc gridSpan="6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附註：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-179705" lvl="0" marL="179705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</a:t>
                      </a:r>
                      <a:r>
                        <a:rPr b="1"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訪客會辦單</a:t>
                      </a: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請事前交給警衛備查，以利聯繫。訪客依規定換證、登記後，始得進入校園。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-179705" lvl="0" marL="179705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</a:t>
                      </a:r>
                      <a:r>
                        <a:rPr b="1"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學生因故需早退離校</a:t>
                      </a: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時，請導師填好此單後，由學生將此外出單交給警衛，確認接送人員身分後放行。如為家長以外人員來接，請以電話向導師查明後放行。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行動通訊數位設備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「到校關機」。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自負保管之責。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未經允許不把玩、不使用。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放學離校後才開機。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乘車繫安全帶、乘機車戴安全帽。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接送區以校車優先，請家長禮讓。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請於上、下車前</a:t>
            </a:r>
            <a:r>
              <a:rPr b="0" i="0" lang="zh-TW" sz="3600" u="none" cap="none" strike="noStrike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先準備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，上、下車迅速駛離家長接送區。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-2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5" name="Google Shape;145;p10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萬大路423巷上下學</a:t>
            </a:r>
            <a:r>
              <a:rPr b="0" i="0" lang="zh-TW" sz="36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禁止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迴轉。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公車站牌前後勿違規停車。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請善用普愛橋過馬路。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防疫宣導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" name="Google Shape;151;p12"/>
          <p:cNvSpPr txBox="1"/>
          <p:nvPr/>
        </p:nvSpPr>
        <p:spPr>
          <a:xfrm>
            <a:off x="294200" y="1437700"/>
            <a:ext cx="4963800" cy="50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每天定期量體溫，發燒不得進入校園。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養成洗手及運動的習慣。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4050" y="1353588"/>
            <a:ext cx="3581198" cy="51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/>
          <p:nvPr>
            <p:ph type="ctrTitle"/>
          </p:nvPr>
        </p:nvSpPr>
        <p:spPr>
          <a:xfrm>
            <a:off x="460950" y="882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衛生宣導~登革熱、腸病毒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8" name="Google Shape;158;p13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7321" l="0" r="0" t="0"/>
          <a:stretch/>
        </p:blipFill>
        <p:spPr>
          <a:xfrm>
            <a:off x="4953850" y="1399051"/>
            <a:ext cx="4087500" cy="53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0950" y="1399075"/>
            <a:ext cx="3817526" cy="53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防溺宣導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" name="Google Shape;165;p14"/>
          <p:cNvSpPr txBox="1"/>
          <p:nvPr/>
        </p:nvSpPr>
        <p:spPr>
          <a:xfrm>
            <a:off x="522800" y="1437700"/>
            <a:ext cx="80808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2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74" y="1437700"/>
            <a:ext cx="7441500" cy="52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"/>
          <p:cNvSpPr txBox="1"/>
          <p:nvPr>
            <p:ph type="ctrTitle"/>
          </p:nvPr>
        </p:nvSpPr>
        <p:spPr>
          <a:xfrm>
            <a:off x="598100" y="4127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書包減重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172" name="Google Shape;172;p15"/>
          <p:cNvSpPr txBox="1"/>
          <p:nvPr>
            <p:ph idx="1" type="subTitle"/>
          </p:nvPr>
        </p:nvSpPr>
        <p:spPr>
          <a:xfrm>
            <a:off x="598100" y="1917300"/>
            <a:ext cx="8222100" cy="3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體重八分之一。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睡前整理書包，養成管理私人物品好習慣。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善用教室置物櫃。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"/>
          <p:cNvSpPr txBox="1"/>
          <p:nvPr>
            <p:ph type="ctrTitle"/>
          </p:nvPr>
        </p:nvSpPr>
        <p:spPr>
          <a:xfrm>
            <a:off x="598100" y="479325"/>
            <a:ext cx="8222100" cy="92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護眼密碼-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853240幫我刪惡視力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78" name="Google Shape;178;p16"/>
          <p:cNvSpPr txBox="1"/>
          <p:nvPr>
            <p:ph idx="1" type="subTitle"/>
          </p:nvPr>
        </p:nvSpPr>
        <p:spPr>
          <a:xfrm>
            <a:off x="598100" y="1401288"/>
            <a:ext cx="8222100" cy="52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8—睡滿「8」小時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5—天天「5」蔬果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3—坐姿「3」直角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2—戶外「2」小時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4—避免「4」光害(電腦、電視、手機、平板電腦）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0—「3010」：用眼30分鐘，休息10分鐘。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 txBox="1"/>
          <p:nvPr>
            <p:ph type="ctrTitle"/>
          </p:nvPr>
        </p:nvSpPr>
        <p:spPr>
          <a:xfrm>
            <a:off x="460950" y="2174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Arial"/>
                <a:ea typeface="Arial"/>
                <a:cs typeface="Arial"/>
                <a:sym typeface="Arial"/>
              </a:rPr>
              <a:t>代轉達家長會訊息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7"/>
          <p:cNvSpPr txBox="1"/>
          <p:nvPr>
            <p:ph idx="1" type="subTitle"/>
          </p:nvPr>
        </p:nvSpPr>
        <p:spPr>
          <a:xfrm>
            <a:off x="598100" y="1509774"/>
            <a:ext cx="8222100" cy="43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icrosoft JhengHei"/>
              <a:buChar char="❖"/>
            </a:pPr>
            <a:r>
              <a:rPr lang="zh-TW" sz="3600">
                <a:latin typeface="Arial"/>
                <a:ea typeface="Arial"/>
                <a:cs typeface="Arial"/>
                <a:sym typeface="Arial"/>
              </a:rPr>
              <a:t>(9/2學校日選舉班級家長代表)。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icrosoft JhengHei"/>
              <a:buChar char="❖"/>
            </a:pPr>
            <a:r>
              <a:rPr lang="zh-TW" sz="3600">
                <a:latin typeface="Arial"/>
                <a:ea typeface="Arial"/>
                <a:cs typeface="Arial"/>
                <a:sym typeface="Arial"/>
              </a:rPr>
              <a:t>會員大會暫訂111/9/15(五)09：00。 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"/>
          <p:cNvSpPr txBox="1"/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感謝協助</a:t>
            </a:r>
            <a:endParaRPr sz="60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90" name="Google Shape;190;p18"/>
          <p:cNvSpPr txBox="1"/>
          <p:nvPr>
            <p:ph idx="1" type="subTitle"/>
          </p:nvPr>
        </p:nvSpPr>
        <p:spPr>
          <a:xfrm>
            <a:off x="598100" y="362123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光仁小學學務處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