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y="6858000" cx="9144000"/>
  <p:notesSz cx="6888150" cy="10021875"/>
  <p:embeddedFontLst>
    <p:embeddedFont>
      <p:font typeface="Arial Black"/>
      <p:regular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8857D4A-5FAD-4AF1-99C9-288DB1151F77}">
  <a:tblStyle styleId="{38857D4A-5FAD-4AF1-99C9-288DB1151F7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ArialBlack-regular.fntdata"/><Relationship Id="rId50" Type="http://schemas.openxmlformats.org/officeDocument/2006/relationships/slide" Target="slides/slide4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01698" y="0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519054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5" name="Google Shape;95;p1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:notes"/>
          <p:cNvSpPr txBox="1"/>
          <p:nvPr>
            <p:ph idx="12" type="sldNum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 txBox="1"/>
          <p:nvPr>
            <p:ph idx="12" type="sldNum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 txBox="1"/>
          <p:nvPr>
            <p:ph idx="12" type="sldNum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7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2" name="Google Shape;142;p8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8:notes"/>
          <p:cNvSpPr txBox="1"/>
          <p:nvPr>
            <p:ph idx="12" type="sldNum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9" name="Google Shape;149;p9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9:notes"/>
          <p:cNvSpPr txBox="1"/>
          <p:nvPr>
            <p:ph idx="12" type="sldNum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 txBox="1"/>
          <p:nvPr>
            <p:ph idx="12" type="sldNum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1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9" name="Google Shape;169;p12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2:notes"/>
          <p:cNvSpPr txBox="1"/>
          <p:nvPr>
            <p:ph idx="12" type="sldNum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3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4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5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6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6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1" name="Google Shape;201;p17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7:notes"/>
          <p:cNvSpPr txBox="1"/>
          <p:nvPr>
            <p:ph idx="12" type="sldNum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7" name="Google Shape;207;p18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8:notes"/>
          <p:cNvSpPr txBox="1"/>
          <p:nvPr>
            <p:ph idx="12" type="sldNum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9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9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0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0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1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2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2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3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3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4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4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5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6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6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7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8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68" name="Google Shape;268;p28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8:notes"/>
          <p:cNvSpPr txBox="1"/>
          <p:nvPr>
            <p:ph idx="12" type="sldNum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9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0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0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1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1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2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2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3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3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4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09" name="Google Shape;309;p34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4:notes"/>
          <p:cNvSpPr txBox="1"/>
          <p:nvPr>
            <p:ph idx="12" type="sldNum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5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5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6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36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7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7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8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38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9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9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0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40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1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63" name="Google Shape;363;p41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41:notes"/>
          <p:cNvSpPr txBox="1"/>
          <p:nvPr>
            <p:ph idx="12" type="sldNum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2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42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3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43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4:notes"/>
          <p:cNvSpPr txBox="1"/>
          <p:nvPr>
            <p:ph idx="1" type="body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44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>
  <p:cSld name="比较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>
  <p:cSld name="仅标题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 rot="405946">
            <a:off x="1722438" y="752475"/>
            <a:ext cx="7000875" cy="5129213"/>
          </a:xfrm>
          <a:prstGeom prst="rect">
            <a:avLst/>
          </a:prstGeom>
          <a:solidFill>
            <a:srgbClr val="F1EEE7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/>
          <p:nvPr/>
        </p:nvSpPr>
        <p:spPr>
          <a:xfrm rot="238879">
            <a:off x="1501775" y="665163"/>
            <a:ext cx="7000875" cy="5527675"/>
          </a:xfrm>
          <a:prstGeom prst="rect">
            <a:avLst/>
          </a:prstGeom>
          <a:solidFill>
            <a:srgbClr val="F9F8F5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357188" y="285750"/>
            <a:ext cx="8001000" cy="614362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返校3-_03.png" id="20" name="Google Shape;2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15125" y="5392738"/>
            <a:ext cx="2179638" cy="146526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標題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兩項物件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對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3" name="Google Shape;53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內容" type="objTx">
  <p:cSld name="OBJECT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0" name="Google Shape;70;p1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圖片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8" name="Google Shape;7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直排文字" type="vertTx">
  <p:cSld name="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直排標題及文字" type="vertTitleAndTx">
  <p:cSld name="VERTICAL_TITLE_AND_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/>
        </p:nvSpPr>
        <p:spPr>
          <a:xfrm>
            <a:off x="5292080" y="6237312"/>
            <a:ext cx="3744416" cy="781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1" i="0" lang="zh-TW" sz="3000" u="none" cap="none" strike="noStrike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四年級教學團隊製作</a:t>
            </a:r>
            <a:endParaRPr b="1" i="0" sz="3000" u="none" cap="none" strike="noStrike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9" name="Google Shape;99;p15"/>
          <p:cNvSpPr txBox="1"/>
          <p:nvPr/>
        </p:nvSpPr>
        <p:spPr>
          <a:xfrm>
            <a:off x="539552" y="332656"/>
            <a:ext cx="8064896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4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112(上)光仁小學學校日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4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~歡迎您的蒞臨~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/>
        </p:nvSpPr>
        <p:spPr>
          <a:xfrm>
            <a:off x="1187450" y="2060575"/>
            <a:ext cx="6643688" cy="3962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6"/>
          <p:cNvSpPr/>
          <p:nvPr/>
        </p:nvSpPr>
        <p:spPr>
          <a:xfrm>
            <a:off x="854646" y="404664"/>
            <a:ext cx="7056438" cy="1152525"/>
          </a:xfrm>
          <a:prstGeom prst="roundRect">
            <a:avLst>
              <a:gd fmla="val 16667" name="adj"/>
            </a:avLst>
          </a:prstGeom>
          <a:solidFill>
            <a:srgbClr val="FF9900">
              <a:alpha val="6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6000" u="none" cap="none" strike="noStrike">
                <a:solidFill>
                  <a:srgbClr val="0000CC"/>
                </a:solidFill>
                <a:latin typeface="DFKai-SB"/>
                <a:ea typeface="DFKai-SB"/>
                <a:cs typeface="DFKai-SB"/>
                <a:sym typeface="DFKai-SB"/>
              </a:rPr>
              <a:t>班親會流程</a:t>
            </a:r>
            <a:endParaRPr/>
          </a:p>
        </p:txBody>
      </p:sp>
      <p:sp>
        <p:nvSpPr>
          <p:cNvPr id="107" name="Google Shape;107;p16"/>
          <p:cNvSpPr/>
          <p:nvPr/>
        </p:nvSpPr>
        <p:spPr>
          <a:xfrm>
            <a:off x="1547664" y="1572302"/>
            <a:ext cx="6552729" cy="3862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t/>
            </a:r>
            <a:endParaRPr b="1" i="0" sz="35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b="1" i="0" lang="zh-TW" sz="3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★各處室宣導事項</a:t>
            </a:r>
            <a:endParaRPr b="1" i="0" sz="35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b="1" i="0" lang="zh-TW" sz="3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★班級注意事項</a:t>
            </a:r>
            <a:endParaRPr b="1" i="0" sz="35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b="1" i="0" lang="zh-TW" sz="3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★四年級學年共同事務</a:t>
            </a:r>
            <a:endParaRPr b="1" i="0" sz="35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b="1" i="0" lang="zh-TW" sz="3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★重要活動與行事曆報告</a:t>
            </a:r>
            <a:endParaRPr b="1" i="0" sz="35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b="1" i="0" lang="zh-TW" sz="3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★提案與表決</a:t>
            </a:r>
            <a:endParaRPr b="1" i="0" sz="35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b="1" i="0" lang="zh-TW" sz="3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★親師Q&amp;A</a:t>
            </a:r>
            <a:endParaRPr b="0" i="0" sz="35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/>
        </p:nvSpPr>
        <p:spPr>
          <a:xfrm>
            <a:off x="249135" y="2060848"/>
            <a:ext cx="8496944" cy="2808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1" i="0" lang="zh-TW" sz="8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各處室宣導事項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Arial"/>
              <a:buNone/>
            </a:pPr>
            <a:r>
              <a:t/>
            </a:r>
            <a:endParaRPr b="0" i="0" sz="8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899592" y="2204455"/>
            <a:ext cx="6643688" cy="3529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/>
          <p:nvPr/>
        </p:nvSpPr>
        <p:spPr>
          <a:xfrm>
            <a:off x="901700" y="449238"/>
            <a:ext cx="6985000" cy="792163"/>
          </a:xfrm>
          <a:prstGeom prst="roundRect">
            <a:avLst>
              <a:gd fmla="val 16667" name="adj"/>
            </a:avLst>
          </a:prstGeom>
          <a:solidFill>
            <a:srgbClr val="FF9900">
              <a:alpha val="6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學務處</a:t>
            </a:r>
            <a:endParaRPr/>
          </a:p>
        </p:txBody>
      </p:sp>
      <p:sp>
        <p:nvSpPr>
          <p:cNvPr id="120" name="Google Shape;120;p18"/>
          <p:cNvSpPr/>
          <p:nvPr/>
        </p:nvSpPr>
        <p:spPr>
          <a:xfrm>
            <a:off x="687388" y="1341438"/>
            <a:ext cx="741362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早上進校門後，</a:t>
            </a:r>
            <a:r>
              <a:rPr b="1" i="0" lang="zh-TW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因安全考量</a:t>
            </a:r>
            <a:r>
              <a:rPr b="0" i="0" lang="zh-TW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，不得自行離校，請家長替孩子備妥早餐。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1" i="0" lang="zh-TW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若需提早離校，導師會填妥外出申請表</a:t>
            </a:r>
            <a:r>
              <a:rPr b="0" i="0" lang="zh-TW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，離校前交警衛室。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872" y="2132856"/>
            <a:ext cx="7799085" cy="3312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/>
          <p:nvPr/>
        </p:nvSpPr>
        <p:spPr>
          <a:xfrm>
            <a:off x="971550" y="476250"/>
            <a:ext cx="7129463" cy="720725"/>
          </a:xfrm>
          <a:prstGeom prst="roundRect">
            <a:avLst>
              <a:gd fmla="val 16667" name="adj"/>
            </a:avLst>
          </a:prstGeom>
          <a:solidFill>
            <a:srgbClr val="FF9900">
              <a:alpha val="6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學務處</a:t>
            </a:r>
            <a:endParaRPr/>
          </a:p>
        </p:txBody>
      </p:sp>
      <p:sp>
        <p:nvSpPr>
          <p:cNvPr id="127" name="Google Shape;127;p19"/>
          <p:cNvSpPr/>
          <p:nvPr/>
        </p:nvSpPr>
        <p:spPr>
          <a:xfrm>
            <a:off x="539552" y="1341438"/>
            <a:ext cx="7632898" cy="4231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b="0" i="0" lang="zh-TW" sz="4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【</a:t>
            </a:r>
            <a:r>
              <a:rPr b="1" i="0" lang="zh-TW" sz="4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訪客配合(門禁制度)</a:t>
            </a:r>
            <a:r>
              <a:rPr b="0" i="0" lang="zh-TW" sz="4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】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※上課期間請家長儘量不進校園，請欲與導師溝通或連繫的家長，事先以家聯本或電話約定會面時間。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※因事進入校園請</a:t>
            </a:r>
            <a:r>
              <a:rPr b="1" i="0" lang="zh-TW" sz="3200" u="none" cap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換發證件</a:t>
            </a: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，以不進教室為原則，請在一樓警衛室稍候。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※送物品給小朋友，</a:t>
            </a:r>
            <a:r>
              <a:rPr b="1" i="0" lang="zh-TW" sz="3200" u="none" cap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請放置警衛室</a:t>
            </a: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，由校方通知小朋友拿取。</a:t>
            </a:r>
            <a:endParaRPr b="0" i="0" sz="32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/>
        </p:nvSpPr>
        <p:spPr>
          <a:xfrm>
            <a:off x="468312" y="1125538"/>
            <a:ext cx="8280151" cy="511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zh-TW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光仁學生服裝儀容規範</a:t>
            </a:r>
            <a:endParaRPr b="1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0" i="0" lang="zh-TW" sz="2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穿制服請搭</a:t>
            </a:r>
            <a:r>
              <a:rPr b="1" i="0" lang="zh-TW" sz="2600" u="none" cap="none" strike="noStrike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黑色皮鞋+白色襪子（女生可穿白皮鞋）</a:t>
            </a:r>
            <a:r>
              <a:rPr b="0" i="0" lang="zh-TW" sz="2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b="0" i="0" sz="26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男孩穿制服時，褲子可繫上</a:t>
            </a:r>
            <a:r>
              <a:rPr b="1" i="0" lang="zh-TW" sz="2800" u="none" cap="none" strike="noStrike">
                <a:solidFill>
                  <a:srgbClr val="0000CC"/>
                </a:solidFill>
                <a:latin typeface="DFKai-SB"/>
                <a:ea typeface="DFKai-SB"/>
                <a:cs typeface="DFKai-SB"/>
                <a:sym typeface="DFKai-SB"/>
              </a:rPr>
              <a:t>黑皮帶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b="1" i="0" sz="2800" u="none" cap="none" strike="noStrike">
              <a:solidFill>
                <a:srgbClr val="0000CC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DFKai-SB"/>
              <a:buNone/>
            </a:pPr>
            <a:r>
              <a:rPr b="0" i="0" lang="zh-TW" sz="2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 ※繫黑皮帶可避免白襯衫一直掉出來</a:t>
            </a:r>
            <a:r>
              <a:rPr b="0" i="0" lang="zh-TW" sz="2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，服裝也比較整齊有精神</a:t>
            </a:r>
            <a:r>
              <a:rPr b="0" i="0" lang="zh-TW" sz="24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b="0" i="0" sz="22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運動鞋，顏色以</a:t>
            </a:r>
            <a:r>
              <a:rPr b="1" i="0" lang="zh-TW" sz="2800" u="none" cap="none" strike="noStrike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素雅、大方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為宜。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請爸媽幫孩子在制服、運動服外套、背心等</a:t>
            </a:r>
            <a:r>
              <a:rPr b="1" i="0" lang="zh-TW" sz="2800" u="none" cap="none" strike="noStrike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衣物內側書寫班級、姓名</a:t>
            </a:r>
            <a:r>
              <a:rPr b="1" i="0" lang="zh-TW" sz="2800" u="none" cap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(以免遺失不好找回)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儀容以整潔為原則，頭髮應梳綁整潔，以保持整齊端莊形象。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使用學校規定的書包、桌墊、餐巾、科任袋、作業袋 ，並</a:t>
            </a:r>
            <a:r>
              <a:rPr b="1" i="0" lang="zh-TW" sz="2800" u="none" cap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保持清潔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，愛惜物品 。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 b="1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0"/>
          <p:cNvSpPr/>
          <p:nvPr/>
        </p:nvSpPr>
        <p:spPr>
          <a:xfrm>
            <a:off x="1042988" y="476250"/>
            <a:ext cx="7058025" cy="720725"/>
          </a:xfrm>
          <a:prstGeom prst="roundRect">
            <a:avLst>
              <a:gd fmla="val 16667" name="adj"/>
            </a:avLst>
          </a:prstGeom>
          <a:solidFill>
            <a:srgbClr val="FF9900">
              <a:alpha val="6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學務處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/>
          <p:nvPr/>
        </p:nvSpPr>
        <p:spPr>
          <a:xfrm>
            <a:off x="791369" y="1340768"/>
            <a:ext cx="7561262" cy="45550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0" i="0" lang="zh-TW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避免上課分心及影響午休安靜作息時段，除非必要，</a:t>
            </a:r>
            <a:r>
              <a:rPr b="1" i="0" lang="zh-TW" sz="2800" u="none" cap="none" strike="noStrik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請盡量不讓孩子帶手機或電子手錶</a:t>
            </a:r>
            <a:r>
              <a:rPr b="0" i="0" lang="zh-TW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上學。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(1)電子手錶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b="0" i="0" lang="zh-TW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上課期間</a:t>
            </a:r>
            <a:r>
              <a:rPr b="1" i="0" lang="zh-TW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一律關閉通話功能</a:t>
            </a:r>
            <a:r>
              <a:rPr b="0" i="0" lang="zh-TW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， 考試期間</a:t>
            </a:r>
            <a:r>
              <a:rPr b="1" i="0" lang="zh-TW" sz="2800" u="none" cap="none" strike="noStrik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禁止使用計算機</a:t>
            </a:r>
            <a:r>
              <a:rPr b="0" i="0" lang="zh-TW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功能。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(2)若必須攜帶手機</a:t>
            </a: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b="1" i="0" lang="zh-TW" sz="3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一律保持關機</a:t>
            </a:r>
            <a:r>
              <a:rPr b="0" i="0" lang="zh-TW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，上課期間若有急事，請孩子口頭告知導師，由導師統一聯絡家長即可，放學時段16:30才可以開機</a:t>
            </a:r>
            <a:r>
              <a:rPr b="1" i="0" lang="zh-TW" sz="3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(僅限連絡家長使用)</a:t>
            </a:r>
            <a:r>
              <a:rPr b="0" i="0" lang="zh-TW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。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1"/>
          <p:cNvSpPr/>
          <p:nvPr/>
        </p:nvSpPr>
        <p:spPr>
          <a:xfrm>
            <a:off x="1042987" y="404664"/>
            <a:ext cx="7058025" cy="792163"/>
          </a:xfrm>
          <a:prstGeom prst="roundRect">
            <a:avLst>
              <a:gd fmla="val 16667" name="adj"/>
            </a:avLst>
          </a:prstGeom>
          <a:solidFill>
            <a:srgbClr val="FF9900">
              <a:alpha val="6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【</a:t>
            </a:r>
            <a:r>
              <a:rPr b="1" i="0" lang="zh-TW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電子手錶&amp;手機規定</a:t>
            </a:r>
            <a:r>
              <a:rPr b="0" i="0" lang="zh-TW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】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/>
          <p:nvPr/>
        </p:nvSpPr>
        <p:spPr>
          <a:xfrm>
            <a:off x="904875" y="1628775"/>
            <a:ext cx="7272338" cy="3862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500"/>
              <a:buFont typeface="Arial"/>
              <a:buNone/>
            </a:pPr>
            <a:r>
              <a:rPr b="1" i="0" lang="zh-TW" sz="35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福利社開放時間  </a:t>
            </a:r>
            <a:endParaRPr b="1" i="0" sz="35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zh-TW" sz="3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(上午8:00~10:30)    </a:t>
            </a:r>
            <a:endParaRPr b="1" i="0" sz="3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zh-TW" sz="3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(下午15:00~16:30)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500"/>
              <a:buFont typeface="Arial"/>
              <a:buNone/>
            </a:pPr>
            <a:r>
              <a:rPr b="1" i="0" lang="zh-TW" sz="35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出納組報告-月費單</a:t>
            </a:r>
            <a:endParaRPr b="1" i="0" sz="35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b="1" i="0" lang="zh-TW" sz="35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每月提醒家長繳費後，請交回第二聯收據</a:t>
            </a:r>
            <a:r>
              <a:rPr b="1" i="0" lang="zh-TW" sz="3500" u="sng" cap="none" strike="noStrik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(若線上繳費者，請提供授權碼6位數字)</a:t>
            </a:r>
            <a:r>
              <a:rPr b="1" i="0" lang="zh-TW" sz="35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，以便出納組查帳使用。</a:t>
            </a:r>
            <a:endParaRPr/>
          </a:p>
        </p:txBody>
      </p:sp>
      <p:sp>
        <p:nvSpPr>
          <p:cNvPr id="146" name="Google Shape;146;p22"/>
          <p:cNvSpPr/>
          <p:nvPr/>
        </p:nvSpPr>
        <p:spPr>
          <a:xfrm>
            <a:off x="827584" y="404664"/>
            <a:ext cx="7056437" cy="936625"/>
          </a:xfrm>
          <a:prstGeom prst="roundRect">
            <a:avLst>
              <a:gd fmla="val 16667" name="adj"/>
            </a:avLst>
          </a:prstGeom>
          <a:solidFill>
            <a:srgbClr val="FF9900">
              <a:alpha val="6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總務處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/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3"/>
          <p:cNvSpPr/>
          <p:nvPr/>
        </p:nvSpPr>
        <p:spPr>
          <a:xfrm>
            <a:off x="981075" y="404813"/>
            <a:ext cx="7056438" cy="1152525"/>
          </a:xfrm>
          <a:prstGeom prst="roundRect">
            <a:avLst>
              <a:gd fmla="val 16667" name="adj"/>
            </a:avLst>
          </a:prstGeom>
          <a:solidFill>
            <a:srgbClr val="FF9900">
              <a:alpha val="6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放學重要配合事項:</a:t>
            </a:r>
            <a:br>
              <a:rPr b="1" i="0" lang="zh-TW" sz="4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zh-TW" sz="4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提醒搭乘校車的孩子</a:t>
            </a:r>
            <a:endParaRPr b="0" i="0" sz="4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" name="Google Shape;154;p23"/>
          <p:cNvSpPr/>
          <p:nvPr/>
        </p:nvSpPr>
        <p:spPr>
          <a:xfrm>
            <a:off x="683568" y="1773238"/>
            <a:ext cx="7848872" cy="4785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zh-TW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非常重要!!!如孩子</a:t>
            </a:r>
            <a:r>
              <a:rPr b="1" i="0" lang="zh-TW" sz="4000" u="none" cap="none" strike="noStrik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請假或臨時接回，當天不搭校車的話</a:t>
            </a:r>
            <a:r>
              <a:rPr b="1" i="0" lang="zh-TW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，</a:t>
            </a:r>
            <a:r>
              <a:rPr b="1" i="0" lang="zh-TW" sz="6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請家長</a:t>
            </a:r>
            <a:r>
              <a:rPr b="1" i="0" lang="zh-TW" sz="65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務必通知隨車大姊</a:t>
            </a:r>
            <a:r>
              <a:rPr b="1" i="0" lang="zh-TW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，</a:t>
            </a:r>
            <a:r>
              <a:rPr b="1" i="0" lang="zh-TW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以免放學遲遲等不到孩子會很擔心，謝謝您的配合!</a:t>
            </a:r>
            <a:br>
              <a:rPr b="1" i="0" lang="zh-TW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/>
          <p:nvPr/>
        </p:nvSpPr>
        <p:spPr>
          <a:xfrm>
            <a:off x="1042988" y="1484784"/>
            <a:ext cx="6788150" cy="4537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/>
              <a:buChar char="•"/>
            </a:pPr>
            <a:r>
              <a:rPr b="1" i="0" lang="zh-TW" sz="36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最高榮譽獎</a:t>
            </a:r>
            <a:endParaRPr b="1" i="0" sz="3600" u="none" cap="none" strike="noStrike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本校設有</a:t>
            </a:r>
            <a:r>
              <a:rPr b="0" i="0" lang="zh-TW" sz="24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『榮譽制度』</a:t>
            </a:r>
            <a:r>
              <a:rPr b="0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，小朋友在各處室得到的榮譽卡獎勵，</a:t>
            </a:r>
            <a:r>
              <a:rPr b="1" i="0" lang="zh-TW" sz="2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每集滿20張榮譽卡</a:t>
            </a:r>
            <a:r>
              <a:rPr b="0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，可以到教務處申請換發</a:t>
            </a:r>
            <a:r>
              <a:rPr b="1" i="0" lang="zh-TW" sz="2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一張獎狀及200元圖書禮卷</a:t>
            </a:r>
            <a:r>
              <a:rPr b="0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，由校長於</a:t>
            </a:r>
            <a:r>
              <a:rPr b="1" i="0" lang="zh-TW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每週(一)學生朝會公開頒獎</a:t>
            </a:r>
            <a:r>
              <a:rPr b="0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。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提醒孩子自一年級開始，榮譽卡及奬狀一定要都要好好保存，累積到畢業時</a:t>
            </a:r>
            <a:r>
              <a:rPr b="1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，畢業典禮時會頒發</a:t>
            </a:r>
            <a:r>
              <a:rPr b="1" i="0" lang="zh-TW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『最高榮譽獎』獎盃</a:t>
            </a:r>
            <a:r>
              <a:rPr b="1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，是小學階段的最高的榮譽！</a:t>
            </a:r>
            <a:r>
              <a:rPr b="1" i="0" lang="zh-TW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4"/>
          <p:cNvSpPr/>
          <p:nvPr/>
        </p:nvSpPr>
        <p:spPr>
          <a:xfrm>
            <a:off x="784225" y="406400"/>
            <a:ext cx="7056438" cy="935038"/>
          </a:xfrm>
          <a:prstGeom prst="roundRect">
            <a:avLst>
              <a:gd fmla="val 16667" name="adj"/>
            </a:avLst>
          </a:prstGeom>
          <a:solidFill>
            <a:srgbClr val="FF9900">
              <a:alpha val="6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教務處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/>
          <p:nvPr/>
        </p:nvSpPr>
        <p:spPr>
          <a:xfrm>
            <a:off x="683568" y="908720"/>
            <a:ext cx="7777162" cy="4032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1" i="0" lang="zh-TW" sz="8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親師合作</a:t>
            </a:r>
            <a:endParaRPr b="1" i="0" sz="8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1" i="0" lang="zh-TW" sz="8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&amp;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1" i="0" lang="zh-TW" sz="8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班級注意事項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6"/>
          <p:cNvSpPr/>
          <p:nvPr/>
        </p:nvSpPr>
        <p:spPr>
          <a:xfrm>
            <a:off x="774700" y="546100"/>
            <a:ext cx="7056438" cy="1152525"/>
          </a:xfrm>
          <a:prstGeom prst="roundRect">
            <a:avLst>
              <a:gd fmla="val 16667" name="adj"/>
            </a:avLst>
          </a:prstGeom>
          <a:solidFill>
            <a:srgbClr val="FF9900">
              <a:alpha val="6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5000" u="none" cap="none" strike="noStrik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平日不需帶錢到校</a:t>
            </a:r>
            <a:endParaRPr/>
          </a:p>
        </p:txBody>
      </p:sp>
      <p:sp>
        <p:nvSpPr>
          <p:cNvPr id="174" name="Google Shape;174;p26"/>
          <p:cNvSpPr/>
          <p:nvPr/>
        </p:nvSpPr>
        <p:spPr>
          <a:xfrm>
            <a:off x="611188" y="2413000"/>
            <a:ext cx="8064500" cy="2339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200"/>
              <a:buFont typeface="Arial"/>
              <a:buAutoNum type="arabicParenBoth"/>
            </a:pPr>
            <a:r>
              <a:rPr b="1" i="0" lang="zh-TW" sz="3200" u="none" cap="none" strike="noStrike">
                <a:solidFill>
                  <a:srgbClr val="0000FF"/>
                </a:solidFill>
                <a:latin typeface="PMingLiu"/>
                <a:ea typeface="PMingLiu"/>
                <a:cs typeface="PMingLiu"/>
                <a:sym typeface="PMingLiu"/>
              </a:rPr>
              <a:t>平日</a:t>
            </a:r>
            <a:r>
              <a:rPr b="1" i="0" lang="zh-TW" sz="3200" u="none" cap="none" strike="noStrike">
                <a:solidFill>
                  <a:srgbClr val="FF0000"/>
                </a:solidFill>
                <a:latin typeface="PMingLiu"/>
                <a:ea typeface="PMingLiu"/>
                <a:cs typeface="PMingLiu"/>
                <a:sym typeface="PMingLiu"/>
              </a:rPr>
              <a:t>不需帶錢</a:t>
            </a:r>
            <a:r>
              <a:rPr b="1" i="0" lang="zh-TW" sz="3200" u="none" cap="none" strike="noStrike">
                <a:solidFill>
                  <a:srgbClr val="0000FF"/>
                </a:solidFill>
                <a:latin typeface="PMingLiu"/>
                <a:ea typeface="PMingLiu"/>
                <a:cs typeface="PMingLiu"/>
                <a:sym typeface="PMingLiu"/>
              </a:rPr>
              <a:t>到校</a:t>
            </a:r>
            <a:r>
              <a:rPr b="1" i="0" lang="zh-TW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，請爸媽留意</a:t>
            </a:r>
            <a:r>
              <a:rPr b="1" i="0" lang="zh-TW" sz="3200" u="none" cap="none" strike="noStrike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rPr>
              <a:t>。(除非需要至福利社添購學用品除外) </a:t>
            </a:r>
            <a:endParaRPr b="1" i="0" sz="3200" u="none" cap="none" strike="noStrike">
              <a:solidFill>
                <a:schemeClr val="dk1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200"/>
              <a:buFont typeface="Arial"/>
              <a:buAutoNum type="arabicParenBoth"/>
            </a:pPr>
            <a:r>
              <a:rPr b="1" i="0" lang="zh-TW" sz="3200" u="none" cap="none" strike="noStrike">
                <a:solidFill>
                  <a:srgbClr val="0000FF"/>
                </a:solidFill>
                <a:latin typeface="PMingLiu"/>
                <a:ea typeface="PMingLiu"/>
                <a:cs typeface="PMingLiu"/>
                <a:sym typeface="PMingLiu"/>
              </a:rPr>
              <a:t>貴重物品、心愛玩具</a:t>
            </a:r>
            <a:r>
              <a:rPr b="1" i="0" lang="zh-TW" sz="32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， 請放家中</a:t>
            </a:r>
            <a:r>
              <a:rPr b="1" i="0" lang="zh-TW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， 不要帶來學校， 以免遺失/損壞，孩子會傷心</a:t>
            </a:r>
            <a:r>
              <a:rPr b="1" i="0" lang="zh-TW" sz="3200" u="none" cap="none" strike="noStrike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rPr>
              <a:t>。</a:t>
            </a:r>
            <a:br>
              <a:rPr b="1" i="0" lang="zh-TW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/>
          <p:nvPr/>
        </p:nvSpPr>
        <p:spPr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b="1" i="0" lang="zh-TW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本學期需要您攜手合作的事情1</a:t>
            </a:r>
            <a:endParaRPr b="1" i="0" sz="44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755576" y="1412776"/>
            <a:ext cx="82296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AutoNum type="arabicPeriod"/>
            </a:pPr>
            <a:r>
              <a:rPr b="1" i="0" lang="zh-TW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正向，關心，讚美很重要。</a:t>
            </a:r>
            <a:endParaRPr/>
          </a:p>
          <a:p>
            <a:pPr indent="-609600" lvl="0" marL="609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AutoNum type="arabicPeriod"/>
            </a:pPr>
            <a:r>
              <a:rPr b="1" i="0" lang="zh-TW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養成今日事今日畢的好習慣。</a:t>
            </a:r>
            <a:endParaRPr/>
          </a:p>
          <a:p>
            <a:pPr indent="-609600" lvl="0" marL="609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AutoNum type="arabicPeriod"/>
            </a:pPr>
            <a:r>
              <a:rPr b="1" i="0" lang="zh-TW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請</a:t>
            </a:r>
            <a:r>
              <a:rPr b="1" i="0" lang="zh-TW" sz="3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確實訂正各科</a:t>
            </a:r>
            <a:r>
              <a:rPr b="1" i="0" lang="zh-TW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的作業。</a:t>
            </a:r>
            <a:endParaRPr/>
          </a:p>
          <a:p>
            <a:pPr indent="-609600" lvl="0" marL="609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AutoNum type="arabicPeriod"/>
            </a:pPr>
            <a:r>
              <a:rPr b="1" i="0" lang="zh-TW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科任作業：請孩子在繳交當日務必完成。</a:t>
            </a:r>
            <a:endParaRPr/>
          </a:p>
          <a:p>
            <a:pPr indent="-609600" lvl="0" marL="609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AutoNum type="arabicPeriod"/>
            </a:pPr>
            <a:r>
              <a:rPr b="1" i="0" lang="zh-TW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特殊情況(請假)：安全考量，請假請務必寫聯絡簿或電話連繫，讓老師清楚了解孩子的請假狀況。</a:t>
            </a:r>
            <a:endParaRPr/>
          </a:p>
          <a:p>
            <a:pPr indent="-406400" lvl="0" marL="6096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"/>
          <p:cNvSpPr txBox="1"/>
          <p:nvPr/>
        </p:nvSpPr>
        <p:spPr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b="1" i="0" lang="zh-TW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本學期需要您攜手合作的事情2</a:t>
            </a:r>
            <a:endParaRPr b="1" i="0" sz="44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8"/>
          <p:cNvSpPr txBox="1"/>
          <p:nvPr/>
        </p:nvSpPr>
        <p:spPr>
          <a:xfrm>
            <a:off x="467544" y="1725613"/>
            <a:ext cx="7696200" cy="4552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♥請務必</a:t>
            </a:r>
            <a:r>
              <a:rPr b="1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每日親自閱簽家庭聯絡簿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，以了解孩子平時在學校的表現。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♥</a:t>
            </a:r>
            <a:r>
              <a:rPr b="1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各項學校通知單回條等，請家長簽章後盡速繳回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，以免錯失報名權益。</a:t>
            </a:r>
            <a:endParaRPr b="1" i="0" sz="2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b="1" i="0" lang="zh-TW" sz="28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♥請孩子最晚8：00進教室(抄聯絡簿+靜心)</a:t>
            </a:r>
            <a:r>
              <a:rPr b="1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，請協助孩子養成</a:t>
            </a:r>
            <a:r>
              <a:rPr b="1" i="0" lang="zh-TW" sz="2800" u="none" cap="none" strike="noStrike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早睡早起</a:t>
            </a:r>
            <a:r>
              <a:rPr b="0" i="0" lang="zh-TW" sz="2800" u="none" cap="none" strike="noStrike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，充足的睡眠對成長發育中的孩子十分重要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，睡眠不足易影響學習(專注力不足、情緒不佳)等情形出現。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♥讓孩子</a:t>
            </a:r>
            <a:r>
              <a:rPr b="1" i="0" lang="zh-TW" sz="28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吃完早餐再上學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，有充足營養，有助成長發育&amp;專注上課。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/>
          <p:nvPr/>
        </p:nvSpPr>
        <p:spPr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b="1" i="0" lang="zh-TW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本學期需要您攜手合作的事情3</a:t>
            </a:r>
            <a:endParaRPr b="1" i="0" sz="44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9"/>
          <p:cNvSpPr txBox="1"/>
          <p:nvPr/>
        </p:nvSpPr>
        <p:spPr>
          <a:xfrm>
            <a:off x="685800" y="1484313"/>
            <a:ext cx="769620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♥</a:t>
            </a:r>
            <a:r>
              <a:rPr b="1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請指導孩子</a:t>
            </a:r>
            <a:r>
              <a:rPr b="1" i="0" lang="zh-TW" sz="28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自動自發完成功課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，並為他們檢查功課，養成孩子天天做功課的好習慣。</a:t>
            </a:r>
            <a:endParaRPr b="0" i="0" sz="2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♥督促孩子</a:t>
            </a:r>
            <a:r>
              <a:rPr b="1" i="0" lang="zh-TW" sz="28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完成作業後才可以做自己喜歡的事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，有您的關心與叮嚀，孩子學會積極、負責，對孩子的學習發展是受用無窮的。</a:t>
            </a:r>
            <a:endParaRPr b="0" i="0" sz="2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♥要求孩子</a:t>
            </a:r>
            <a:r>
              <a:rPr b="1" i="0" lang="zh-TW" sz="28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每天自己整理書包，並在睡前整理一次書包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，養成孩子</a:t>
            </a:r>
            <a:r>
              <a:rPr b="1" i="0" lang="zh-TW" sz="2800" u="none" cap="none" strike="noStrike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對自己的學習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，有一份</a:t>
            </a:r>
            <a:r>
              <a:rPr b="1" i="0" lang="zh-TW" sz="2800" u="none" cap="none" strike="noStrike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責任感(請讓孩子學習獨立、不依賴)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b="0" i="0" sz="2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♥</a:t>
            </a:r>
            <a:r>
              <a:rPr b="1" i="0" lang="zh-TW" sz="28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注意孩子的學用品</a:t>
            </a:r>
            <a:r>
              <a:rPr b="1" i="0" lang="zh-TW" sz="2800" u="none" cap="none" strike="noStrike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(文具樸素為佳)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，如缺少毀壞，立即為孩子補上。</a:t>
            </a:r>
            <a:endParaRPr b="0" i="0" sz="2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/>
          <p:nvPr/>
        </p:nvSpPr>
        <p:spPr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b="1" i="0" lang="zh-TW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本學期需要您攜手合作的事情4</a:t>
            </a:r>
            <a:endParaRPr b="1" i="0" sz="44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0"/>
          <p:cNvSpPr txBox="1"/>
          <p:nvPr/>
        </p:nvSpPr>
        <p:spPr>
          <a:xfrm>
            <a:off x="685800" y="1828800"/>
            <a:ext cx="7696200" cy="4408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♥請家長留意孩子衣服的增減以避免感冒，並</a:t>
            </a:r>
            <a:r>
              <a:rPr b="1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在書包裡準備輕便雨衣或雨傘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，以備不時之需。</a:t>
            </a:r>
            <a:endParaRPr b="0" i="0" sz="2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♥</a:t>
            </a:r>
            <a:r>
              <a:rPr b="1" i="0" lang="zh-TW" sz="28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減少孩子上網、看電視、電玩遊戲的頻率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，可多鼓勵孩子進行其他休閒活動。</a:t>
            </a:r>
            <a:endParaRPr b="0" i="0" sz="2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♥</a:t>
            </a:r>
            <a:r>
              <a:rPr b="1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當孩子的啦啦隊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，多給孩子鼓勵、讚美、思考與時間，小小的擁抱可換來無比的力量。</a:t>
            </a:r>
            <a:endParaRPr b="0" i="0" sz="2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♥</a:t>
            </a:r>
            <a:r>
              <a:rPr b="1" i="0" lang="zh-TW" sz="28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勿讓孩子攜帶金錢、貴重物品及玩具到學校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b="0" i="0" sz="2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♥</a:t>
            </a:r>
            <a:r>
              <a:rPr b="1" i="0" lang="zh-TW" sz="28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請鼓勵較內向害羞的孩子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，若在學校有什麼事情，一定要跟老師說。</a:t>
            </a:r>
            <a:endParaRPr b="1" i="0" sz="2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 txBox="1"/>
          <p:nvPr/>
        </p:nvSpPr>
        <p:spPr>
          <a:xfrm>
            <a:off x="755576" y="1484784"/>
            <a:ext cx="7891908" cy="2808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Arial"/>
              <a:buNone/>
            </a:pPr>
            <a:r>
              <a:rPr b="1" i="0" lang="zh-TW" sz="8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四年級學年</a:t>
            </a:r>
            <a:endParaRPr b="1" i="0" sz="8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Arial"/>
              <a:buNone/>
            </a:pPr>
            <a:r>
              <a:rPr b="1" i="0" lang="zh-TW" sz="8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共同事務報告</a:t>
            </a:r>
            <a:endParaRPr b="0" i="0" sz="8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/>
          <p:nvPr/>
        </p:nvSpPr>
        <p:spPr>
          <a:xfrm>
            <a:off x="1187450" y="1700213"/>
            <a:ext cx="6643688" cy="4032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981075" y="549275"/>
            <a:ext cx="7056438" cy="935038"/>
          </a:xfrm>
          <a:prstGeom prst="roundRect">
            <a:avLst>
              <a:gd fmla="val 16667" name="adj"/>
            </a:avLst>
          </a:prstGeom>
          <a:solidFill>
            <a:srgbClr val="FF9900">
              <a:alpha val="6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學年共同事務</a:t>
            </a:r>
            <a:endParaRPr/>
          </a:p>
        </p:txBody>
      </p:sp>
      <p:sp>
        <p:nvSpPr>
          <p:cNvPr id="212" name="Google Shape;212;p32"/>
          <p:cNvSpPr/>
          <p:nvPr/>
        </p:nvSpPr>
        <p:spPr>
          <a:xfrm>
            <a:off x="1644650" y="1628775"/>
            <a:ext cx="6878638" cy="590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(1)教科書使用版本</a:t>
            </a:r>
            <a:endParaRPr b="0" i="0" sz="36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(2)各科作業書寫方式</a:t>
            </a:r>
            <a:endParaRPr b="0" i="0" sz="36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(3)各科評分方式</a:t>
            </a:r>
            <a:endParaRPr b="0" i="0" sz="36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(4)定期評量時間+範圍</a:t>
            </a:r>
            <a:endParaRPr b="0" i="0" sz="36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(5)本學期各項活動</a:t>
            </a:r>
            <a:endParaRPr b="0" i="0" sz="36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(6)本學期需要您攜手合作的事項</a:t>
            </a:r>
            <a:endParaRPr b="0" i="0" sz="36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(7)班費使用說明</a:t>
            </a:r>
            <a:endParaRPr b="0" i="0" sz="36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(8)表決事項</a:t>
            </a:r>
            <a:endParaRPr b="0" i="0" sz="36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/>
          <p:nvPr/>
        </p:nvSpPr>
        <p:spPr>
          <a:xfrm>
            <a:off x="2411761" y="220663"/>
            <a:ext cx="4960354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zh-TW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各科版本以及作業本</a:t>
            </a:r>
            <a:r>
              <a:rPr b="0" i="0" lang="zh-TW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-1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8" name="Google Shape;218;p33"/>
          <p:cNvGraphicFramePr/>
          <p:nvPr/>
        </p:nvGraphicFramePr>
        <p:xfrm>
          <a:off x="395537" y="77466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{38857D4A-5FAD-4AF1-99C9-288DB1151F77}</a:tableStyleId>
              </a:tblPr>
              <a:tblGrid>
                <a:gridCol w="420575"/>
                <a:gridCol w="420575"/>
                <a:gridCol w="2471225"/>
                <a:gridCol w="4608500"/>
              </a:tblGrid>
              <a:tr h="327400">
                <a:tc row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5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5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語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5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：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500" u="none" cap="none" strike="noStrike">
                          <a:solidFill>
                            <a:srgbClr val="0000CC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使</a:t>
                      </a:r>
                      <a:endParaRPr sz="2500" u="none" cap="none" strike="noStrike">
                        <a:solidFill>
                          <a:srgbClr val="0000CC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500" u="none" cap="none" strike="noStrike">
                          <a:solidFill>
                            <a:srgbClr val="0000CC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用</a:t>
                      </a:r>
                      <a:endParaRPr sz="2500" u="none" cap="none" strike="noStrike">
                        <a:solidFill>
                          <a:srgbClr val="0000CC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500" u="none" cap="none" strike="noStrike">
                          <a:solidFill>
                            <a:srgbClr val="0000CC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黑或藍原子</a:t>
                      </a:r>
                      <a:endParaRPr sz="2500" u="none" cap="none" strike="noStrike">
                        <a:solidFill>
                          <a:srgbClr val="0000CC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500" u="none" cap="none" strike="noStrike">
                          <a:solidFill>
                            <a:srgbClr val="0000CC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筆</a:t>
                      </a:r>
                      <a:endParaRPr b="1" sz="2500" u="none" cap="none" strike="noStrike">
                        <a:solidFill>
                          <a:srgbClr val="0000CC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500" u="none" cap="none" strike="noStrike">
                          <a:solidFill>
                            <a:srgbClr val="0000CC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書</a:t>
                      </a:r>
                      <a:endParaRPr b="1" sz="2500" u="none" cap="none" strike="noStrike">
                        <a:solidFill>
                          <a:srgbClr val="0000CC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500" u="none" cap="none" strike="noStrike">
                          <a:solidFill>
                            <a:srgbClr val="0000CC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寫</a:t>
                      </a:r>
                      <a:endParaRPr sz="2500" u="none" cap="none" strike="noStrike">
                        <a:solidFill>
                          <a:srgbClr val="0000CC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5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翰</a:t>
                      </a:r>
                      <a:endParaRPr sz="25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5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林</a:t>
                      </a:r>
                      <a:endParaRPr b="1" sz="25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5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版</a:t>
                      </a:r>
                      <a:endParaRPr sz="25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國課、國習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共有12課。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740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甲本、乙本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生字及詞語書寫練習。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740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造詞本</a:t>
                      </a:r>
                      <a:r>
                        <a:rPr b="1" lang="zh-TW" sz="1600" u="none" cap="none" strike="noStrike">
                          <a:solidFill>
                            <a:srgbClr val="0000CC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(使用字典)</a:t>
                      </a:r>
                      <a:endParaRPr b="1" sz="1600" u="none" cap="none" strike="noStrike">
                        <a:solidFill>
                          <a:srgbClr val="0000CC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查生字並造2個詞。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444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國考本(聽寫考試簿)</a:t>
                      </a:r>
                      <a:endParaRPr b="1" sz="1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每課結束之後考聽寫使用，試題包含：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生字部首(1題)、成語(1題)、字音字形(2題)、圈詞。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600" u="none" cap="none" strike="noStrike">
                          <a:solidFill>
                            <a:srgbClr val="C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＊錯誤</a:t>
                      </a:r>
                      <a:r>
                        <a:rPr b="1" lang="zh-TW" sz="1600" u="sng" cap="none" strike="noStrike">
                          <a:solidFill>
                            <a:srgbClr val="C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不擦</a:t>
                      </a:r>
                      <a:r>
                        <a:rPr b="1" lang="zh-TW" sz="1600" u="none" cap="none" strike="noStrike">
                          <a:solidFill>
                            <a:srgbClr val="C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，</a:t>
                      </a:r>
                      <a:r>
                        <a:rPr b="1" lang="zh-TW" sz="1600" u="sng" cap="none" strike="noStrike">
                          <a:solidFill>
                            <a:srgbClr val="C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在雙線下</a:t>
                      </a:r>
                      <a:r>
                        <a:rPr b="1" lang="zh-TW" sz="1600" u="none" cap="none" strike="noStrike">
                          <a:solidFill>
                            <a:srgbClr val="0000CC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訂正半行(佔6格)</a:t>
                      </a:r>
                      <a:r>
                        <a:rPr b="1" lang="zh-TW" sz="1600" u="none" cap="none" strike="noStrike">
                          <a:solidFill>
                            <a:srgbClr val="C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。</a:t>
                      </a:r>
                      <a:endParaRPr sz="1600" u="none" cap="none" strike="noStrike">
                        <a:solidFill>
                          <a:srgbClr val="C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600" u="none" cap="none" strike="noStrike">
                          <a:solidFill>
                            <a:srgbClr val="C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＊</a:t>
                      </a:r>
                      <a:r>
                        <a:rPr b="1" lang="zh-TW" sz="1400" u="none" cap="none" strike="noStrike">
                          <a:solidFill>
                            <a:srgbClr val="C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每一課考後</a:t>
                      </a:r>
                      <a:r>
                        <a:rPr b="1" lang="zh-TW" sz="2000" u="none" cap="none" strike="noStrike">
                          <a:solidFill>
                            <a:srgbClr val="0000CC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請家長簽名</a:t>
                      </a:r>
                      <a:r>
                        <a:rPr b="1" lang="zh-TW" sz="1400" u="none" cap="none" strike="noStrike">
                          <a:solidFill>
                            <a:srgbClr val="C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，定期了解孩彈子的學習狀況。</a:t>
                      </a:r>
                      <a:endParaRPr sz="1400" u="none" cap="none" strike="noStrike">
                        <a:solidFill>
                          <a:srgbClr val="C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525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DFKai-SB"/>
                        <a:buNone/>
                      </a:pPr>
                      <a:r>
                        <a:rPr b="1"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國語補充教材</a:t>
                      </a:r>
                      <a:r>
                        <a:rPr b="1" lang="zh-TW" sz="16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(使用一年)</a:t>
                      </a:r>
                      <a:endParaRPr b="1" sz="1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(簡稱:國補)</a:t>
                      </a:r>
                      <a:endParaRPr b="1" sz="16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唐詩、弟子規、品德教育德目、</a:t>
                      </a:r>
                      <a:r>
                        <a:rPr b="1" lang="zh-TW" sz="1600" u="none" cap="none" strike="noStrike">
                          <a:solidFill>
                            <a:srgbClr val="0000CC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名言佳句(可寫進生活小記的勵志小語一欄中)</a:t>
                      </a:r>
                      <a:r>
                        <a:rPr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……等。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36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國語課堂練習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(簡稱:國練)</a:t>
                      </a:r>
                      <a:endParaRPr b="1" sz="1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1.主要內容:成語、字音字形(形近字、多義字、多音字)、難詞介紹、句型補充、修辭介紹……等。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2.每課約有5題成語填充題及選擇題。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36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國語作業簿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(簡稱:國作)</a:t>
                      </a:r>
                      <a:endParaRPr b="1" sz="1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1.每一課文意內容測驗。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2.主要內容:國字注音、改錯題、課文測驗題、部首、造句、閱讀測驗……等。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57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DFKai-SB"/>
                        <a:buNone/>
                      </a:pPr>
                      <a:r>
                        <a:rPr b="1" lang="zh-TW" sz="1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閱讀小達人、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DFKai-SB"/>
                        <a:buNone/>
                      </a:pPr>
                      <a:r>
                        <a:rPr b="1" lang="zh-TW" sz="1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作文自編教材(含:生活小記)、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中文班書(5本)、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DFKai-SB"/>
                        <a:buNone/>
                      </a:pPr>
                      <a:r>
                        <a:rPr lang="zh-TW" sz="1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1.閱讀小達人:閱讀測驗，增進閱讀理解能力。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2.作文自編教材：增進寫作知識與能力。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3.中文班書：每學期輪讀5本班書，增進閱讀能力。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3" name="Google Shape;223;p34"/>
          <p:cNvGraphicFramePr/>
          <p:nvPr/>
        </p:nvGraphicFramePr>
        <p:xfrm>
          <a:off x="611188" y="981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{38857D4A-5FAD-4AF1-99C9-288DB1151F77}</a:tableStyleId>
              </a:tblPr>
              <a:tblGrid>
                <a:gridCol w="3218975"/>
                <a:gridCol w="4342275"/>
              </a:tblGrid>
              <a:tr h="649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zh-TW" sz="36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項目</a:t>
                      </a:r>
                      <a:endParaRPr/>
                    </a:p>
                  </a:txBody>
                  <a:tcPr marT="45700" marB="4570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zh-TW" sz="36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使用方式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3419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3600" u="none" cap="none" strike="noStrike">
                          <a:solidFill>
                            <a:srgbClr val="0000CC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國語課堂練習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3600" u="none" cap="none" strike="noStrike">
                          <a:solidFill>
                            <a:srgbClr val="0000CC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(簡稱:國練)</a:t>
                      </a:r>
                      <a:endParaRPr b="1" sz="3600" u="none" cap="none" strike="noStrike">
                        <a:solidFill>
                          <a:srgbClr val="0000CC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補充成語+字音字形知識</a:t>
                      </a:r>
                      <a:endParaRPr/>
                    </a:p>
                  </a:txBody>
                  <a:tcPr marT="45700" marB="4570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2800"/>
                        <a:buFont typeface="DFKai-SB"/>
                        <a:buNone/>
                      </a:pPr>
                      <a:r>
                        <a:rPr b="1" i="0" lang="zh-TW" sz="2800" u="none" cap="none" strike="noStrike">
                          <a:solidFill>
                            <a:srgbClr val="0000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1. 成語：</a:t>
                      </a:r>
                      <a:endParaRPr b="1" i="0" sz="2800" u="none" cap="none" strike="noStrike">
                        <a:solidFill>
                          <a:srgbClr val="0000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(國考本)每一課聽寫加考成語</a:t>
                      </a:r>
                      <a:r>
                        <a:rPr b="1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(每一課抽考1題)</a:t>
                      </a: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。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2800"/>
                        <a:buFont typeface="DFKai-SB"/>
                        <a:buNone/>
                      </a:pPr>
                      <a:r>
                        <a:rPr b="1" i="0" lang="zh-TW" sz="2800" u="none" cap="none" strike="noStrike">
                          <a:solidFill>
                            <a:srgbClr val="0000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2. 字音字形：</a:t>
                      </a:r>
                      <a:endParaRPr b="1" i="0" sz="2800" u="none" cap="none" strike="noStrike">
                        <a:solidFill>
                          <a:srgbClr val="0000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(國考本)每一課聽寫加考字音字形</a:t>
                      </a:r>
                      <a:r>
                        <a:rPr b="1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(每一課抽考2題)</a:t>
                      </a: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。 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chemeClr val="lt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 txBox="1"/>
          <p:nvPr/>
        </p:nvSpPr>
        <p:spPr>
          <a:xfrm>
            <a:off x="683568" y="404664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i="0" lang="zh-TW" sz="44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各科版本以及作業本</a:t>
            </a:r>
            <a:r>
              <a:rPr b="0" i="0" lang="zh-TW" sz="44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-2</a:t>
            </a:r>
            <a:endParaRPr/>
          </a:p>
        </p:txBody>
      </p:sp>
      <p:graphicFrame>
        <p:nvGraphicFramePr>
          <p:cNvPr id="229" name="Google Shape;229;p35"/>
          <p:cNvGraphicFramePr/>
          <p:nvPr/>
        </p:nvGraphicFramePr>
        <p:xfrm>
          <a:off x="683568" y="14127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{38857D4A-5FAD-4AF1-99C9-288DB1151F77}</a:tableStyleId>
              </a:tblPr>
              <a:tblGrid>
                <a:gridCol w="948100"/>
                <a:gridCol w="924325"/>
                <a:gridCol w="3371625"/>
                <a:gridCol w="2000275"/>
              </a:tblGrid>
              <a:tr h="431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本土                        </a:t>
                      </a:r>
                      <a:endParaRPr/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t/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課本+CD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>
                          <a:srgbClr val="FF0066"/>
                        </a:buClr>
                        <a:buSzPts val="1800"/>
                        <a:buFont typeface="DFKai-SB"/>
                        <a:buNone/>
                      </a:pPr>
                      <a:r>
                        <a:rPr lang="zh-TW" sz="1800" u="none" cap="none" strike="noStrike">
                          <a:solidFill>
                            <a:srgbClr val="FF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</a:t>
                      </a:r>
                      <a:r>
                        <a:rPr b="0" i="0" lang="zh-TW" sz="1800" u="none" cap="none" strike="noStrike">
                          <a:solidFill>
                            <a:srgbClr val="FF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CD若有問題請儘快提出、更換)</a:t>
                      </a:r>
                      <a:endParaRPr sz="1800" u="none" cap="none" strike="noStrike">
                        <a:solidFill>
                          <a:srgbClr val="FF0066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500"/>
                        <a:buFont typeface="DFKai-SB"/>
                        <a:buNone/>
                      </a:pPr>
                      <a:r>
                        <a:rPr b="1" i="0" lang="zh-TW" sz="2500" u="none" cap="none" strike="noStrike">
                          <a:solidFill>
                            <a:srgbClr val="C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★雙語班</a:t>
                      </a:r>
                      <a:endParaRPr b="1" i="0" sz="2500" u="none" cap="none" strike="noStrike">
                        <a:solidFill>
                          <a:srgbClr val="C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500"/>
                        <a:buFont typeface="DFKai-SB"/>
                        <a:buNone/>
                      </a:pPr>
                      <a:r>
                        <a:rPr b="1" i="0" lang="zh-TW" sz="2500" u="none" cap="none" strike="noStrike">
                          <a:solidFill>
                            <a:srgbClr val="C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無本土課程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350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t/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數學</a:t>
                      </a:r>
                      <a:endParaRPr/>
                    </a:p>
                  </a:txBody>
                  <a:tcPr marT="45700" marB="4570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t/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康軒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課本、習作、附件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t/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3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數藍本(數學重點複習)</a:t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t/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14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紅數簿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隨堂練習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7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社會</a:t>
                      </a:r>
                      <a:endParaRPr/>
                    </a:p>
                  </a:txBody>
                  <a:tcPr marT="45700" marB="4570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翰林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課本、習作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t/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350"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自然</a:t>
                      </a:r>
                      <a:endParaRPr/>
                    </a:p>
                  </a:txBody>
                  <a:tcPr marT="45700" marB="4570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康軒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課本、習作</a:t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t/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3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筆記簿</a:t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t/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/>
          <p:cNvSpPr txBox="1"/>
          <p:nvPr/>
        </p:nvSpPr>
        <p:spPr>
          <a:xfrm>
            <a:off x="971600" y="260648"/>
            <a:ext cx="6697663" cy="1656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i="0" lang="zh-TW" sz="44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各科版本以及作業本</a:t>
            </a:r>
            <a:r>
              <a:rPr b="0" i="0" lang="zh-TW" sz="44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-3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4400"/>
              <a:buFont typeface="Arial"/>
              <a:buNone/>
            </a:pPr>
            <a:r>
              <a:rPr b="1" i="0" lang="zh-TW" sz="4400" u="none" cap="none" strike="noStrike">
                <a:solidFill>
                  <a:srgbClr val="0000CC"/>
                </a:solidFill>
                <a:latin typeface="DFKai-SB"/>
                <a:ea typeface="DFKai-SB"/>
                <a:cs typeface="DFKai-SB"/>
                <a:sym typeface="DFKai-SB"/>
              </a:rPr>
              <a:t>(卓越班英語教材)</a:t>
            </a:r>
            <a:endParaRPr b="0" i="0" sz="4400" u="none" cap="none" strike="noStrike">
              <a:solidFill>
                <a:srgbClr val="0000CC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graphicFrame>
        <p:nvGraphicFramePr>
          <p:cNvPr id="235" name="Google Shape;235;p36"/>
          <p:cNvGraphicFramePr/>
          <p:nvPr/>
        </p:nvGraphicFramePr>
        <p:xfrm>
          <a:off x="539552" y="17728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{38857D4A-5FAD-4AF1-99C9-288DB1151F77}</a:tableStyleId>
              </a:tblPr>
              <a:tblGrid>
                <a:gridCol w="936100"/>
                <a:gridCol w="432050"/>
                <a:gridCol w="3591275"/>
                <a:gridCol w="2928950"/>
              </a:tblGrid>
              <a:tr h="108817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英文</a:t>
                      </a:r>
                      <a:endParaRPr/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Everybody up 2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6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課本</a:t>
                      </a:r>
                      <a:r>
                        <a:rPr lang="zh-TW" sz="2600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+</a:t>
                      </a:r>
                      <a:r>
                        <a:rPr lang="zh-TW" sz="26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習作+CD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</a:t>
                      </a:r>
                      <a:r>
                        <a:rPr b="0" i="0" lang="zh-TW" sz="1800" u="none" cap="none" strike="noStrike">
                          <a:solidFill>
                            <a:srgbClr val="FF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CD若有問題請儘快提出、更換)</a:t>
                      </a:r>
                      <a:endParaRPr sz="1800">
                        <a:solidFill>
                          <a:srgbClr val="FF0066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分組教學</a:t>
                      </a:r>
                      <a:endParaRPr b="0" i="0" sz="32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2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600"/>
                        <a:buFont typeface="DFKai-SB"/>
                        <a:buNone/>
                      </a:pPr>
                      <a:r>
                        <a:rPr b="1" i="0" lang="zh-TW" sz="26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教材使用一年，</a:t>
                      </a:r>
                      <a:endParaRPr b="1" i="0" sz="26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2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600"/>
                        <a:buFont typeface="DFKai-SB"/>
                        <a:buNone/>
                      </a:pPr>
                      <a:r>
                        <a:rPr b="1" i="0" lang="zh-TW" sz="26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請妥善保存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05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英語練習簿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書寫單字+句型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23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英會</a:t>
                      </a:r>
                      <a:endParaRPr/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6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Calibri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Everyone,Speak！Kids 3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課本+CD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66"/>
                        </a:buClr>
                        <a:buSzPts val="1800"/>
                        <a:buFont typeface="DFKai-SB"/>
                        <a:buNone/>
                      </a:pPr>
                      <a:r>
                        <a:rPr lang="zh-TW" sz="1800">
                          <a:solidFill>
                            <a:srgbClr val="FF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</a:t>
                      </a:r>
                      <a:r>
                        <a:rPr b="0" i="0" lang="zh-TW" sz="1800" u="none" cap="none" strike="noStrike">
                          <a:solidFill>
                            <a:srgbClr val="FF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CD若有問題請儘快提出、更換)</a:t>
                      </a:r>
                      <a:endParaRPr sz="1800">
                        <a:solidFill>
                          <a:srgbClr val="FF0066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分組教學</a:t>
                      </a:r>
                      <a:endParaRPr b="0" i="0" sz="2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2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600"/>
                        <a:buFont typeface="DFKai-SB"/>
                        <a:buNone/>
                      </a:pPr>
                      <a:r>
                        <a:rPr b="1" i="0" lang="zh-TW" sz="26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教材使用一年，</a:t>
                      </a:r>
                      <a:endParaRPr b="1" i="0" sz="26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2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600"/>
                        <a:buFont typeface="DFKai-SB"/>
                        <a:buNone/>
                      </a:pPr>
                      <a:r>
                        <a:rPr b="1" i="0" lang="zh-TW" sz="26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請妥善保存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7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英讀</a:t>
                      </a:r>
                      <a:endParaRPr/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t/>
                      </a:r>
                      <a:endParaRPr b="0" i="0" sz="2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英語讀本共3本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769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t/>
                      </a:r>
                      <a:endParaRPr b="0" i="0" sz="2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769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分組教學</a:t>
                      </a:r>
                      <a:endParaRPr b="0" i="0" sz="32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7"/>
          <p:cNvSpPr txBox="1"/>
          <p:nvPr/>
        </p:nvSpPr>
        <p:spPr>
          <a:xfrm>
            <a:off x="975073" y="269776"/>
            <a:ext cx="662463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i="0" lang="zh-TW" sz="44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各科版本以及作業本</a:t>
            </a:r>
            <a:r>
              <a:rPr b="0" i="0" lang="zh-TW" sz="44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-4</a:t>
            </a:r>
            <a:endParaRPr/>
          </a:p>
        </p:txBody>
      </p:sp>
      <p:graphicFrame>
        <p:nvGraphicFramePr>
          <p:cNvPr id="241" name="Google Shape;241;p37"/>
          <p:cNvGraphicFramePr/>
          <p:nvPr/>
        </p:nvGraphicFramePr>
        <p:xfrm>
          <a:off x="719510" y="11247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{38857D4A-5FAD-4AF1-99C9-288DB1151F77}</a:tableStyleId>
              </a:tblPr>
              <a:tblGrid>
                <a:gridCol w="885825"/>
                <a:gridCol w="863600"/>
                <a:gridCol w="1709250"/>
                <a:gridCol w="4101850"/>
              </a:tblGrid>
              <a:tr h="1014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藝文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翰林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課本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DFKai-SB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◎音樂：</a:t>
                      </a: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音樂簿</a:t>
                      </a:r>
                      <a:r>
                        <a:rPr b="1" i="0" lang="zh-TW" sz="20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(使用一年)</a:t>
                      </a: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、直笛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DFKai-SB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◎美勞：用具表貼在聯絡簿封底，建議準備工具箱及工作服，一次備齊放置物櫃。書法課程併入美術課實施。</a:t>
                      </a:r>
                      <a:endParaRPr b="0" i="0" sz="22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4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200"/>
                        <a:buFont typeface="DFKai-SB"/>
                        <a:buNone/>
                      </a:pPr>
                      <a:r>
                        <a:rPr b="1" i="0" lang="zh-TW" sz="2200" u="none" cap="none" strike="noStrike">
                          <a:solidFill>
                            <a:srgbClr val="C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★音樂班無藝文課本。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生命</a:t>
                      </a:r>
                      <a:endParaRPr/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聽天主的 聲音(新約)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66"/>
                        </a:buClr>
                        <a:buSzPts val="2800"/>
                        <a:buFont typeface="DFKai-SB"/>
                        <a:buNone/>
                      </a:pPr>
                      <a:r>
                        <a:rPr b="1" i="0" lang="zh-TW" sz="2800" u="none" cap="none" strike="noStrike">
                          <a:solidFill>
                            <a:srgbClr val="FF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(三、四年級使用二年，請妥善保存)</a:t>
                      </a:r>
                      <a:endParaRPr b="0" i="0" sz="2800" u="none" cap="none" strike="noStrike">
                        <a:solidFill>
                          <a:schemeClr val="lt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綜合</a:t>
                      </a:r>
                      <a:endParaRPr/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自編教材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6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健康</a:t>
                      </a:r>
                      <a:endParaRPr/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自編教材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8"/>
          <p:cNvSpPr txBox="1"/>
          <p:nvPr/>
        </p:nvSpPr>
        <p:spPr>
          <a:xfrm>
            <a:off x="2268538" y="188913"/>
            <a:ext cx="5256212" cy="1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1" i="0" lang="zh-TW" sz="6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回家作業</a:t>
            </a:r>
            <a:endParaRPr/>
          </a:p>
        </p:txBody>
      </p:sp>
      <p:sp>
        <p:nvSpPr>
          <p:cNvPr id="247" name="Google Shape;247;p38"/>
          <p:cNvSpPr txBox="1"/>
          <p:nvPr/>
        </p:nvSpPr>
        <p:spPr>
          <a:xfrm>
            <a:off x="682625" y="1196975"/>
            <a:ext cx="7489825" cy="4611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zh-TW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在校時間可寫作業：當孩子想寫功課時，專注效果最佳。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b="1" i="0" lang="zh-TW" sz="28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以課本為標準</a:t>
            </a:r>
            <a:r>
              <a:rPr b="1" i="0" lang="zh-TW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：寫作業發生疑問時，以課本為參照標準。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66"/>
              </a:buClr>
              <a:buSzPts val="2800"/>
              <a:buFont typeface="Arial"/>
              <a:buChar char="•"/>
            </a:pPr>
            <a:r>
              <a:rPr b="1" i="0" lang="zh-TW" sz="2800" u="none" cap="none" strike="noStrike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確實訂正：</a:t>
            </a:r>
            <a:r>
              <a:rPr b="0" i="0" lang="zh-TW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下次才不會再錯。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66"/>
              </a:buClr>
              <a:buSzPts val="2800"/>
              <a:buFont typeface="Arial"/>
              <a:buChar char="•"/>
            </a:pPr>
            <a:r>
              <a:rPr b="1" i="0" lang="zh-TW" sz="2800" u="none" cap="none" strike="noStrike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字體工整：</a:t>
            </a:r>
            <a:r>
              <a:rPr b="0" i="0" lang="zh-TW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把字寫正，必能減少錯誤。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希望孩子能</a:t>
            </a:r>
            <a:r>
              <a:rPr b="1" i="0" lang="zh-TW" sz="2800" u="none" cap="none" strike="noStrike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認真完成每一項作業</a:t>
            </a:r>
            <a:r>
              <a:rPr b="0" i="0" lang="zh-TW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，如此學習才有效果。如果孩子有多餘的時間，可以多閱讀課外書籍、複習學校功課。</a:t>
            </a:r>
            <a:endParaRPr/>
          </a:p>
          <a:p>
            <a:pPr indent="-1651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9"/>
          <p:cNvSpPr txBox="1"/>
          <p:nvPr/>
        </p:nvSpPr>
        <p:spPr>
          <a:xfrm>
            <a:off x="1187450" y="609600"/>
            <a:ext cx="648017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zh-TW" sz="44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國語科補充教材</a:t>
            </a:r>
            <a:endParaRPr/>
          </a:p>
        </p:txBody>
      </p:sp>
      <p:sp>
        <p:nvSpPr>
          <p:cNvPr id="253" name="Google Shape;253;p39"/>
          <p:cNvSpPr txBox="1"/>
          <p:nvPr/>
        </p:nvSpPr>
        <p:spPr>
          <a:xfrm>
            <a:off x="323850" y="1700213"/>
            <a:ext cx="8712200" cy="4752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33400" lvl="0" marL="533400" marR="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b="1" i="0" lang="zh-TW" sz="28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唐詩：</a:t>
            </a:r>
            <a:r>
              <a:rPr b="1" i="0" lang="zh-TW" sz="2800" u="none" cap="none" strike="noStrike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(上台抽背唐詩)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每逢</a:t>
            </a:r>
            <a:r>
              <a:rPr b="1" i="0" lang="zh-TW" sz="2800" u="sng" cap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單週的週(一)朝會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/>
          </a:p>
          <a:p>
            <a:pPr indent="-533400" lvl="0" marL="533400" marR="0" rtl="0" algn="l">
              <a:spcBef>
                <a:spcPts val="56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b="1" i="0" lang="zh-TW" sz="28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成語練習：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定期評量(期中&amp;期末)考成語。</a:t>
            </a:r>
            <a:endParaRPr/>
          </a:p>
          <a:p>
            <a:pPr indent="-533400" lvl="0" marL="533400" marR="0" rtl="0" algn="l">
              <a:spcBef>
                <a:spcPts val="56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b="1" i="0" lang="zh-TW" sz="28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字音字形練習：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定期評量(期中&amp;期末)考字音字形。</a:t>
            </a:r>
            <a:endParaRPr/>
          </a:p>
          <a:p>
            <a:pPr indent="-533400" lvl="0" marL="533400" marR="0" rtl="0" algn="l">
              <a:spcBef>
                <a:spcPts val="56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b="1" i="0" lang="zh-TW" sz="28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作文自編教材(含生活小記3篇)：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自編教材，培養寫作能力的好地方。</a:t>
            </a:r>
            <a:endParaRPr b="0" i="0" sz="2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533400" lvl="0" marL="533400" marR="0" rtl="0" algn="l">
              <a:spcBef>
                <a:spcPts val="56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b="1" i="0" lang="zh-TW" sz="28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班書共讀：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每學期五本班書(各班輪讀)。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0"/>
          <p:cNvSpPr txBox="1"/>
          <p:nvPr/>
        </p:nvSpPr>
        <p:spPr>
          <a:xfrm>
            <a:off x="539750" y="333375"/>
            <a:ext cx="7632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1" i="0" lang="zh-TW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國語科特別需要注意事項</a:t>
            </a:r>
            <a:endParaRPr/>
          </a:p>
        </p:txBody>
      </p:sp>
      <p:sp>
        <p:nvSpPr>
          <p:cNvPr id="259" name="Google Shape;259;p40"/>
          <p:cNvSpPr txBox="1"/>
          <p:nvPr/>
        </p:nvSpPr>
        <p:spPr>
          <a:xfrm>
            <a:off x="550426" y="1460480"/>
            <a:ext cx="7848600" cy="4897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b="1" i="0" lang="zh-TW" sz="2800" u="none" cap="none" strike="noStrike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字體工整：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一筆一畫寫端正，練習耐心與專注。</a:t>
            </a:r>
            <a:endParaRPr b="0" i="0" sz="2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b="1" i="0" lang="zh-TW" sz="2800" u="none" cap="none" strike="noStrike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作業要確實訂正：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請孩子完成訂正再請爸媽簽名，下次才不會再錯。</a:t>
            </a:r>
            <a:endParaRPr b="0" i="0" sz="28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b="1" i="0" lang="zh-TW" sz="2800" u="none" cap="none" strike="noStrike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(自三年級起)造句不寫注音：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能寫出完整、優美的句子。平時遇到不會的字，請鼓勵孩子學會查字典，可增加識字率。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當孩子寫作業發生疑問時，以</a:t>
            </a:r>
            <a:r>
              <a:rPr b="1" i="0" lang="zh-TW" sz="2800" u="none" cap="none" strike="noStrike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課本</a:t>
            </a:r>
            <a:r>
              <a:rPr b="0" i="0" lang="zh-TW" sz="28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為參照標準。</a:t>
            </a:r>
            <a:endParaRPr/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1"/>
          <p:cNvSpPr/>
          <p:nvPr/>
        </p:nvSpPr>
        <p:spPr>
          <a:xfrm>
            <a:off x="179512" y="1125265"/>
            <a:ext cx="8424862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743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3500" u="none" cap="none" strike="noStrike">
                <a:solidFill>
                  <a:srgbClr val="0000CC"/>
                </a:solidFill>
                <a:latin typeface="DFKai-SB"/>
                <a:ea typeface="DFKai-SB"/>
                <a:cs typeface="DFKai-SB"/>
                <a:sym typeface="DFKai-SB"/>
              </a:rPr>
              <a:t>第一次定期評量訂於</a:t>
            </a:r>
            <a:r>
              <a:rPr b="1" i="0" lang="zh-TW" sz="3600" u="none" cap="none" strike="noStrike">
                <a:solidFill>
                  <a:srgbClr val="0000CC"/>
                </a:solidFill>
                <a:latin typeface="DFKai-SB"/>
                <a:ea typeface="DFKai-SB"/>
                <a:cs typeface="DFKai-SB"/>
                <a:sym typeface="DFKai-SB"/>
              </a:rPr>
              <a:t>11/2(四)、11/3(五)</a:t>
            </a:r>
            <a:endParaRPr b="1" i="0" sz="3500" u="none" cap="none" strike="noStrike">
              <a:solidFill>
                <a:srgbClr val="0000CC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</a:pPr>
            <a:r>
              <a:rPr b="1" i="0" lang="zh-TW" sz="2000" u="none" cap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r>
              <a:rPr b="1" i="0" lang="zh-TW" sz="2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◆考試範圍：</a:t>
            </a:r>
            <a:endParaRPr b="1" i="0" sz="2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2743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國語 1-6課+成語&amp;字音字形(範圍:詳見國練第1-6課內容)</a:t>
            </a:r>
            <a:endParaRPr/>
          </a:p>
          <a:p>
            <a:pPr indent="0" lvl="0" marL="2743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數學 1-4單元 </a:t>
            </a:r>
            <a:endParaRPr b="0" i="0" sz="2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2743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社會 1-3單元</a:t>
            </a:r>
            <a:endParaRPr/>
          </a:p>
          <a:p>
            <a:pPr indent="0" lvl="0" marL="2743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自然 1-2單元</a:t>
            </a:r>
            <a:endParaRPr b="0" i="0" sz="2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2743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英語(雙語班:雙語週報2-10週)(卓越班:詳見英師通知單)</a:t>
            </a:r>
            <a:endParaRPr/>
          </a:p>
          <a:p>
            <a:pPr indent="0" lvl="0" marL="2743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3500" u="none" cap="none" strike="noStrike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第二次定期評量訂於</a:t>
            </a:r>
            <a:r>
              <a:rPr b="1" i="0" lang="zh-TW" sz="3600" u="none" cap="none" strike="noStrike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1/9(二)、1/10(三)</a:t>
            </a:r>
            <a:endParaRPr/>
          </a:p>
          <a:p>
            <a:pPr indent="0" lvl="0" marL="457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2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◆考試範圍：</a:t>
            </a:r>
            <a:endParaRPr b="1" i="0" sz="2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2743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國語 7-12課+成語&amp;字音字形(範圍:詳見國練第7-12課內容)</a:t>
            </a:r>
            <a:endParaRPr/>
          </a:p>
          <a:p>
            <a:pPr indent="0" lvl="0" marL="2743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數學 5-9單元 </a:t>
            </a:r>
            <a:endParaRPr b="0" i="0" sz="2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2743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社會 4-6單元</a:t>
            </a:r>
            <a:endParaRPr/>
          </a:p>
          <a:p>
            <a:pPr indent="0" lvl="0" marL="2743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自然 3-4單元</a:t>
            </a:r>
            <a:endParaRPr b="0" i="0" sz="2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2743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英語(雙語班:雙語週報12-19週)(卓越班:詳見英師通知單)</a:t>
            </a:r>
            <a:endParaRPr/>
          </a:p>
        </p:txBody>
      </p:sp>
      <p:sp>
        <p:nvSpPr>
          <p:cNvPr id="265" name="Google Shape;265;p41"/>
          <p:cNvSpPr/>
          <p:nvPr/>
        </p:nvSpPr>
        <p:spPr>
          <a:xfrm>
            <a:off x="863724" y="188640"/>
            <a:ext cx="7056438" cy="936625"/>
          </a:xfrm>
          <a:prstGeom prst="roundRect">
            <a:avLst>
              <a:gd fmla="val 16667" name="adj"/>
            </a:avLst>
          </a:prstGeom>
          <a:solidFill>
            <a:srgbClr val="FF9900">
              <a:alpha val="6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定期評量日期</a:t>
            </a:r>
            <a:endParaRPr b="1" i="0" sz="4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2"/>
          <p:cNvSpPr txBox="1"/>
          <p:nvPr/>
        </p:nvSpPr>
        <p:spPr>
          <a:xfrm>
            <a:off x="1187450" y="1681134"/>
            <a:ext cx="6643688" cy="3554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42"/>
          <p:cNvSpPr/>
          <p:nvPr/>
        </p:nvSpPr>
        <p:spPr>
          <a:xfrm>
            <a:off x="857250" y="541338"/>
            <a:ext cx="7056438" cy="936625"/>
          </a:xfrm>
          <a:prstGeom prst="roundRect">
            <a:avLst>
              <a:gd fmla="val 16667" name="adj"/>
            </a:avLst>
          </a:prstGeom>
          <a:solidFill>
            <a:srgbClr val="FF9900">
              <a:alpha val="6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5400" u="none" cap="none" strike="noStrik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各科評分方式</a:t>
            </a:r>
            <a:endParaRPr b="1" i="0" sz="4800" u="none" cap="none" strike="noStrike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3" name="Google Shape;273;p42"/>
          <p:cNvSpPr/>
          <p:nvPr/>
        </p:nvSpPr>
        <p:spPr>
          <a:xfrm>
            <a:off x="1908175" y="4224338"/>
            <a:ext cx="1169988" cy="2060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42"/>
          <p:cNvSpPr/>
          <p:nvPr/>
        </p:nvSpPr>
        <p:spPr>
          <a:xfrm>
            <a:off x="1908175" y="1700213"/>
            <a:ext cx="4967288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</a:pPr>
            <a:r>
              <a:rPr b="0" i="0" lang="zh-TW" sz="5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國語</a:t>
            </a:r>
            <a:endParaRPr/>
          </a:p>
          <a:p>
            <a:pPr indent="-31750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</a:pPr>
            <a:r>
              <a:rPr b="0" i="0" lang="zh-TW" sz="5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數學</a:t>
            </a:r>
            <a:endParaRPr/>
          </a:p>
          <a:p>
            <a:pPr indent="-31750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</a:pPr>
            <a:r>
              <a:rPr b="0" i="0" lang="zh-TW" sz="5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社會</a:t>
            </a:r>
            <a:endParaRPr b="0" i="0" sz="5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</a:pPr>
            <a:r>
              <a:rPr b="0" i="0" lang="zh-TW" sz="5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綜合</a:t>
            </a:r>
            <a:endParaRPr b="0" i="0" sz="5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</a:pPr>
            <a:r>
              <a:rPr b="0" i="0" lang="zh-TW" sz="5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健康(卓越班)</a:t>
            </a:r>
            <a:endParaRPr b="0" i="0" sz="5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75" name="Google Shape;275;p42"/>
          <p:cNvSpPr/>
          <p:nvPr/>
        </p:nvSpPr>
        <p:spPr>
          <a:xfrm>
            <a:off x="727075" y="2508250"/>
            <a:ext cx="1169988" cy="2060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42"/>
          <p:cNvSpPr/>
          <p:nvPr/>
        </p:nvSpPr>
        <p:spPr>
          <a:xfrm>
            <a:off x="6156325" y="1477963"/>
            <a:ext cx="1169988" cy="2060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3"/>
          <p:cNvSpPr txBox="1"/>
          <p:nvPr/>
        </p:nvSpPr>
        <p:spPr>
          <a:xfrm>
            <a:off x="1187450" y="404813"/>
            <a:ext cx="6408738" cy="1143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i="0" lang="zh-TW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國語 評分方式</a:t>
            </a:r>
            <a:endParaRPr/>
          </a:p>
        </p:txBody>
      </p:sp>
      <p:sp>
        <p:nvSpPr>
          <p:cNvPr id="282" name="Google Shape;282;p43"/>
          <p:cNvSpPr txBox="1"/>
          <p:nvPr/>
        </p:nvSpPr>
        <p:spPr>
          <a:xfrm>
            <a:off x="611188" y="1628775"/>
            <a:ext cx="7991475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國語各項目所佔百分比：</a:t>
            </a:r>
            <a:endParaRPr b="1" i="0" sz="36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1.作業20%(國習+國作+甲乙本)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2.學習態度10%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3.平時考試20%(國考本)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4.定期評量50%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C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4"/>
          <p:cNvSpPr txBox="1"/>
          <p:nvPr/>
        </p:nvSpPr>
        <p:spPr>
          <a:xfrm>
            <a:off x="1187450" y="332656"/>
            <a:ext cx="6624638" cy="1151657"/>
          </a:xfrm>
          <a:prstGeom prst="rect">
            <a:avLst/>
          </a:prstGeom>
          <a:solidFill>
            <a:srgbClr val="00CC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i="0" lang="zh-TW" sz="6000" u="none" cap="none" strike="noStrike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數學 評分方式</a:t>
            </a:r>
            <a:endParaRPr/>
          </a:p>
        </p:txBody>
      </p:sp>
      <p:sp>
        <p:nvSpPr>
          <p:cNvPr id="288" name="Google Shape;288;p44"/>
          <p:cNvSpPr/>
          <p:nvPr/>
        </p:nvSpPr>
        <p:spPr>
          <a:xfrm>
            <a:off x="503238" y="1484313"/>
            <a:ext cx="8245475" cy="3440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數學各項目所佔百分比：</a:t>
            </a:r>
            <a:endParaRPr b="1" i="0" sz="32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作業(數習+數練+數重)：20%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平時考卷：20%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學習態度：10%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定期測驗：50%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5"/>
          <p:cNvSpPr txBox="1"/>
          <p:nvPr/>
        </p:nvSpPr>
        <p:spPr>
          <a:xfrm>
            <a:off x="1187450" y="332656"/>
            <a:ext cx="6624638" cy="1151657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1" i="0" lang="zh-TW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社會 評分方式</a:t>
            </a:r>
            <a:endParaRPr/>
          </a:p>
        </p:txBody>
      </p:sp>
      <p:sp>
        <p:nvSpPr>
          <p:cNvPr id="294" name="Google Shape;294;p45"/>
          <p:cNvSpPr/>
          <p:nvPr/>
        </p:nvSpPr>
        <p:spPr>
          <a:xfrm>
            <a:off x="503238" y="1484313"/>
            <a:ext cx="8245475" cy="3440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社會各項目所佔百分比：</a:t>
            </a:r>
            <a:endParaRPr b="1" i="0" sz="32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作業(社習+社作+學習單)：20%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平時考卷：20%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學習態度：10%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定期測驗：50%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6"/>
          <p:cNvSpPr txBox="1"/>
          <p:nvPr/>
        </p:nvSpPr>
        <p:spPr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i="0" lang="zh-TW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綜合 評分方式</a:t>
            </a:r>
            <a:endParaRPr/>
          </a:p>
        </p:txBody>
      </p:sp>
      <p:sp>
        <p:nvSpPr>
          <p:cNvPr id="300" name="Google Shape;300;p46"/>
          <p:cNvSpPr txBox="1"/>
          <p:nvPr/>
        </p:nvSpPr>
        <p:spPr>
          <a:xfrm>
            <a:off x="862013" y="1989138"/>
            <a:ext cx="7272337" cy="36009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zh-TW" sz="3600" u="none" cap="none" strike="noStrike">
                <a:solidFill>
                  <a:schemeClr val="accent2"/>
                </a:solidFill>
                <a:latin typeface="DFKai-SB"/>
                <a:ea typeface="DFKai-SB"/>
                <a:cs typeface="DFKai-SB"/>
                <a:sym typeface="DFKai-SB"/>
              </a:rPr>
              <a:t>綜合課程各項目所佔百分比：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accent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FKai-SB"/>
              <a:buNone/>
            </a:pPr>
            <a:r>
              <a:rPr b="0" i="0" lang="zh-TW" sz="4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學習單        40%</a:t>
            </a:r>
            <a:endParaRPr b="0" i="0" sz="4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FKai-SB"/>
              <a:buNone/>
            </a:pPr>
            <a:r>
              <a:rPr b="0" i="0" lang="zh-TW" sz="4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活動參與度    30%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FKai-SB"/>
              <a:buNone/>
            </a:pPr>
            <a:r>
              <a:rPr b="0" i="0" lang="zh-TW" sz="3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上課發表與學習態度 </a:t>
            </a:r>
            <a:r>
              <a:rPr b="0" i="0" lang="zh-TW" sz="4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30%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FKai-SB"/>
              <a:buNone/>
            </a:pPr>
            <a:r>
              <a:rPr b="0" i="0" lang="zh-TW" sz="4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b="0" i="0" sz="4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7"/>
          <p:cNvSpPr txBox="1"/>
          <p:nvPr/>
        </p:nvSpPr>
        <p:spPr>
          <a:xfrm>
            <a:off x="611560" y="2348880"/>
            <a:ext cx="8712968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3" marL="17145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活動參與30%</a:t>
            </a:r>
            <a:endParaRPr/>
          </a:p>
          <a:p>
            <a:pPr indent="-342900" lvl="3" marL="17145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學習單及生活評量40%</a:t>
            </a:r>
            <a:endParaRPr/>
          </a:p>
          <a:p>
            <a:pPr indent="0" lvl="3" marL="13716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上課發表及學習態度30%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06" name="Google Shape;306;p47"/>
          <p:cNvSpPr txBox="1"/>
          <p:nvPr/>
        </p:nvSpPr>
        <p:spPr>
          <a:xfrm>
            <a:off x="467544" y="683196"/>
            <a:ext cx="7772400" cy="1143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b="1" i="0" lang="zh-TW" sz="5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(卓越班)健康 評分方式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8"/>
          <p:cNvSpPr txBox="1"/>
          <p:nvPr/>
        </p:nvSpPr>
        <p:spPr>
          <a:xfrm>
            <a:off x="683568" y="361008"/>
            <a:ext cx="7747892" cy="2419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</a:pPr>
            <a:r>
              <a:rPr b="1" i="0" lang="zh-TW" sz="7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重要活動與行事曆</a:t>
            </a:r>
            <a:endParaRPr b="1" i="0" sz="7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</a:pPr>
            <a:r>
              <a:rPr b="1" i="0" lang="zh-TW" sz="7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報告</a:t>
            </a:r>
            <a:endParaRPr b="0" i="0" sz="75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descr="CUT_124" id="313" name="Google Shape;31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7932" y="3068960"/>
            <a:ext cx="2773983" cy="26647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T_124" id="314" name="Google Shape;31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6012" y="3169320"/>
            <a:ext cx="2490164" cy="23914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T_124" id="315" name="Google Shape;31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28184" y="3366666"/>
            <a:ext cx="2160960" cy="2074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9"/>
          <p:cNvSpPr txBox="1"/>
          <p:nvPr/>
        </p:nvSpPr>
        <p:spPr>
          <a:xfrm>
            <a:off x="539552" y="404813"/>
            <a:ext cx="7776864" cy="1079971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1" i="0" lang="zh-TW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(總整理)112(上)放假及補課日期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49"/>
          <p:cNvSpPr txBox="1"/>
          <p:nvPr/>
        </p:nvSpPr>
        <p:spPr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0" i="0" lang="zh-TW" sz="3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4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22" name="Google Shape;322;p49"/>
          <p:cNvSpPr txBox="1"/>
          <p:nvPr/>
        </p:nvSpPr>
        <p:spPr>
          <a:xfrm>
            <a:off x="524082" y="2132856"/>
            <a:ext cx="7776864" cy="3513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71438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Arial"/>
              <a:buNone/>
            </a:pPr>
            <a:r>
              <a:rPr b="1" i="0" lang="zh-TW" sz="2600" u="none" cap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◆9/23(六)補班補課(補10/9(一)彈性放假。)</a:t>
            </a:r>
            <a:endParaRPr/>
          </a:p>
          <a:p>
            <a:pPr indent="0" lvl="0" marL="71438" marR="0" rtl="0" algn="l">
              <a:spcBef>
                <a:spcPts val="52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Arial"/>
              <a:buNone/>
            </a:pPr>
            <a:r>
              <a:rPr b="1" i="0" lang="zh-TW" sz="2600" u="none" cap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◆9/29(五)中秋節放假一天。</a:t>
            </a:r>
            <a:endParaRPr/>
          </a:p>
          <a:p>
            <a:pPr indent="0" lvl="0" marL="71438" marR="0" rtl="0" algn="l">
              <a:spcBef>
                <a:spcPts val="52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Arial"/>
              <a:buNone/>
            </a:pPr>
            <a:r>
              <a:rPr b="1" i="0" lang="zh-TW" sz="2600" u="none" cap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◆10/10(二）國慶日放假一天，10/9(一)彈性放假一天(9/23補班補課)。</a:t>
            </a:r>
            <a:endParaRPr b="1" i="0" sz="2600" u="none" cap="none" strike="noStrik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71438" marR="0" rtl="0" algn="l">
              <a:spcBef>
                <a:spcPts val="52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Arial"/>
              <a:buNone/>
            </a:pPr>
            <a:r>
              <a:rPr b="1" i="0" lang="zh-TW" sz="2600" u="none" cap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◆1/1(一)元旦放假。</a:t>
            </a:r>
            <a:endParaRPr/>
          </a:p>
          <a:p>
            <a:pPr indent="0" lvl="0" marL="71438" marR="0" rtl="0" algn="l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71438" marR="0" rtl="0" algn="l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"/>
          <p:cNvSpPr txBox="1"/>
          <p:nvPr/>
        </p:nvSpPr>
        <p:spPr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i="0" lang="zh-TW" sz="6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8、9月重要活動</a:t>
            </a:r>
            <a:endParaRPr b="0" i="0" sz="6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50"/>
          <p:cNvSpPr txBox="1"/>
          <p:nvPr/>
        </p:nvSpPr>
        <p:spPr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0" i="0" lang="zh-TW" sz="3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4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29" name="Google Shape;329;p50"/>
          <p:cNvSpPr txBox="1"/>
          <p:nvPr/>
        </p:nvSpPr>
        <p:spPr>
          <a:xfrm>
            <a:off x="684213" y="1989138"/>
            <a:ext cx="9134475" cy="2792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11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30" name="Google Shape;330;p50"/>
          <p:cNvSpPr/>
          <p:nvPr/>
        </p:nvSpPr>
        <p:spPr>
          <a:xfrm>
            <a:off x="592378" y="1844824"/>
            <a:ext cx="8213103" cy="48628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2000"/>
              <a:buFont typeface="Arial"/>
              <a:buNone/>
            </a:pPr>
            <a:r>
              <a:rPr b="1" i="0" lang="zh-TW" sz="2000" u="none" cap="none" strike="noStrike">
                <a:solidFill>
                  <a:srgbClr val="0000CC"/>
                </a:solidFill>
                <a:latin typeface="DFKai-SB"/>
                <a:ea typeface="DFKai-SB"/>
                <a:cs typeface="DFKai-SB"/>
                <a:sym typeface="DFKai-SB"/>
              </a:rPr>
              <a:t>◆8/30(一)開學日(課照班、課延班、課體班開始上課)。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20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◆8/30(一)11:50-13:00轉入生與校長午餐有約。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◆9/1(五)8:00開學祈福禮(地點_光仁樓B2)。</a:t>
            </a:r>
            <a:endParaRPr b="1" sz="20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◆9/11(一)10：00-10：30防災避難演練。</a:t>
            </a:r>
            <a:endParaRPr b="1" sz="20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◆9/11(一)普通班(一對一)個別授琴開始上課。</a:t>
            </a:r>
            <a:endParaRPr b="1" sz="20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0000CC"/>
                </a:solidFill>
                <a:latin typeface="DFKai-SB"/>
                <a:ea typeface="DFKai-SB"/>
                <a:cs typeface="DFKai-SB"/>
                <a:sym typeface="DFKai-SB"/>
              </a:rPr>
              <a:t>◆9/15(五)三到六年級增能社團開始上課。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◆9/15(五)9:00家長會會員大會。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0000CC"/>
                </a:solidFill>
                <a:latin typeface="DFKai-SB"/>
                <a:ea typeface="DFKai-SB"/>
                <a:cs typeface="DFKai-SB"/>
                <a:sym typeface="DFKai-SB"/>
              </a:rPr>
              <a:t>◆9/18(一)起，開始供應牛羊奶豆漿及點心。</a:t>
            </a:r>
            <a:endParaRPr b="1" sz="2000">
              <a:solidFill>
                <a:srgbClr val="0000CC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◆9/20(三)轉入生心臟病篩檢。</a:t>
            </a:r>
            <a:endParaRPr b="1" sz="20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◆9/21(四)9：21國家防災日「複合式災害疏散避難演練」。</a:t>
            </a:r>
            <a:endParaRPr b="1" sz="20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◆9/22(五)早上8:30雙語推動會議。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◆9/23(六)補班補課(補10/9(一)彈性放假。)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◆9/27(三)8:00~9:00 性騷擾、性侵害暨性霸凌防治、性別平等教</a:t>
            </a:r>
            <a:r>
              <a:rPr b="1" lang="zh-TW" sz="2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育。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◆9/29(五)中秋節放假一天。</a:t>
            </a:r>
            <a:endParaRPr b="1" sz="20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1"/>
          <p:cNvSpPr txBox="1"/>
          <p:nvPr/>
        </p:nvSpPr>
        <p:spPr>
          <a:xfrm>
            <a:off x="467544" y="116632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lang="zh-TW" sz="6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10月重要活動</a:t>
            </a:r>
            <a:endParaRPr sz="6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51"/>
          <p:cNvSpPr txBox="1"/>
          <p:nvPr/>
        </p:nvSpPr>
        <p:spPr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lang="zh-TW" sz="36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40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37" name="Google Shape;337;p51"/>
          <p:cNvSpPr txBox="1"/>
          <p:nvPr/>
        </p:nvSpPr>
        <p:spPr>
          <a:xfrm>
            <a:off x="684213" y="1989138"/>
            <a:ext cx="9134475" cy="2792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11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38" name="Google Shape;338;p51"/>
          <p:cNvSpPr txBox="1"/>
          <p:nvPr/>
        </p:nvSpPr>
        <p:spPr>
          <a:xfrm>
            <a:off x="363325" y="2060848"/>
            <a:ext cx="8269709" cy="30243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★10/3(二)蟯蟲檢查。</a:t>
            </a:r>
            <a:endParaRPr b="1" sz="24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★10/10(二）國慶日放假一天，10/9(一)彈性放假一天(9/23補班補課)。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★10/13(五)早上8:30~9:30雙語推動會議</a:t>
            </a:r>
            <a:endParaRPr b="1" sz="24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★10/26(四)流感疫苗接種。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★雙語班英語文展能計畫--錄音真有趣(10/23-11/05)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rgbClr val="C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br>
              <a:rPr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2400">
              <a:solidFill>
                <a:srgbClr val="C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2"/>
          <p:cNvSpPr txBox="1"/>
          <p:nvPr/>
        </p:nvSpPr>
        <p:spPr>
          <a:xfrm>
            <a:off x="709613" y="333375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lang="zh-TW" sz="6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11月重要活動</a:t>
            </a:r>
            <a:endParaRPr sz="6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52"/>
          <p:cNvSpPr/>
          <p:nvPr/>
        </p:nvSpPr>
        <p:spPr>
          <a:xfrm>
            <a:off x="467544" y="1476375"/>
            <a:ext cx="8496944" cy="6155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★11/1(三) ESL 閱讀我最愛報名截止日。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★</a:t>
            </a:r>
            <a:r>
              <a:rPr b="1" lang="zh-TW" sz="2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11/2(四)~11/3(五)第一次定期測驗。</a:t>
            </a:r>
            <a:endParaRPr b="1" sz="2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★11/6(一)換穿冬季制服。</a:t>
            </a:r>
            <a:endParaRPr b="1" sz="2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★11/6(一) ESL 錄音真有趣截止日。</a:t>
            </a:r>
            <a:endParaRPr b="1" sz="2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★11/11(六) ESL 親師晤談。</a:t>
            </a:r>
            <a:endParaRPr b="1" sz="2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★11/15(三)雙語班四、五年級校外教學。</a:t>
            </a:r>
            <a:endParaRPr b="1" sz="2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★11/15(三) ESL 故事有創意截止日。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★11/17(五)9:00-11:00親職講座。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★11/22(三)8:30四信實習音樂會(光仁樓6F)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★11/20~24四年級跳繩比賽。</a:t>
            </a:r>
            <a:endParaRPr b="1" sz="2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★ESL閱讀我最愛初賽11/27-12/01。</a:t>
            </a:r>
            <a:endParaRPr b="1" sz="2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CC"/>
              </a:solidFill>
              <a:latin typeface="BatangChe"/>
              <a:ea typeface="BatangChe"/>
              <a:cs typeface="BatangChe"/>
              <a:sym typeface="BatangCh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3"/>
          <p:cNvSpPr txBox="1"/>
          <p:nvPr/>
        </p:nvSpPr>
        <p:spPr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lang="zh-TW" sz="6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12月重要活動</a:t>
            </a:r>
            <a:endParaRPr sz="6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53"/>
          <p:cNvSpPr txBox="1"/>
          <p:nvPr/>
        </p:nvSpPr>
        <p:spPr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lang="zh-TW" sz="36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40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51" name="Google Shape;351;p53"/>
          <p:cNvSpPr txBox="1"/>
          <p:nvPr/>
        </p:nvSpPr>
        <p:spPr>
          <a:xfrm>
            <a:off x="684213" y="1989138"/>
            <a:ext cx="9134475" cy="2792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11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52" name="Google Shape;352;p53"/>
          <p:cNvSpPr/>
          <p:nvPr/>
        </p:nvSpPr>
        <p:spPr>
          <a:xfrm>
            <a:off x="616571" y="1916832"/>
            <a:ext cx="8280275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★全校聖誕節布置:12/1(五)~1/8(一)。</a:t>
            </a:r>
            <a:endParaRPr b="1"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★12/4 (一)8:00 舉行點燈禮。</a:t>
            </a:r>
            <a:endParaRPr b="1"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★ESL 閱讀我最愛決賽 12/4-12/8 (校史室)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★12/6(三)8:00-9:00 四~六年級憂鬱自傷防治(含情緒管理及紓壓)宣導。</a:t>
            </a:r>
            <a:endParaRPr b="1"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★12/13(三)四年級拜訪八里安養院 (校外教學）。</a:t>
            </a:r>
            <a:endParaRPr b="1" sz="24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★12/14(四) ESL故事有創意決賽。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★12/15(五)上午8:30~9:30雙語班推動會議。</a:t>
            </a:r>
            <a:endParaRPr b="1"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★12/25(一)8:00聖誕節聖道禮儀(含五年級聖歌發表)。(全校+外師參加)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★12/26(二)二~六信術科期末考。</a:t>
            </a:r>
            <a:endParaRPr b="1" sz="24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4"/>
          <p:cNvSpPr txBox="1"/>
          <p:nvPr/>
        </p:nvSpPr>
        <p:spPr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lang="zh-TW" sz="6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1月重要活動</a:t>
            </a:r>
            <a:endParaRPr sz="6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54"/>
          <p:cNvSpPr txBox="1"/>
          <p:nvPr/>
        </p:nvSpPr>
        <p:spPr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lang="zh-TW" sz="36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40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59" name="Google Shape;359;p54"/>
          <p:cNvSpPr txBox="1"/>
          <p:nvPr/>
        </p:nvSpPr>
        <p:spPr>
          <a:xfrm>
            <a:off x="684213" y="1989138"/>
            <a:ext cx="9134475" cy="2792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11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60" name="Google Shape;360;p54"/>
          <p:cNvSpPr/>
          <p:nvPr/>
        </p:nvSpPr>
        <p:spPr>
          <a:xfrm>
            <a:off x="616571" y="1916832"/>
            <a:ext cx="8280275" cy="6555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★1/1(一)元旦放假。</a:t>
            </a:r>
            <a:endParaRPr b="1" sz="2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★1/5(五）8:00 校慶祈福禮暨表揚資深員工。(全校+外師參加)。</a:t>
            </a:r>
            <a:endParaRPr b="1" sz="2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★</a:t>
            </a:r>
            <a:r>
              <a:rPr b="1" lang="zh-TW" sz="2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第19週~112下增能社團線上選課。</a:t>
            </a:r>
            <a:endParaRPr b="1" sz="2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★1/9(二)~1/10(三) 第二次定期測驗。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★1/12(五)增能社團最後一次上課。</a:t>
            </a:r>
            <a:endParaRPr b="1" sz="2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★1/17(三)普通班音樂成果發表。</a:t>
            </a:r>
            <a:endParaRPr b="1" sz="2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★1/19(五)8：10結業式。</a:t>
            </a:r>
            <a:endParaRPr b="1" sz="2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★1/19(五)課後運動體能社團最後一次上課。</a:t>
            </a:r>
            <a:endParaRPr b="1" sz="2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0000CC"/>
                </a:solidFill>
                <a:latin typeface="DFKai-SB"/>
                <a:ea typeface="DFKai-SB"/>
                <a:cs typeface="DFKai-SB"/>
                <a:sym typeface="DFKai-SB"/>
              </a:rPr>
              <a:t>★2/16(五)下學期開學日。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2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</a:br>
            <a:endParaRPr sz="2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5"/>
          <p:cNvSpPr txBox="1"/>
          <p:nvPr/>
        </p:nvSpPr>
        <p:spPr>
          <a:xfrm>
            <a:off x="683568" y="2204864"/>
            <a:ext cx="7891908" cy="2808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Arial"/>
              <a:buNone/>
            </a:pPr>
            <a:r>
              <a:rPr b="1" lang="zh-TW" sz="8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提案與表決</a:t>
            </a:r>
            <a:endParaRPr b="1" sz="8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6"/>
          <p:cNvSpPr txBox="1"/>
          <p:nvPr/>
        </p:nvSpPr>
        <p:spPr>
          <a:xfrm>
            <a:off x="1032173" y="1508398"/>
            <a:ext cx="6337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1" lang="zh-TW" sz="50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班費使用說明</a:t>
            </a:r>
            <a:r>
              <a:rPr lang="zh-TW" sz="50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/>
          </a:p>
        </p:txBody>
      </p:sp>
      <p:sp>
        <p:nvSpPr>
          <p:cNvPr id="372" name="Google Shape;372;p56"/>
          <p:cNvSpPr txBox="1"/>
          <p:nvPr/>
        </p:nvSpPr>
        <p:spPr>
          <a:xfrm>
            <a:off x="675978" y="2651398"/>
            <a:ext cx="7705725" cy="3023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zh-TW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★繳交金額：本學期每人繳交</a:t>
            </a:r>
            <a:r>
              <a:rPr lang="zh-TW" sz="280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r>
              <a:rPr b="1" lang="zh-TW" sz="280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500</a:t>
            </a:r>
            <a:r>
              <a:rPr b="1" lang="zh-TW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元整</a:t>
            </a:r>
            <a:r>
              <a:rPr lang="zh-TW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。</a:t>
            </a:r>
            <a:endParaRPr b="1" sz="2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用途說明~</a:t>
            </a: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購買印表機墨水、A4列印紙、班級獎勵品及其他雜項。</a:t>
            </a: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None/>
            </a:pPr>
            <a:r>
              <a:rPr b="1" lang="zh-TW" sz="280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★八里安養院參訪，各班捐獻2000元。</a:t>
            </a:r>
            <a:endParaRPr b="1" sz="2800">
              <a:solidFill>
                <a:srgbClr val="C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None/>
            </a:pPr>
            <a:r>
              <a:rPr b="1" lang="zh-TW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★校外教學費用</a:t>
            </a:r>
            <a:r>
              <a:rPr b="1" lang="zh-TW" sz="280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，統一</a:t>
            </a:r>
            <a:r>
              <a:rPr b="1" lang="zh-TW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併入月費單收費。</a:t>
            </a:r>
            <a:endParaRPr b="1" sz="2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sz="2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56"/>
          <p:cNvSpPr txBox="1"/>
          <p:nvPr/>
        </p:nvSpPr>
        <p:spPr>
          <a:xfrm>
            <a:off x="675978" y="332656"/>
            <a:ext cx="7416824" cy="97956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Arial"/>
              <a:buNone/>
            </a:pPr>
            <a:r>
              <a:rPr b="1" lang="zh-TW" sz="6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提案內容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7"/>
          <p:cNvSpPr txBox="1"/>
          <p:nvPr/>
        </p:nvSpPr>
        <p:spPr>
          <a:xfrm>
            <a:off x="827584" y="476672"/>
            <a:ext cx="7416824" cy="1728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Arial"/>
              <a:buNone/>
            </a:pPr>
            <a:r>
              <a:rPr b="1" lang="zh-TW" sz="6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親師Q&amp;A </a:t>
            </a:r>
            <a:r>
              <a:rPr b="1" lang="zh-TW" sz="6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時間</a:t>
            </a:r>
            <a:br>
              <a:rPr b="1" lang="zh-TW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6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57"/>
          <p:cNvSpPr txBox="1"/>
          <p:nvPr/>
        </p:nvSpPr>
        <p:spPr>
          <a:xfrm>
            <a:off x="827584" y="2492896"/>
            <a:ext cx="7781068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zh-TW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zh-TW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任何問題</a:t>
            </a:r>
            <a:r>
              <a:rPr b="1" lang="zh-TW" sz="48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rPr>
              <a:t>，歡迎隨時提出。</a:t>
            </a:r>
            <a:endParaRPr b="1"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57"/>
          <p:cNvSpPr/>
          <p:nvPr/>
        </p:nvSpPr>
        <p:spPr>
          <a:xfrm>
            <a:off x="971600" y="4149080"/>
            <a:ext cx="7128792" cy="341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rPr>
              <a:t>＊</a:t>
            </a:r>
            <a:r>
              <a:rPr b="1"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平日若有個別問題，歡迎與導師聯絡，面談/電訪/聯絡簿均可。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8"/>
          <p:cNvSpPr/>
          <p:nvPr/>
        </p:nvSpPr>
        <p:spPr>
          <a:xfrm>
            <a:off x="181821" y="116632"/>
            <a:ext cx="5657850" cy="132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1" lang="zh-TW" sz="8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/>
          </a:p>
        </p:txBody>
      </p:sp>
      <p:sp>
        <p:nvSpPr>
          <p:cNvPr id="386" name="Google Shape;386;p58"/>
          <p:cNvSpPr/>
          <p:nvPr/>
        </p:nvSpPr>
        <p:spPr>
          <a:xfrm>
            <a:off x="896080" y="2780366"/>
            <a:ext cx="482453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4000"/>
              <a:buFont typeface="Arial"/>
              <a:buNone/>
            </a:pPr>
            <a:r>
              <a:rPr b="1" lang="zh-TW" sz="4000">
                <a:solidFill>
                  <a:srgbClr val="0000CC"/>
                </a:solidFill>
                <a:latin typeface="DFKai-SB"/>
                <a:ea typeface="DFKai-SB"/>
                <a:cs typeface="DFKai-SB"/>
                <a:sym typeface="DFKai-SB"/>
              </a:rPr>
              <a:t>~感謝您撥冗參加~</a:t>
            </a:r>
            <a:endParaRPr/>
          </a:p>
        </p:txBody>
      </p:sp>
      <p:sp>
        <p:nvSpPr>
          <p:cNvPr id="387" name="Google Shape;387;p58"/>
          <p:cNvSpPr txBox="1"/>
          <p:nvPr/>
        </p:nvSpPr>
        <p:spPr>
          <a:xfrm>
            <a:off x="177048" y="1250504"/>
            <a:ext cx="6262600" cy="1255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b="1" lang="zh-TW" sz="3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讓親師攜手合作</a:t>
            </a:r>
            <a:r>
              <a:rPr b="1" lang="zh-TW" sz="38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rPr>
              <a:t>，</a:t>
            </a:r>
            <a:endParaRPr b="1" sz="3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一起參與見證孩子的成長!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t/>
            </a:r>
            <a:endParaRPr b="1" sz="3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