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258" r:id="rId3"/>
    <p:sldId id="340" r:id="rId4"/>
    <p:sldId id="375" r:id="rId5"/>
    <p:sldId id="352" r:id="rId6"/>
    <p:sldId id="341" r:id="rId7"/>
    <p:sldId id="371" r:id="rId8"/>
    <p:sldId id="268" r:id="rId9"/>
    <p:sldId id="269" r:id="rId10"/>
    <p:sldId id="270" r:id="rId11"/>
    <p:sldId id="271" r:id="rId12"/>
    <p:sldId id="326" r:id="rId13"/>
    <p:sldId id="265" r:id="rId14"/>
    <p:sldId id="266" r:id="rId15"/>
    <p:sldId id="272" r:id="rId16"/>
    <p:sldId id="329" r:id="rId17"/>
    <p:sldId id="362" r:id="rId18"/>
    <p:sldId id="330" r:id="rId19"/>
    <p:sldId id="366" r:id="rId20"/>
    <p:sldId id="365" r:id="rId21"/>
    <p:sldId id="364" r:id="rId22"/>
    <p:sldId id="363" r:id="rId23"/>
    <p:sldId id="282" r:id="rId24"/>
    <p:sldId id="285" r:id="rId25"/>
    <p:sldId id="350" r:id="rId26"/>
    <p:sldId id="286" r:id="rId27"/>
    <p:sldId id="313" r:id="rId28"/>
    <p:sldId id="359" r:id="rId29"/>
    <p:sldId id="288" r:id="rId30"/>
    <p:sldId id="289" r:id="rId31"/>
    <p:sldId id="290" r:id="rId32"/>
    <p:sldId id="294" r:id="rId33"/>
    <p:sldId id="295" r:id="rId34"/>
    <p:sldId id="296" r:id="rId35"/>
    <p:sldId id="339" r:id="rId36"/>
    <p:sldId id="345" r:id="rId37"/>
    <p:sldId id="304" r:id="rId38"/>
    <p:sldId id="305" r:id="rId39"/>
    <p:sldId id="308" r:id="rId40"/>
    <p:sldId id="309" r:id="rId41"/>
  </p:sldIdLst>
  <p:sldSz cx="9144000" cy="6858000" type="screen4x3"/>
  <p:notesSz cx="6888163" cy="100218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FFFF"/>
    <a:srgbClr val="008000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9" autoAdjust="0"/>
    <p:restoredTop sz="94660"/>
  </p:normalViewPr>
  <p:slideViewPr>
    <p:cSldViewPr>
      <p:cViewPr>
        <p:scale>
          <a:sx n="78" d="100"/>
          <a:sy n="78" d="100"/>
        </p:scale>
        <p:origin x="-87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FE73813-BC97-467A-A95D-3BFC1507EA9D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BE43853-9443-451B-9788-3343E9763D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123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00F8493-4197-4B6B-A9DE-82866E74326C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26A0A7C-71F4-4E90-80EB-58AA02408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3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95590C-8A39-4014-BD31-298E7923F02F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0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B1554A-CA86-4ACD-82F1-EED57317A07C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064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44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5438058-F3E7-48CB-8602-97AA750CE70E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3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C5AC8CB-6863-4B95-BB7D-6C70361B0A9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4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9AC2F7-BA21-4961-8056-E42D89AE7FD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21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2EC65BF-95FD-421E-BA32-E5258DF83C9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07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6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67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3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4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3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4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17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42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5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67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A472-0697-4C7E-8D9B-AD54F1B3E12F}" type="datetimeFigureOut">
              <a:rPr lang="zh-CN" altLang="en-US"/>
              <a:pPr>
                <a:defRPr/>
              </a:pPr>
              <a:t>2025/2/20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358B-BFCD-4E70-A557-6000F04B4F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7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53751-3D78-4A1B-BDA8-3B5FC697B4A5}" type="datetimeFigureOut">
              <a:rPr lang="zh-TW" altLang="en-US" smtClean="0"/>
              <a:t>2025/2/20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10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kjeskitchen.blogspot.com/2020/02/blog-post.html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52536" y="0"/>
            <a:ext cx="9145016" cy="501675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113(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下</a:t>
            </a:r>
            <a:r>
              <a:rPr lang="en-US" altLang="zh-TW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班親會</a:t>
            </a:r>
            <a:endParaRPr lang="en-US" altLang="zh-TW" sz="6000" b="1" dirty="0" smtClean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三年</a:t>
            </a:r>
            <a:r>
              <a:rPr lang="en-US" altLang="zh-TW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(</a:t>
            </a:r>
            <a:r>
              <a:rPr lang="zh-TW" altLang="en-US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孝</a:t>
            </a:r>
            <a:r>
              <a:rPr lang="en-US" altLang="zh-TW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)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班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歡迎您的蒞臨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</a:p>
          <a:p>
            <a:pPr algn="ctr">
              <a:defRPr/>
            </a:pPr>
            <a:endParaRPr lang="en-US" altLang="zh-TW" sz="6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kumimoji="0" lang="zh-TW" altLang="en-US" sz="4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4"/>
          <p:cNvSpPr txBox="1">
            <a:spLocks/>
          </p:cNvSpPr>
          <p:nvPr/>
        </p:nvSpPr>
        <p:spPr>
          <a:xfrm>
            <a:off x="5292080" y="6237312"/>
            <a:ext cx="3744416" cy="7815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zh-TW" altLang="en-US" sz="3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三</a:t>
            </a:r>
            <a:r>
              <a:rPr lang="zh-TW" altLang="en-US" sz="3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年級</a:t>
            </a: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教學團隊製作</a:t>
            </a:r>
            <a:endParaRPr kumimoji="0" lang="en-US" altLang="zh-TW" sz="30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02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4646" y="40466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dirty="0">
                <a:solidFill>
                  <a:srgbClr val="0000CC"/>
                </a:solidFill>
                <a:latin typeface="+mj-ea"/>
              </a:rPr>
              <a:t>班親會流程</a:t>
            </a:r>
          </a:p>
        </p:txBody>
      </p:sp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1547664" y="1572302"/>
            <a:ext cx="6552729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防疫配合事項報告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各處室宣導事項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班級注意事項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三年級學年共同事務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r>
              <a:rPr lang="zh-TW" altLang="en-US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en-US" altLang="zh-TW" sz="3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(6)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(7)</a:t>
            </a:r>
            <a:r>
              <a:rPr lang="zh-TW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Q&amp;A</a:t>
            </a:r>
            <a:endParaRPr lang="zh-TW" altLang="zh-TW" sz="3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18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28564" y="1909614"/>
            <a:ext cx="712904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防疫配合事項報告</a:t>
            </a: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90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467544" y="1628800"/>
            <a:ext cx="77768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CC"/>
                </a:solidFill>
                <a:latin typeface="標楷體"/>
                <a:ea typeface="標楷體"/>
              </a:rPr>
              <a:t>◆請家長</a:t>
            </a:r>
            <a:r>
              <a:rPr lang="zh-TW" altLang="zh-TW" sz="2400" b="1" dirty="0">
                <a:solidFill>
                  <a:srgbClr val="0000CC"/>
                </a:solidFill>
                <a:latin typeface="標楷體"/>
                <a:ea typeface="標楷體"/>
              </a:rPr>
              <a:t>配合</a:t>
            </a:r>
            <a:r>
              <a:rPr lang="zh-TW" altLang="en-US" sz="2400" b="1" dirty="0">
                <a:solidFill>
                  <a:srgbClr val="0000CC"/>
                </a:solidFill>
                <a:latin typeface="標楷體"/>
                <a:ea typeface="標楷體"/>
              </a:rPr>
              <a:t>事項</a:t>
            </a:r>
            <a:r>
              <a:rPr lang="en-US" altLang="zh-TW" sz="2400" b="1" dirty="0">
                <a:solidFill>
                  <a:srgbClr val="0000CC"/>
                </a:solidFill>
                <a:latin typeface="標楷體"/>
                <a:ea typeface="標楷體"/>
              </a:rPr>
              <a:t>:</a:t>
            </a:r>
          </a:p>
          <a:p>
            <a:r>
              <a:rPr lang="en-US" altLang="zh-TW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認識校園</a:t>
            </a:r>
            <a:r>
              <a:rPr lang="zh-TW" altLang="en-US" sz="2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常見疾病</a:t>
            </a:r>
            <a:r>
              <a:rPr lang="en-US" altLang="zh-TW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 smtClean="0">
                <a:solidFill>
                  <a:srgbClr val="0000CC"/>
                </a:solidFill>
                <a:latin typeface="標楷體"/>
                <a:ea typeface="標楷體"/>
              </a:rPr>
              <a:t>具高度傳染力的疾病</a:t>
            </a:r>
            <a:r>
              <a:rPr lang="en-US" altLang="zh-TW" sz="2400" b="1" dirty="0" smtClean="0">
                <a:solidFill>
                  <a:srgbClr val="0000CC"/>
                </a:solidFill>
                <a:latin typeface="標楷體"/>
                <a:ea typeface="標楷體"/>
              </a:rPr>
              <a:t>):</a:t>
            </a:r>
            <a:endParaRPr lang="en-US" altLang="zh-TW" sz="24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腸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病毒、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水痘、流感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紅眼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症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急性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出血性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結膜炎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猩紅熱、腮腺炎、頭蝨、疥瘡、病毒性腸胃炎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等</a:t>
            </a:r>
            <a:endParaRPr lang="en-US" altLang="zh-TW" sz="24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若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孩子經醫師診斷確診</a:t>
            </a:r>
            <a:r>
              <a:rPr lang="zh-TW" altLang="en-US" sz="2400" dirty="0" smtClean="0">
                <a:solidFill>
                  <a:srgbClr val="FF0000"/>
                </a:solidFill>
                <a:latin typeface="標楷體"/>
                <a:ea typeface="標楷體"/>
              </a:rPr>
              <a:t>，</a:t>
            </a:r>
            <a:r>
              <a:rPr lang="zh-TW" altLang="en-US" sz="2400" dirty="0" smtClean="0">
                <a:latin typeface="標楷體"/>
                <a:ea typeface="標楷體"/>
              </a:rPr>
              <a:t>請務必</a:t>
            </a:r>
            <a:r>
              <a:rPr lang="zh-TW" altLang="en-US" sz="2400" dirty="0">
                <a:latin typeface="標楷體"/>
                <a:ea typeface="標楷體"/>
              </a:rPr>
              <a:t>遵循以下通報方式</a:t>
            </a:r>
            <a:r>
              <a:rPr lang="en-US" altLang="zh-TW" sz="2400" dirty="0" smtClean="0">
                <a:latin typeface="標楷體"/>
                <a:ea typeface="標楷體"/>
              </a:rPr>
              <a:t>:</a:t>
            </a:r>
          </a:p>
          <a:p>
            <a:r>
              <a:rPr lang="zh-TW" altLang="en-US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*請家長立即通知導師</a:t>
            </a:r>
            <a:r>
              <a:rPr lang="en-US" altLang="zh-TW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以便學校啟動防疫程序</a:t>
            </a:r>
            <a:r>
              <a:rPr lang="zh-TW" altLang="en-US" sz="2400" dirty="0" smtClean="0">
                <a:latin typeface="新細明體"/>
                <a:ea typeface="新細明體"/>
              </a:rPr>
              <a:t>。</a:t>
            </a:r>
            <a:endParaRPr lang="en-US" altLang="zh-TW" sz="2400" dirty="0" smtClean="0">
              <a:latin typeface="新細明體"/>
              <a:ea typeface="新細明體"/>
            </a:endParaRPr>
          </a:p>
          <a:p>
            <a:r>
              <a:rPr lang="zh-TW" altLang="en-US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*由導師通知</a:t>
            </a:r>
            <a:r>
              <a:rPr lang="en-US" altLang="zh-TW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校護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學務處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總務處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教務處</a:t>
            </a:r>
            <a:r>
              <a:rPr lang="en-US" altLang="zh-TW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停餐</a:t>
            </a:r>
            <a:r>
              <a:rPr lang="en-US" altLang="zh-TW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停校車</a:t>
            </a:r>
            <a:r>
              <a:rPr lang="en-US" altLang="zh-TW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停校內課程及課後班</a:t>
            </a:r>
            <a:r>
              <a:rPr lang="en-US" altLang="zh-TW" sz="240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solidFill>
                  <a:srgbClr val="0000CC"/>
                </a:solidFill>
                <a:latin typeface="新細明體"/>
              </a:rPr>
              <a:t>。</a:t>
            </a:r>
            <a:endParaRPr lang="en-US" altLang="zh-TW" sz="2400" dirty="0">
              <a:solidFill>
                <a:srgbClr val="0000CC"/>
              </a:solidFill>
              <a:latin typeface="新細明體"/>
            </a:endParaRPr>
          </a:p>
          <a:p>
            <a:r>
              <a:rPr lang="zh-TW" altLang="en-US" sz="2400" b="1" dirty="0" smtClean="0">
                <a:solidFill>
                  <a:srgbClr val="0000CC"/>
                </a:solidFill>
                <a:latin typeface="新細明體"/>
                <a:ea typeface="標楷體" pitchFamily="65" charset="-120"/>
              </a:rPr>
              <a:t>*靜待學務處通知停課天數</a:t>
            </a:r>
            <a:r>
              <a:rPr lang="en-US" altLang="zh-TW" sz="2400" b="1" dirty="0" smtClean="0">
                <a:solidFill>
                  <a:srgbClr val="0000CC"/>
                </a:solidFill>
                <a:latin typeface="新細明體"/>
                <a:ea typeface="標楷體" pitchFamily="65" charset="-120"/>
              </a:rPr>
              <a:t>:</a:t>
            </a:r>
            <a:r>
              <a:rPr lang="zh-TW" altLang="en-US" sz="2400" dirty="0" smtClean="0">
                <a:latin typeface="新細明體"/>
                <a:ea typeface="標楷體" pitchFamily="65" charset="-120"/>
              </a:rPr>
              <a:t>請孩子居家隔離</a:t>
            </a:r>
            <a:r>
              <a:rPr lang="en-US" altLang="zh-TW" sz="2400" dirty="0" smtClean="0">
                <a:latin typeface="新細明體"/>
                <a:ea typeface="標楷體" pitchFamily="65" charset="-120"/>
              </a:rPr>
              <a:t>(5-7</a:t>
            </a:r>
            <a:r>
              <a:rPr lang="zh-TW" altLang="en-US" sz="2400" dirty="0" smtClean="0">
                <a:latin typeface="新細明體"/>
                <a:ea typeface="標楷體" pitchFamily="65" charset="-120"/>
              </a:rPr>
              <a:t>日</a:t>
            </a:r>
            <a:r>
              <a:rPr lang="en-US" altLang="zh-TW" sz="2400" dirty="0" smtClean="0">
                <a:latin typeface="新細明體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新細明體"/>
              </a:rPr>
              <a:t>。</a:t>
            </a:r>
            <a:endParaRPr lang="en-US" altLang="zh-TW" sz="2400" dirty="0" smtClean="0">
              <a:latin typeface="新細明體"/>
            </a:endParaRPr>
          </a:p>
          <a:p>
            <a:r>
              <a:rPr lang="zh-TW" altLang="en-US" sz="2400" dirty="0" smtClean="0">
                <a:latin typeface="新細明體"/>
                <a:ea typeface="標楷體" pitchFamily="65" charset="-120"/>
              </a:rPr>
              <a:t>*若班上</a:t>
            </a:r>
            <a:r>
              <a:rPr lang="en-US" altLang="zh-TW" sz="2400" b="1" dirty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3</a:t>
            </a:r>
            <a:r>
              <a:rPr lang="zh-TW" altLang="en-US" sz="2400" b="1" dirty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天內</a:t>
            </a:r>
            <a:r>
              <a:rPr lang="zh-TW" altLang="en-US" sz="2400" b="1" dirty="0" smtClean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出現</a:t>
            </a:r>
            <a:r>
              <a:rPr lang="en-US" altLang="zh-TW" sz="2400" b="1" dirty="0" smtClean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2</a:t>
            </a:r>
            <a:r>
              <a:rPr lang="zh-TW" altLang="en-US" sz="2400" b="1" dirty="0" smtClean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例</a:t>
            </a:r>
            <a:r>
              <a:rPr lang="en-US" altLang="zh-TW" sz="2400" b="1" dirty="0" smtClean="0">
                <a:solidFill>
                  <a:srgbClr val="FF0066"/>
                </a:solidFill>
                <a:latin typeface="新細明體"/>
                <a:ea typeface="標楷體" pitchFamily="65" charset="-120"/>
              </a:rPr>
              <a:t>: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邀請家委召開</a:t>
            </a:r>
            <a:r>
              <a:rPr lang="zh-TW" altLang="en-US" sz="2400" b="1" u="sng" dirty="0" smtClean="0">
                <a:latin typeface="標楷體" pitchFamily="65" charset="-120"/>
                <a:ea typeface="標楷體" pitchFamily="65" charset="-120"/>
              </a:rPr>
              <a:t>防疫會議</a:t>
            </a:r>
            <a:r>
              <a:rPr lang="zh-TW" altLang="en-US" sz="2400" dirty="0">
                <a:latin typeface="新細明體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/>
              <a:ea typeface="標楷體"/>
            </a:endParaRPr>
          </a:p>
          <a:p>
            <a:endParaRPr lang="zh-TW" altLang="en-US" sz="1600" b="1" dirty="0">
              <a:solidFill>
                <a:srgbClr val="FF0000"/>
              </a:solidFill>
              <a:latin typeface="標楷體"/>
              <a:ea typeface="標楷體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827584" y="404664"/>
            <a:ext cx="7344816" cy="1152525"/>
          </a:xfrm>
          <a:prstGeom prst="roundRect">
            <a:avLst/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</a:t>
            </a:r>
            <a:r>
              <a:rPr lang="zh-TW" altLang="en-US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 通報</a:t>
            </a:r>
            <a:r>
              <a:rPr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370166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576214" y="1700808"/>
            <a:ext cx="777686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rgbClr val="0000CC"/>
                </a:solidFill>
                <a:latin typeface="標楷體"/>
                <a:ea typeface="標楷體"/>
              </a:rPr>
              <a:t>◆請家長</a:t>
            </a:r>
            <a:r>
              <a:rPr lang="zh-TW" altLang="zh-TW" sz="2500" b="1" dirty="0">
                <a:solidFill>
                  <a:srgbClr val="0000CC"/>
                </a:solidFill>
                <a:latin typeface="標楷體"/>
                <a:ea typeface="標楷體"/>
              </a:rPr>
              <a:t>配合</a:t>
            </a:r>
            <a:r>
              <a:rPr lang="zh-TW" altLang="en-US" sz="2500" b="1" dirty="0">
                <a:solidFill>
                  <a:srgbClr val="0000CC"/>
                </a:solidFill>
                <a:latin typeface="標楷體"/>
                <a:ea typeface="標楷體"/>
              </a:rPr>
              <a:t>事項</a:t>
            </a:r>
            <a:r>
              <a:rPr lang="en-US" altLang="zh-TW" sz="2500" b="1" dirty="0" smtClean="0">
                <a:solidFill>
                  <a:srgbClr val="0000CC"/>
                </a:solidFill>
                <a:latin typeface="標楷體"/>
                <a:ea typeface="標楷體"/>
              </a:rPr>
              <a:t>:</a:t>
            </a:r>
          </a:p>
          <a:p>
            <a:r>
              <a:rPr lang="en-US" altLang="zh-TW" sz="2400" b="1" dirty="0">
                <a:solidFill>
                  <a:srgbClr val="FF0000"/>
                </a:solidFill>
                <a:latin typeface="標楷體"/>
                <a:ea typeface="標楷體"/>
              </a:rPr>
              <a:t>(1)</a:t>
            </a:r>
            <a:r>
              <a:rPr lang="zh-TW" altLang="zh-TW" sz="2400" b="1" dirty="0">
                <a:solidFill>
                  <a:srgbClr val="FF0000"/>
                </a:solidFill>
                <a:latin typeface="標楷體"/>
                <a:ea typeface="標楷體"/>
              </a:rPr>
              <a:t>請家長每日上學前</a:t>
            </a:r>
            <a:r>
              <a:rPr lang="zh-TW" altLang="en-US" sz="2400" b="1" dirty="0">
                <a:solidFill>
                  <a:srgbClr val="FF0000"/>
                </a:solidFill>
                <a:latin typeface="標楷體"/>
                <a:ea typeface="標楷體"/>
              </a:rPr>
              <a:t>為孩子量體溫</a:t>
            </a:r>
            <a:r>
              <a:rPr lang="en-US" altLang="zh-TW" sz="2400" b="1" dirty="0">
                <a:solidFill>
                  <a:srgbClr val="FF0000"/>
                </a:solidFill>
                <a:latin typeface="標楷體"/>
                <a:ea typeface="標楷體"/>
              </a:rPr>
              <a:t>: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體溫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37.5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度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以上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或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有呼吸道症狀或腹瀉等，應請假就醫，直至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未使用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解熱劑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退燒藥且不再發燒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小時後讓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學生上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學校。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b="1" dirty="0" smtClean="0">
                <a:solidFill>
                  <a:srgbClr val="FF0000"/>
                </a:solidFill>
                <a:latin typeface="標楷體"/>
                <a:ea typeface="標楷體"/>
              </a:rPr>
              <a:t>(2)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/>
                <a:ea typeface="標楷體"/>
              </a:rPr>
              <a:t>請</a:t>
            </a:r>
            <a:r>
              <a:rPr lang="zh-TW" altLang="zh-TW" sz="2400" b="1" dirty="0" smtClean="0">
                <a:solidFill>
                  <a:srgbClr val="FF0000"/>
                </a:solidFill>
                <a:latin typeface="標楷體"/>
                <a:ea typeface="標楷體"/>
              </a:rPr>
              <a:t>孩子</a:t>
            </a:r>
            <a:r>
              <a:rPr lang="zh-TW" altLang="zh-TW" sz="2400" b="1" dirty="0">
                <a:solidFill>
                  <a:srgbClr val="FF0000"/>
                </a:solidFill>
                <a:latin typeface="標楷體"/>
                <a:ea typeface="標楷體"/>
              </a:rPr>
              <a:t>配戴口罩</a:t>
            </a:r>
            <a:r>
              <a:rPr lang="zh-TW" altLang="zh-TW" sz="2400" dirty="0">
                <a:latin typeface="標楷體"/>
                <a:ea typeface="標楷體"/>
              </a:rPr>
              <a:t>，書包內也要多放</a:t>
            </a:r>
            <a:r>
              <a:rPr lang="en-US" altLang="zh-TW" sz="2400" dirty="0">
                <a:latin typeface="標楷體"/>
                <a:ea typeface="標楷體"/>
              </a:rPr>
              <a:t>5</a:t>
            </a:r>
            <a:r>
              <a:rPr lang="zh-TW" altLang="zh-TW" sz="2400" dirty="0">
                <a:latin typeface="標楷體"/>
                <a:ea typeface="標楷體"/>
              </a:rPr>
              <a:t>個口罩（備用），每日校門口也有老師協助檢測體溫</a:t>
            </a:r>
            <a:r>
              <a:rPr lang="en-US" altLang="zh-TW" sz="2400" dirty="0">
                <a:latin typeface="標楷體"/>
                <a:ea typeface="標楷體"/>
              </a:rPr>
              <a:t>+</a:t>
            </a:r>
            <a:r>
              <a:rPr lang="zh-TW" altLang="zh-TW" sz="2400" dirty="0">
                <a:latin typeface="標楷體"/>
                <a:ea typeface="標楷體"/>
              </a:rPr>
              <a:t>檢查口罩，請家長安心。</a:t>
            </a:r>
          </a:p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(3)</a:t>
            </a:r>
            <a:r>
              <a:rPr lang="zh-TW" altLang="en-US" sz="2200" b="1" dirty="0">
                <a:solidFill>
                  <a:srgbClr val="FF0000"/>
                </a:solidFill>
                <a:latin typeface="標楷體"/>
                <a:ea typeface="標楷體"/>
              </a:rPr>
              <a:t>若接獲通知學生在校發燒，請家長</a:t>
            </a:r>
            <a:r>
              <a:rPr lang="zh-TW" altLang="en-US" sz="2200" b="1" u="sng" dirty="0">
                <a:solidFill>
                  <a:srgbClr val="FF0000"/>
                </a:solidFill>
                <a:latin typeface="標楷體"/>
                <a:ea typeface="標楷體"/>
              </a:rPr>
              <a:t>儘快帶回就醫</a:t>
            </a:r>
            <a:r>
              <a:rPr lang="zh-TW" altLang="en-US" sz="2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，安全起見，</a:t>
            </a:r>
            <a:r>
              <a:rPr lang="zh-TW" altLang="en-US" sz="22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當天</a:t>
            </a:r>
            <a:r>
              <a:rPr lang="zh-TW" altLang="en-US" sz="22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不搭交通車</a:t>
            </a:r>
            <a:r>
              <a:rPr lang="zh-TW" altLang="en-US" sz="22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返家</a:t>
            </a:r>
            <a:r>
              <a:rPr lang="en-US" altLang="zh-TW" sz="2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也請家長告知隨車大姊一聲</a:t>
            </a:r>
            <a:r>
              <a:rPr lang="en-US" altLang="zh-TW" sz="2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(4)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若經醫師診斷</a:t>
            </a:r>
            <a:r>
              <a:rPr lang="zh-TW" altLang="en-US" sz="24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確診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，請家立即知會導師。</a:t>
            </a:r>
            <a:endParaRPr lang="en-US" altLang="zh-TW" sz="24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/>
              <a:ea typeface="標楷體"/>
            </a:endParaRPr>
          </a:p>
          <a:p>
            <a:endParaRPr lang="zh-TW" altLang="en-US" sz="1600" b="1" dirty="0">
              <a:solidFill>
                <a:srgbClr val="FF0000"/>
              </a:solidFill>
              <a:latin typeface="標楷體"/>
              <a:ea typeface="標楷體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750615" y="404664"/>
            <a:ext cx="7056438" cy="1152525"/>
          </a:xfrm>
          <a:prstGeom prst="roundRect">
            <a:avLst/>
          </a:prstGeom>
          <a:solidFill>
            <a:srgbClr val="00B05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</a:t>
            </a:r>
            <a:r>
              <a:rPr lang="zh-TW" altLang="en-US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</a:t>
            </a:r>
            <a:r>
              <a:rPr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配合</a:t>
            </a:r>
            <a:r>
              <a:rPr lang="zh-TW" altLang="en-US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endParaRPr kumimoji="0" lang="zh-TW" altLang="en-US" sz="6000" b="1" dirty="0">
              <a:solidFill>
                <a:srgbClr val="0000CC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097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0822" y="816174"/>
            <a:ext cx="849694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000" b="1" dirty="0">
                <a:latin typeface="+mj-ea"/>
              </a:rPr>
              <a:t>各處室宣導事項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2204455"/>
            <a:ext cx="6643688" cy="3529013"/>
          </a:xfrm>
          <a:prstGeom prst="rect">
            <a:avLst/>
          </a:prstGeom>
        </p:spPr>
        <p:txBody>
          <a:bodyPr/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總務處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學務處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教務處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輔導室</a:t>
            </a:r>
            <a:endParaRPr kumimoji="0" lang="zh-TW" altLang="zh-TW" sz="4400" dirty="0">
              <a:latin typeface="+mn-lt"/>
              <a:ea typeface="超研澤粗圓" pitchFamily="49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10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1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" y="2636912"/>
            <a:ext cx="762952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 smtClean="0"/>
              <a:t>學務處</a:t>
            </a:r>
            <a:endParaRPr kumimoji="0" lang="zh-TW" altLang="en-US" sz="5400" b="1" dirty="0"/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期間請家長儘量不進校園，請欲與導師溝通或連繫的家長，事先以家聯本或電話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約定會面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送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07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</a:t>
            </a:r>
            <a:r>
              <a:rPr kumimoji="0" lang="zh-TW" altLang="zh-TW" sz="2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，褲子可繫上</a:t>
            </a:r>
            <a:r>
              <a:rPr lang="zh-TW" altLang="en-US" sz="28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繫黑皮帶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可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避免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白襯衫一直掉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出來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、科任袋、作業袋 </a:t>
            </a:r>
            <a:r>
              <a:rPr kumimoji="0"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9680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●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避免上課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分心及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影響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午休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安靜作息時段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除非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帶</a:t>
            </a:r>
            <a:r>
              <a:rPr kumimoji="0" lang="zh-TW" altLang="zh-TW" sz="28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手機</a:t>
            </a:r>
            <a:r>
              <a:rPr kumimoji="0" lang="zh-TW" altLang="en-US" sz="28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或電子手錶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上學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endParaRPr kumimoji="0"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電子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手錶：上課期間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閉通話功能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 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考試期間</a:t>
            </a:r>
            <a:r>
              <a:rPr lang="zh-TW" altLang="en-US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禁止使用計算機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功能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(2)</a:t>
            </a:r>
            <a:r>
              <a:rPr kumimoji="0" lang="zh-TW" altLang="en-US" sz="3000" dirty="0" smtClean="0">
                <a:latin typeface="標楷體" pitchFamily="65" charset="-120"/>
                <a:ea typeface="標楷體" pitchFamily="65" charset="-120"/>
              </a:rPr>
              <a:t>若必須攜帶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一律保持</a:t>
            </a:r>
            <a:r>
              <a:rPr kumimoji="0" lang="zh-TW" altLang="zh-TW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關機</a:t>
            </a:r>
            <a:r>
              <a:rPr lang="zh-TW" altLang="zh-TW" sz="3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上課期間若有急事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請孩子口頭告知導師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由導師統一聯絡家長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即可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3000" dirty="0" smtClean="0">
                <a:latin typeface="標楷體" pitchFamily="65" charset="-120"/>
                <a:ea typeface="標楷體" pitchFamily="65" charset="-120"/>
              </a:rPr>
              <a:t>放學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時段</a:t>
            </a: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16:25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才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可以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開機</a:t>
            </a:r>
            <a:r>
              <a:rPr kumimoji="0" lang="en-US" altLang="zh-TW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僅限連絡家長使用</a:t>
            </a:r>
            <a:r>
              <a:rPr kumimoji="0" lang="en-US" altLang="zh-TW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dirty="0" smtClean="0">
                <a:latin typeface="標楷體" pitchFamily="65" charset="-120"/>
                <a:ea typeface="標楷體" pitchFamily="65" charset="-120"/>
              </a:rPr>
              <a:t> 。</a:t>
            </a:r>
            <a:endParaRPr kumimoji="0" lang="en-US" altLang="zh-TW" sz="3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 smtClean="0">
                <a:solidFill>
                  <a:schemeClr val="tx1"/>
                </a:solidFill>
              </a:rPr>
              <a:t>【</a:t>
            </a:r>
            <a:r>
              <a:rPr lang="zh-TW" altLang="en-US" sz="4800" b="1" dirty="0" smtClean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 smtClean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</a:t>
            </a:r>
            <a:r>
              <a:rPr lang="zh-TW" altLang="zh-TW" sz="4800" b="1" dirty="0" smtClean="0">
                <a:solidFill>
                  <a:schemeClr val="tx1"/>
                </a:solidFill>
              </a:rPr>
              <a:t>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648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>
                <a:latin typeface="標楷體"/>
                <a:ea typeface="標楷體"/>
              </a:rPr>
              <a:t>(1</a:t>
            </a:r>
            <a:r>
              <a:rPr lang="en-US" altLang="zh-TW" sz="3000" b="1" dirty="0" smtClean="0">
                <a:latin typeface="標楷體"/>
                <a:ea typeface="標楷體"/>
              </a:rPr>
              <a:t>)</a:t>
            </a:r>
            <a:r>
              <a:rPr lang="zh-TW" altLang="en-US" sz="3000" b="1" dirty="0" smtClean="0">
                <a:latin typeface="標楷體"/>
                <a:ea typeface="標楷體"/>
              </a:rPr>
              <a:t>開學</a:t>
            </a:r>
            <a:r>
              <a:rPr lang="zh-TW" altLang="en-US" sz="3000" b="1" dirty="0">
                <a:latin typeface="標楷體"/>
                <a:ea typeface="標楷體"/>
              </a:rPr>
              <a:t>前已全面清潔消毒，請家長安心。</a:t>
            </a:r>
          </a:p>
          <a:p>
            <a:r>
              <a:rPr lang="en-US" altLang="zh-TW" sz="3000" b="1" dirty="0">
                <a:latin typeface="標楷體"/>
                <a:ea typeface="標楷體"/>
              </a:rPr>
              <a:t>(2</a:t>
            </a:r>
            <a:r>
              <a:rPr lang="en-US" altLang="zh-TW" sz="3000" b="1" dirty="0" smtClean="0">
                <a:latin typeface="標楷體"/>
                <a:ea typeface="標楷體"/>
              </a:rPr>
              <a:t>)</a:t>
            </a:r>
            <a:r>
              <a:rPr lang="zh-TW" altLang="en-US" sz="3000" b="1" dirty="0" smtClean="0">
                <a:latin typeface="標楷體"/>
                <a:ea typeface="標楷體"/>
              </a:rPr>
              <a:t>交通車</a:t>
            </a:r>
            <a:r>
              <a:rPr lang="zh-TW" altLang="en-US" sz="3000" b="1" dirty="0">
                <a:latin typeface="標楷體"/>
                <a:ea typeface="標楷體"/>
              </a:rPr>
              <a:t>因應防疫措施</a:t>
            </a:r>
            <a:r>
              <a:rPr lang="en-US" altLang="zh-TW" sz="3000" b="1" dirty="0">
                <a:latin typeface="標楷體"/>
                <a:ea typeface="標楷體"/>
              </a:rPr>
              <a:t>_</a:t>
            </a:r>
            <a:r>
              <a:rPr lang="zh-TW" altLang="en-US" sz="3000" b="1" dirty="0">
                <a:latin typeface="標楷體"/>
                <a:ea typeface="標楷體"/>
              </a:rPr>
              <a:t>請家長配合事項，合併學務處防疫訊息，統一發通知單給家長。</a:t>
            </a:r>
          </a:p>
          <a:p>
            <a:r>
              <a:rPr lang="en-US" altLang="zh-TW" sz="3000" b="1" dirty="0">
                <a:latin typeface="標楷體"/>
                <a:ea typeface="標楷體"/>
                <a:hlinkClick r:id="rId2"/>
              </a:rPr>
              <a:t>(3)</a:t>
            </a:r>
            <a:r>
              <a:rPr lang="zh-TW" altLang="en-US" sz="3000" b="1" dirty="0">
                <a:latin typeface="標楷體"/>
                <a:ea typeface="標楷體"/>
                <a:hlinkClick r:id="rId2"/>
              </a:rPr>
              <a:t>本校廚房因應防疫措施之健康管理機制</a:t>
            </a:r>
            <a:r>
              <a:rPr lang="zh-TW" altLang="en-US" sz="3000" b="1" dirty="0">
                <a:latin typeface="標楷體"/>
                <a:ea typeface="標楷體"/>
              </a:rPr>
              <a:t>，已公布在網站上，請家長撥空點閱</a:t>
            </a:r>
          </a:p>
          <a:p>
            <a:r>
              <a:rPr lang="en-US" altLang="zh-TW" dirty="0">
                <a:hlinkClick r:id="rId2"/>
              </a:rPr>
              <a:t>http://</a:t>
            </a:r>
            <a:r>
              <a:rPr lang="en-US" altLang="zh-TW" dirty="0" err="1">
                <a:hlinkClick r:id="rId2"/>
              </a:rPr>
              <a:t>kjeskitchen.blogspot.com</a:t>
            </a:r>
            <a:r>
              <a:rPr lang="en-US" altLang="zh-TW" dirty="0">
                <a:hlinkClick r:id="rId2"/>
              </a:rPr>
              <a:t>/2020/02/blog-</a:t>
            </a:r>
            <a:r>
              <a:rPr lang="en-US" altLang="zh-TW" dirty="0" err="1">
                <a:hlinkClick r:id="rId2"/>
              </a:rPr>
              <a:t>post.html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27809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813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6000" b="1" dirty="0" smtClean="0">
                <a:solidFill>
                  <a:srgbClr val="FF0000"/>
                </a:solidFill>
              </a:rPr>
              <a:t>提醒搭</a:t>
            </a:r>
            <a:r>
              <a:rPr lang="zh-TW" altLang="zh-TW" sz="6000" b="1" dirty="0" smtClean="0">
                <a:solidFill>
                  <a:srgbClr val="FF0000"/>
                </a:solidFill>
              </a:rPr>
              <a:t>校車</a:t>
            </a:r>
            <a:r>
              <a:rPr lang="zh-TW" altLang="zh-TW" sz="6000" b="1" dirty="0">
                <a:solidFill>
                  <a:srgbClr val="FF0000"/>
                </a:solidFill>
              </a:rPr>
              <a:t>的孩子</a:t>
            </a:r>
            <a:endParaRPr kumimoji="0" lang="en-US" altLang="zh-TW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395536" y="1503069"/>
            <a:ext cx="8136904" cy="487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 smtClean="0">
                <a:ea typeface="新細明體" pitchFamily="18" charset="-120"/>
              </a:rPr>
              <a:t>非常重要</a:t>
            </a:r>
            <a:r>
              <a:rPr lang="en-US" altLang="zh-TW" sz="4000" b="1" dirty="0" smtClean="0">
                <a:ea typeface="新細明體" pitchFamily="18" charset="-120"/>
              </a:rPr>
              <a:t>!!!</a:t>
            </a:r>
            <a:r>
              <a:rPr lang="zh-TW" altLang="zh-TW" sz="4000" b="1" dirty="0" smtClean="0">
                <a:ea typeface="新細明體" pitchFamily="18" charset="-120"/>
              </a:rPr>
              <a:t>如</a:t>
            </a:r>
            <a:r>
              <a:rPr lang="zh-TW" altLang="en-US" sz="4000" b="1" dirty="0">
                <a:ea typeface="新細明體" pitchFamily="18" charset="-120"/>
              </a:rPr>
              <a:t>孩子</a:t>
            </a:r>
            <a:r>
              <a:rPr lang="zh-TW" altLang="zh-TW" sz="4000" b="1" dirty="0">
                <a:solidFill>
                  <a:srgbClr val="0000CC"/>
                </a:solidFill>
                <a:ea typeface="新細明體" pitchFamily="18" charset="-120"/>
              </a:rPr>
              <a:t>請假</a:t>
            </a:r>
            <a:r>
              <a:rPr lang="zh-TW" altLang="zh-TW" sz="4000" b="1" dirty="0" smtClean="0">
                <a:solidFill>
                  <a:srgbClr val="0000CC"/>
                </a:solidFill>
                <a:ea typeface="新細明體" pitchFamily="18" charset="-120"/>
              </a:rPr>
              <a:t>或臨時</a:t>
            </a:r>
            <a:r>
              <a:rPr lang="zh-TW" altLang="en-US" sz="4000" b="1" dirty="0">
                <a:solidFill>
                  <a:srgbClr val="0000CC"/>
                </a:solidFill>
                <a:ea typeface="新細明體" pitchFamily="18" charset="-120"/>
              </a:rPr>
              <a:t>接回</a:t>
            </a:r>
            <a:r>
              <a:rPr lang="zh-TW" altLang="zh-TW" sz="4000" b="1" dirty="0" smtClean="0">
                <a:solidFill>
                  <a:srgbClr val="0000CC"/>
                </a:solidFill>
                <a:ea typeface="新細明體" pitchFamily="18" charset="-120"/>
              </a:rPr>
              <a:t>，</a:t>
            </a:r>
            <a:r>
              <a:rPr lang="zh-TW" altLang="en-US" sz="4000" b="1" dirty="0" smtClean="0">
                <a:solidFill>
                  <a:srgbClr val="0000CC"/>
                </a:solidFill>
                <a:ea typeface="新細明體" pitchFamily="18" charset="-120"/>
              </a:rPr>
              <a:t>當天</a:t>
            </a:r>
            <a:r>
              <a:rPr lang="zh-TW" altLang="zh-TW" sz="4000" b="1" u="sng" dirty="0">
                <a:solidFill>
                  <a:srgbClr val="0000CC"/>
                </a:solidFill>
                <a:ea typeface="新細明體" pitchFamily="18" charset="-120"/>
              </a:rPr>
              <a:t>不搭</a:t>
            </a:r>
            <a:r>
              <a:rPr lang="zh-TW" altLang="zh-TW" sz="4000" b="1" u="sng" dirty="0" smtClean="0">
                <a:solidFill>
                  <a:srgbClr val="0000CC"/>
                </a:solidFill>
                <a:ea typeface="新細明體" pitchFamily="18" charset="-120"/>
              </a:rPr>
              <a:t>校車</a:t>
            </a:r>
            <a:r>
              <a:rPr lang="zh-TW" altLang="zh-TW" sz="4000" b="1" dirty="0" smtClean="0">
                <a:ea typeface="新細明體" pitchFamily="18" charset="-120"/>
              </a:rPr>
              <a:t>，</a:t>
            </a:r>
            <a:r>
              <a:rPr lang="zh-TW" altLang="zh-TW" sz="6500" b="1" dirty="0">
                <a:ea typeface="新細明體" pitchFamily="18" charset="-120"/>
              </a:rPr>
              <a:t>請家長</a:t>
            </a:r>
            <a:r>
              <a:rPr lang="zh-TW" altLang="zh-TW" sz="6500" b="1" dirty="0" smtClean="0">
                <a:solidFill>
                  <a:srgbClr val="FF0000"/>
                </a:solidFill>
                <a:ea typeface="新細明體" pitchFamily="18" charset="-120"/>
              </a:rPr>
              <a:t>務必</a:t>
            </a:r>
            <a:r>
              <a:rPr lang="zh-TW" altLang="en-US" sz="6500" b="1" dirty="0" smtClean="0">
                <a:solidFill>
                  <a:srgbClr val="FF0000"/>
                </a:solidFill>
                <a:ea typeface="新細明體" pitchFamily="18" charset="-120"/>
              </a:rPr>
              <a:t>立即</a:t>
            </a:r>
            <a:r>
              <a:rPr lang="zh-TW" altLang="zh-TW" sz="6500" b="1" dirty="0" smtClean="0">
                <a:solidFill>
                  <a:srgbClr val="FF0000"/>
                </a:solidFill>
                <a:ea typeface="新細明體" pitchFamily="18" charset="-120"/>
              </a:rPr>
              <a:t>通知</a:t>
            </a:r>
            <a:r>
              <a:rPr lang="zh-TW" altLang="zh-TW" sz="6500" b="1" dirty="0">
                <a:solidFill>
                  <a:srgbClr val="FF0000"/>
                </a:solidFill>
                <a:ea typeface="新細明體" pitchFamily="18" charset="-120"/>
              </a:rPr>
              <a:t>隨車大姊</a:t>
            </a:r>
            <a:r>
              <a:rPr lang="zh-TW" altLang="zh-TW" sz="4000" b="1" dirty="0">
                <a:ea typeface="新細明體" pitchFamily="18" charset="-120"/>
              </a:rPr>
              <a:t>，</a:t>
            </a:r>
            <a:r>
              <a:rPr lang="zh-TW" altLang="en-US" sz="4500" b="1" dirty="0">
                <a:ea typeface="新細明體" pitchFamily="18" charset="-120"/>
              </a:rPr>
              <a:t>以免放學遲遲等不到</a:t>
            </a:r>
            <a:r>
              <a:rPr lang="zh-TW" altLang="en-US" sz="4500" b="1" dirty="0" smtClean="0">
                <a:ea typeface="新細明體" pitchFamily="18" charset="-120"/>
              </a:rPr>
              <a:t>孩子</a:t>
            </a:r>
            <a:r>
              <a:rPr lang="zh-TW" altLang="zh-TW" sz="4800" b="1" dirty="0" smtClean="0">
                <a:ea typeface="新細明體" pitchFamily="18" charset="-120"/>
              </a:rPr>
              <a:t>，</a:t>
            </a:r>
            <a:r>
              <a:rPr lang="zh-TW" altLang="en-US" sz="4800" b="1" dirty="0" smtClean="0">
                <a:ea typeface="新細明體" pitchFamily="18" charset="-120"/>
              </a:rPr>
              <a:t>大家都</a:t>
            </a:r>
            <a:r>
              <a:rPr lang="zh-TW" altLang="en-US" sz="4500" b="1" dirty="0" smtClean="0">
                <a:ea typeface="新細明體" pitchFamily="18" charset="-120"/>
              </a:rPr>
              <a:t>會很擔心</a:t>
            </a:r>
            <a:r>
              <a:rPr lang="zh-TW" altLang="zh-TW" sz="4500" b="1" dirty="0" smtClean="0">
                <a:ea typeface="新細明體" pitchFamily="18" charset="-120"/>
              </a:rPr>
              <a:t>，</a:t>
            </a:r>
            <a:r>
              <a:rPr lang="zh-TW" altLang="zh-TW" sz="4500" b="1" dirty="0">
                <a:ea typeface="新細明體" pitchFamily="18" charset="-120"/>
              </a:rPr>
              <a:t>謝謝您的配合</a:t>
            </a:r>
            <a:r>
              <a:rPr lang="en-US" altLang="zh-TW" sz="4500" b="1" dirty="0">
                <a:ea typeface="新細明體" pitchFamily="18" charset="-120"/>
              </a:rPr>
              <a:t>!</a:t>
            </a:r>
            <a:br>
              <a:rPr lang="en-US" altLang="zh-TW" sz="4500" b="1" dirty="0">
                <a:ea typeface="新細明體" pitchFamily="18" charset="-120"/>
              </a:rPr>
            </a:br>
            <a:endParaRPr lang="zh-TW" altLang="zh-TW" sz="4500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82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904875" y="1628775"/>
            <a:ext cx="7272338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福利社</a:t>
            </a:r>
            <a:r>
              <a:rPr kumimoji="0" lang="zh-TW" altLang="zh-TW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開放時間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endParaRPr kumimoji="0" lang="en-US" altLang="zh-TW" sz="35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b="1" dirty="0">
                <a:solidFill>
                  <a:srgbClr val="000000"/>
                </a:solidFill>
                <a:ea typeface="新細明體" pitchFamily="18" charset="-120"/>
              </a:rPr>
              <a:t> </a:t>
            </a:r>
            <a:r>
              <a:rPr kumimoji="0" lang="en-US" altLang="zh-TW" sz="3500" b="1" dirty="0">
                <a:solidFill>
                  <a:srgbClr val="000000"/>
                </a:solidFill>
                <a:ea typeface="新細明體" pitchFamily="18" charset="-120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ea typeface="新細明體" pitchFamily="18" charset="-120"/>
              </a:rPr>
              <a:t>上午</a:t>
            </a:r>
            <a:r>
              <a:rPr kumimoji="0" lang="en-US" altLang="zh-TW" sz="3500" b="1" dirty="0">
                <a:solidFill>
                  <a:srgbClr val="000000"/>
                </a:solidFill>
                <a:ea typeface="新細明體" pitchFamily="18" charset="-120"/>
              </a:rPr>
              <a:t>8:00~10:30)</a:t>
            </a:r>
            <a:r>
              <a:rPr kumimoji="0" lang="zh-TW" altLang="en-US" sz="3500" dirty="0">
                <a:solidFill>
                  <a:srgbClr val="000000"/>
                </a:solidFill>
                <a:ea typeface="新細明體" pitchFamily="18" charset="-120"/>
              </a:rPr>
              <a:t>    </a:t>
            </a:r>
            <a:endParaRPr kumimoji="0" lang="en-US" altLang="zh-TW" sz="3500" dirty="0">
              <a:solidFill>
                <a:srgbClr val="000000"/>
              </a:solidFill>
              <a:ea typeface="新細明體" pitchFamily="18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3500" b="1" dirty="0">
                <a:solidFill>
                  <a:srgbClr val="000000"/>
                </a:solidFill>
                <a:ea typeface="新細明體" pitchFamily="18" charset="-120"/>
              </a:rPr>
              <a:t>(</a:t>
            </a:r>
            <a:r>
              <a:rPr kumimoji="0" lang="zh-TW" altLang="zh-TW" sz="3500" b="1" dirty="0">
                <a:solidFill>
                  <a:srgbClr val="000000"/>
                </a:solidFill>
                <a:ea typeface="新細明體" pitchFamily="18" charset="-120"/>
              </a:rPr>
              <a:t>下午</a:t>
            </a:r>
            <a:r>
              <a:rPr kumimoji="0" lang="en-US" altLang="zh-TW" sz="3500" b="1" dirty="0">
                <a:solidFill>
                  <a:srgbClr val="000000"/>
                </a:solidFill>
                <a:ea typeface="新細明體" pitchFamily="18" charset="-120"/>
              </a:rPr>
              <a:t>15:00~16:30)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出納組報告</a:t>
            </a:r>
            <a:r>
              <a:rPr kumimoji="0" lang="en-US" altLang="zh-TW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月費單</a:t>
            </a:r>
            <a:endParaRPr kumimoji="0" lang="en-US" altLang="zh-TW" sz="35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每月提醒家長繳費後，請交回第二聯收據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若線上</a:t>
            </a:r>
            <a:r>
              <a:rPr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繳費者，請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提供授權碼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位數字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，以便出納組查帳使用。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827584" y="404664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39937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42988" y="1339850"/>
            <a:ext cx="678815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ea typeface="新細明體" pitchFamily="18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ea typeface="標楷體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ea typeface="標楷體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ea typeface="標楷體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ea typeface="標楷體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，由校長於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每週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(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一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)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學生朝會公開頒獎</a:t>
            </a: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。</a:t>
            </a:r>
            <a:endParaRPr kumimoji="0" lang="en-US" altLang="zh-TW" sz="2400" dirty="0">
              <a:solidFill>
                <a:srgbClr val="000000"/>
              </a:solidFill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ea typeface="標楷體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，畢業典禮時會頒發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『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最高榮譽獎</a:t>
            </a:r>
            <a:r>
              <a:rPr kumimoji="0" lang="en-US" altLang="zh-TW" sz="2400" b="1" dirty="0">
                <a:solidFill>
                  <a:srgbClr val="FF0000"/>
                </a:solidFill>
                <a:ea typeface="標楷體" pitchFamily="65" charset="-120"/>
              </a:rPr>
              <a:t>』</a:t>
            </a:r>
            <a:r>
              <a:rPr kumimoji="0" lang="zh-TW" altLang="en-US" sz="2400" b="1" dirty="0">
                <a:solidFill>
                  <a:srgbClr val="FF0000"/>
                </a:solidFill>
                <a:ea typeface="標楷體" pitchFamily="65" charset="-120"/>
              </a:rPr>
              <a:t>獎盃</a:t>
            </a:r>
            <a:r>
              <a:rPr kumimoji="0" lang="zh-TW" altLang="en-US" sz="2400" b="1" dirty="0">
                <a:solidFill>
                  <a:srgbClr val="000000"/>
                </a:solidFill>
                <a:ea typeface="標楷體" pitchFamily="65" charset="-120"/>
              </a:rPr>
              <a:t>，是小學階段的最高的榮譽！</a:t>
            </a:r>
            <a:r>
              <a:rPr kumimoji="0" lang="zh-TW" altLang="en-US" sz="4800" b="1" dirty="0">
                <a:ea typeface="新細明體" pitchFamily="18" charset="-120"/>
              </a:rPr>
              <a:t> </a:t>
            </a:r>
            <a:endParaRPr kumimoji="0" lang="en-US" altLang="zh-TW" sz="36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31886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 smtClean="0">
                <a:latin typeface="標楷體" pitchFamily="65" charset="-120"/>
                <a:ea typeface="標楷體" pitchFamily="65" charset="-120"/>
              </a:rPr>
              <a:t>親師合作</a:t>
            </a:r>
            <a:endParaRPr kumimoji="0" lang="en-US" altLang="zh-TW" sz="8000" b="1" dirty="0" smtClean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8000" b="1" dirty="0" smtClean="0">
                <a:latin typeface="標楷體" pitchFamily="65" charset="-120"/>
                <a:ea typeface="標楷體" pitchFamily="65" charset="-120"/>
              </a:rPr>
              <a:t>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 smtClean="0">
                <a:latin typeface="標楷體" pitchFamily="65" charset="-120"/>
                <a:ea typeface="標楷體" pitchFamily="65" charset="-120"/>
              </a:rPr>
              <a:t>班級</a:t>
            </a: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注意事項</a:t>
            </a:r>
          </a:p>
        </p:txBody>
      </p:sp>
    </p:spTree>
    <p:extLst>
      <p:ext uri="{BB962C8B-B14F-4D97-AF65-F5344CB8AC3E}">
        <p14:creationId xmlns:p14="http://schemas.microsoft.com/office/powerpoint/2010/main" val="79409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>
          <a:xfrm>
            <a:off x="1187450" y="333375"/>
            <a:ext cx="7772400" cy="1143000"/>
          </a:xfrm>
          <a:solidFill>
            <a:srgbClr val="A7CFF7"/>
          </a:solidFill>
        </p:spPr>
        <p:txBody>
          <a:bodyPr>
            <a:normAutofit/>
          </a:bodyPr>
          <a:lstStyle/>
          <a:p>
            <a:r>
              <a:rPr lang="zh-TW" altLang="en-US" sz="4500" b="1" dirty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4500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態度決定」留下來的時間</a:t>
            </a:r>
            <a:endParaRPr lang="zh-TW" altLang="en-US" sz="4500" dirty="0" smtClean="0">
              <a:solidFill>
                <a:srgbClr val="0033CC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88913"/>
            <a:ext cx="933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內容版面配置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425" y="1484313"/>
            <a:ext cx="8228013" cy="4608512"/>
          </a:xfrm>
        </p:spPr>
      </p:pic>
    </p:spTree>
    <p:extLst>
      <p:ext uri="{BB962C8B-B14F-4D97-AF65-F5344CB8AC3E}">
        <p14:creationId xmlns:p14="http://schemas.microsoft.com/office/powerpoint/2010/main" val="401824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83568" y="260349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4000" b="1" dirty="0">
                <a:solidFill>
                  <a:srgbClr val="0000CC"/>
                </a:solidFill>
              </a:rPr>
              <a:t>請孩子帶基本的文具到校即可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41078"/>
            <a:ext cx="5976664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457200" y="1412875"/>
            <a:ext cx="4546600" cy="14335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kumimoji="0" lang="zh-TW" altLang="en-US" sz="5000" b="1" dirty="0">
              <a:solidFill>
                <a:srgbClr val="FF0000"/>
              </a:solidFill>
            </a:endParaRPr>
          </a:p>
        </p:txBody>
      </p:sp>
      <p:sp>
        <p:nvSpPr>
          <p:cNvPr id="17414" name="文字版面配置區 2"/>
          <p:cNvSpPr txBox="1">
            <a:spLocks/>
          </p:cNvSpPr>
          <p:nvPr/>
        </p:nvSpPr>
        <p:spPr bwMode="auto">
          <a:xfrm>
            <a:off x="457200" y="3573463"/>
            <a:ext cx="8147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購買基本款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樸素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實用佳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，盡量不買花俏款，避免孩子上課分心玩文具，過多文具，除上課易分心之外，也會在同儕之間產生互相比較文具的態度。</a:t>
            </a:r>
            <a:endParaRPr kumimoji="0" lang="en-US" altLang="zh-TW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b="1" dirty="0">
                <a:ea typeface="新細明體" pitchFamily="18" charset="-120"/>
              </a:rPr>
              <a:t>多餘文具，請放在家中使用</a:t>
            </a:r>
            <a:r>
              <a:rPr kumimoji="0"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endParaRPr kumimoji="0" lang="en-US" altLang="zh-TW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7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kumimoji="0" lang="zh-TW" altLang="zh-TW" sz="2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上台</a:t>
            </a:r>
            <a:r>
              <a:rPr lang="zh-TW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抽背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每逢</a:t>
            </a:r>
            <a:r>
              <a:rPr kumimoji="0"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r>
              <a:rPr kumimoji="0" lang="zh-TW" altLang="zh-TW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朝會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作文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自編教材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含生活小記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篇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，培養寫作能力的好地方。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班書共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讀：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每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學期五本班書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各班輪讀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91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539750" y="333375"/>
            <a:ext cx="7632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>
                <a:ea typeface="新細明體" pitchFamily="18" charset="-120"/>
              </a:rPr>
              <a:t>國語科特別需要注意事項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50426" y="1460480"/>
            <a:ext cx="7848600" cy="4897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一筆一畫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寫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端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正，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練習耐心與專注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作業要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確實訂正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請孩子完成訂正再請爸媽簽名，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下次才不會再錯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自三年級起</a:t>
            </a: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造句不寫注音：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能寫出完整、優美的句子。平時遇到不會的字，請鼓勵孩子學會查字典，可增加識字率。</a:t>
            </a:r>
          </a:p>
          <a:p>
            <a:pPr>
              <a:defRPr/>
            </a:pP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當孩子寫作業發生疑問時，以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課本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為參照標準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kumimoji="0"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82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第一次定期評量訂於</a:t>
            </a:r>
            <a:r>
              <a:rPr lang="en-US" altLang="zh-TW" sz="36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4/15(</a:t>
            </a:r>
            <a:r>
              <a:rPr lang="zh-TW" altLang="en-US" sz="36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6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)-4/16(</a:t>
            </a:r>
            <a:r>
              <a:rPr lang="zh-TW" altLang="en-US" sz="36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5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457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◆考試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詳見國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通知單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zh-TW" sz="35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第二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次定期評量</a:t>
            </a: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6/19(</a:t>
            </a:r>
            <a:r>
              <a:rPr lang="zh-TW" altLang="en-US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)-6/20(</a:t>
            </a:r>
            <a:r>
              <a:rPr lang="zh-TW" altLang="en-US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6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  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字音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課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5-9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通知單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863724" y="188640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500" b="1" dirty="0" smtClean="0">
                <a:solidFill>
                  <a:schemeClr val="tx1"/>
                </a:solidFill>
                <a:ea typeface="華康彩帶體" pitchFamily="81" charset="-120"/>
              </a:rPr>
              <a:t>定期</a:t>
            </a:r>
            <a:r>
              <a:rPr kumimoji="0" lang="zh-TW" altLang="en-US" sz="4500" b="1" dirty="0">
                <a:solidFill>
                  <a:schemeClr val="tx1"/>
                </a:solidFill>
                <a:ea typeface="華康彩帶體" pitchFamily="81" charset="-120"/>
              </a:rPr>
              <a:t>評量日期</a:t>
            </a:r>
            <a:endParaRPr kumimoji="0"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CN" sz="2400">
              <a:solidFill>
                <a:schemeClr val="tx2"/>
              </a:solidFill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7250" y="541338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srgbClr val="0000CC"/>
                </a:solidFill>
                <a:ea typeface="華康彩帶體" pitchFamily="81" charset="-120"/>
              </a:rPr>
              <a:t>各科評分方式</a:t>
            </a:r>
            <a:endParaRPr kumimoji="0" lang="en-US" altLang="zh-TW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Picture 2"/>
          <p:cNvSpPr>
            <a:spLocks noChangeAspect="1" noChangeArrowheads="1"/>
          </p:cNvSpPr>
          <p:nvPr/>
        </p:nvSpPr>
        <p:spPr bwMode="auto"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69" name="矩形 3"/>
          <p:cNvSpPr>
            <a:spLocks noChangeArrowheads="1"/>
          </p:cNvSpPr>
          <p:nvPr/>
        </p:nvSpPr>
        <p:spPr bwMode="auto"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國語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數學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 smtClean="0">
                <a:latin typeface="標楷體" pitchFamily="65" charset="-120"/>
                <a:ea typeface="標楷體" pitchFamily="65" charset="-120"/>
              </a:rPr>
              <a:t>社會</a:t>
            </a:r>
            <a:endParaRPr kumimoji="0" lang="en-US" altLang="zh-TW" sz="5000" dirty="0" smtClean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 smtClean="0">
                <a:latin typeface="標楷體" pitchFamily="65" charset="-120"/>
                <a:ea typeface="標楷體" pitchFamily="65" charset="-120"/>
              </a:rPr>
              <a:t>綜合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lang="zh-TW" altLang="en-US" sz="5000" dirty="0" smtClean="0">
                <a:latin typeface="標楷體" pitchFamily="65" charset="-120"/>
                <a:ea typeface="標楷體" pitchFamily="65" charset="-120"/>
              </a:rPr>
              <a:t>健康</a:t>
            </a:r>
            <a:r>
              <a:rPr lang="en-US" altLang="zh-TW" sz="5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000" dirty="0" smtClean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5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70" name="Picture 2"/>
          <p:cNvSpPr>
            <a:spLocks noChangeAspect="1" noChangeArrowheads="1"/>
          </p:cNvSpPr>
          <p:nvPr/>
        </p:nvSpPr>
        <p:spPr bwMode="auto"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71" name="Picture 2"/>
          <p:cNvSpPr>
            <a:spLocks noChangeAspect="1" noChangeArrowheads="1"/>
          </p:cNvSpPr>
          <p:nvPr/>
        </p:nvSpPr>
        <p:spPr bwMode="auto"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0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國語 評分方式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7991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 smtClean="0">
                <a:latin typeface="華康細圓體" pitchFamily="49" charset="-120"/>
                <a:ea typeface="華康細圓體" pitchFamily="49" charset="-120"/>
              </a:rPr>
              <a:t>國語</a:t>
            </a:r>
            <a:r>
              <a:rPr lang="zh-TW" altLang="en-US" sz="3600" b="1" dirty="0">
                <a:latin typeface="華康細圓體" pitchFamily="49" charset="-120"/>
                <a:ea typeface="華康細圓體" pitchFamily="49" charset="-120"/>
              </a:rPr>
              <a:t>各項目所佔百分比：</a:t>
            </a:r>
            <a:endParaRPr lang="en-US" altLang="zh-TW" sz="3600" b="1" dirty="0">
              <a:latin typeface="華康細圓體" pitchFamily="49" charset="-120"/>
              <a:ea typeface="華康細圓體" pitchFamily="49" charset="-120"/>
            </a:endParaRPr>
          </a:p>
          <a:p>
            <a:pPr>
              <a:defRPr/>
            </a:pP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20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%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習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甲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造詞本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%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平時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考試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20%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國考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en-US" altLang="zh-TW" sz="36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數學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數學各項目所佔百分比：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數習</a:t>
            </a:r>
            <a:r>
              <a:rPr lang="en-US" altLang="zh-TW" sz="32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數重</a:t>
            </a:r>
            <a:r>
              <a:rPr lang="en-US" altLang="zh-TW" sz="32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平時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考卷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20%</a:t>
            </a:r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84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 smtClean="0">
                <a:latin typeface="華康少女文字W3" pitchFamily="81" charset="-120"/>
                <a:ea typeface="華康少女文字W3" pitchFamily="81" charset="-120"/>
              </a:rPr>
              <a:t>社會 </a:t>
            </a:r>
            <a:r>
              <a:rPr lang="zh-TW" altLang="en-US" sz="6000" b="1" dirty="0">
                <a:latin typeface="華康少女文字W3" pitchFamily="81" charset="-120"/>
                <a:ea typeface="華康少女文字W3" pitchFamily="81" charset="-120"/>
              </a:rPr>
              <a:t>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kumimoji="0" lang="zh-TW" altLang="en-US" sz="3200" b="1" dirty="0" smtClean="0">
                <a:latin typeface="標楷體" pitchFamily="65" charset="-120"/>
                <a:ea typeface="標楷體" pitchFamily="65" charset="-120"/>
              </a:rPr>
              <a:t>各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社習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社作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平時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考卷：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50</a:t>
            </a:r>
            <a:r>
              <a:rPr kumimoji="0" lang="en-US" altLang="zh-TW" sz="3200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綜合 評分方式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r>
              <a:rPr lang="zh-TW" altLang="en-US" sz="36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綜合課程各項目所佔百分比：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4000" dirty="0" smtClean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單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40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%</a:t>
            </a:r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3000" dirty="0" smtClean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發表與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88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7129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0" lvl="3" indent="-342900" eaLnBrk="0" hangingPunct="0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活動參與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1714500" lvl="3" indent="-342900" eaLnBrk="0" hangingPunct="0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單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生活評量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40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lvl="3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上課發表及學習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態度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342900" indent="-342900" eaLnBrk="0" hangingPunct="0"/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 smtClean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健康 </a:t>
            </a:r>
            <a:r>
              <a:rPr kumimoji="0"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評分方式</a:t>
            </a:r>
          </a:p>
        </p:txBody>
      </p:sp>
    </p:spTree>
    <p:extLst>
      <p:ext uri="{BB962C8B-B14F-4D97-AF65-F5344CB8AC3E}">
        <p14:creationId xmlns:p14="http://schemas.microsoft.com/office/powerpoint/2010/main" val="342734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chemeClr val="bg1"/>
                </a:solidFill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</a:rPr>
              <a:t>總整理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)113(</a:t>
            </a:r>
            <a:r>
              <a:rPr lang="zh-TW" altLang="en-US" sz="4000" b="1" dirty="0">
                <a:solidFill>
                  <a:schemeClr val="bg1"/>
                </a:solidFill>
              </a:rPr>
              <a:t>下</a:t>
            </a:r>
            <a:r>
              <a:rPr lang="en-US" altLang="zh-TW" sz="4000" b="1" dirty="0">
                <a:solidFill>
                  <a:schemeClr val="bg1"/>
                </a:solidFill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</a:rPr>
              <a:t>放假</a:t>
            </a:r>
            <a:r>
              <a:rPr lang="zh-TW" altLang="zh-TW" sz="4000" b="1" dirty="0">
                <a:solidFill>
                  <a:schemeClr val="bg1"/>
                </a:solidFill>
              </a:rPr>
              <a:t>及</a:t>
            </a:r>
            <a:r>
              <a:rPr lang="zh-TW" altLang="en-US" sz="4000" b="1" dirty="0">
                <a:solidFill>
                  <a:schemeClr val="bg1"/>
                </a:solidFill>
              </a:rPr>
              <a:t>補課日期</a:t>
            </a:r>
            <a:endParaRPr kumimoji="0" lang="zh-TW" altLang="en-US" sz="4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5060" name="內容版面配置區 2"/>
          <p:cNvSpPr txBox="1">
            <a:spLocks/>
          </p:cNvSpPr>
          <p:nvPr/>
        </p:nvSpPr>
        <p:spPr bwMode="auto">
          <a:xfrm>
            <a:off x="539552" y="1484784"/>
            <a:ext cx="7848872" cy="351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9388" indent="-1079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71438" indent="0" eaLnBrk="1" hangingPunct="1">
              <a:buNone/>
            </a:pPr>
            <a:r>
              <a:rPr lang="zh-TW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2/28(</a:t>
            </a:r>
            <a:r>
              <a:rPr lang="zh-TW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和平紀念日，放假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天</a:t>
            </a:r>
            <a:r>
              <a:rPr lang="zh-TW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1438" indent="0" eaLnBrk="1" hangingPunct="1">
              <a:buNone/>
            </a:pP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4/3(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～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4/4(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兒童節及民族</a:t>
            </a:r>
            <a:r>
              <a:rPr lang="zh-TW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掃墓節</a:t>
            </a:r>
            <a:r>
              <a:rPr lang="zh-TW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放假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天。</a:t>
            </a:r>
            <a:endParaRPr lang="en-US" altLang="zh-TW" sz="2400" b="1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兒童節與民族掃墓節同一日，於前一日放假。</a:t>
            </a:r>
            <a:r>
              <a:rPr lang="en-US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71438" indent="0">
              <a:buNone/>
            </a:pPr>
            <a:r>
              <a:rPr lang="zh-TW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5/31(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端午節，</a:t>
            </a:r>
            <a:r>
              <a:rPr lang="en-US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5/30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補假一天</a:t>
            </a:r>
            <a:r>
              <a:rPr lang="zh-TW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24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1438" indent="0" eaLnBrk="1" hangingPunct="1">
              <a:buNone/>
            </a:pPr>
            <a:endParaRPr lang="en-US" altLang="zh-TW" sz="28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1438" indent="0" eaLnBrk="1" hangingPunct="1">
              <a:buNone/>
            </a:pPr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71438" indent="0" eaLnBrk="1" hangingPunct="1">
              <a:buNone/>
            </a:pPr>
            <a:endParaRPr lang="en-US" altLang="zh-TW" sz="26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936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2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361" y="1989138"/>
            <a:ext cx="821310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2/11(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開學日，課後照顧、課後運動社團開始。</a:t>
            </a: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2/11(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)11:50-13:00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轉入生與校長午餐有約。</a:t>
            </a: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2/12(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)8:00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開學祈福禮。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全校參加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2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2/19(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)8:40-10:05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六年級校內國數基本學力檢測。</a:t>
            </a:r>
            <a:endParaRPr lang="zh-TW" altLang="zh-TW" sz="22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2/21(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增能社團開始上課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2/24(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一對一授琴開始上課</a:t>
            </a:r>
            <a:r>
              <a:rPr lang="zh-TW" altLang="zh-TW" sz="2200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dirty="0" smtClean="0">
                <a:latin typeface="標楷體" pitchFamily="65" charset="-120"/>
                <a:ea typeface="標楷體" pitchFamily="65" charset="-120"/>
              </a:rPr>
              <a:t>請家長與授琴老師確認時間</a:t>
            </a:r>
            <a:r>
              <a:rPr lang="en-US" altLang="zh-TW" sz="2200" b="1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2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2/28(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和平紀念日，放假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天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0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14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467544" y="116632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3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06747" y="1259633"/>
            <a:ext cx="8269709" cy="432960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endParaRPr lang="en-US" altLang="zh-TW" sz="2400" dirty="0"/>
          </a:p>
          <a:p>
            <a:pPr marL="0" indent="0">
              <a:buNone/>
              <a:defRPr/>
            </a:pPr>
            <a:r>
              <a:rPr lang="zh-TW" altLang="en-US" sz="2400" dirty="0"/>
              <a:t/>
            </a:r>
            <a:br>
              <a:rPr lang="zh-TW" altLang="en-US" sz="2400" dirty="0"/>
            </a:br>
            <a:r>
              <a:rPr lang="zh-TW" altLang="en-US" sz="2400" dirty="0"/>
              <a:t/>
            </a:r>
            <a:br>
              <a:rPr lang="zh-TW" altLang="en-US" sz="2400" dirty="0"/>
            </a:br>
            <a:endParaRPr lang="en-US" altLang="zh-TW" sz="2400" b="1" kern="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552" y="1412776"/>
            <a:ext cx="799288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3/10(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)8:10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防災避難宣導，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9:00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第一次複合式防災演練。        </a:t>
            </a:r>
            <a:endParaRPr lang="en-US" altLang="zh-TW" sz="22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請學生務必攜帶防災頭套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檢查內側已填好資料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en-US" sz="2200" b="1" kern="0" dirty="0">
                <a:solidFill>
                  <a:srgbClr val="0000CC"/>
                </a:solidFill>
                <a:latin typeface="BatangChe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BatangChe"/>
                <a:ea typeface="標楷體" pitchFamily="65" charset="-120"/>
              </a:rPr>
              <a:t>【</a:t>
            </a:r>
            <a:r>
              <a:rPr lang="zh-TW" altLang="en-US" sz="2200" b="1" kern="0" dirty="0">
                <a:solidFill>
                  <a:srgbClr val="0000CC"/>
                </a:solidFill>
                <a:latin typeface="BatangChe"/>
                <a:ea typeface="標楷體" pitchFamily="65" charset="-120"/>
              </a:rPr>
              <a:t>一到三年級</a:t>
            </a:r>
            <a:r>
              <a:rPr lang="zh-TW" altLang="en-US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數學計算高手競賽</a:t>
            </a:r>
            <a:r>
              <a:rPr lang="en-US" altLang="zh-TW" sz="2200" b="1" kern="0" dirty="0">
                <a:solidFill>
                  <a:srgbClr val="0000CC"/>
                </a:solidFill>
                <a:latin typeface="BatangChe"/>
                <a:ea typeface="標楷體" pitchFamily="65" charset="-120"/>
              </a:rPr>
              <a:t>】</a:t>
            </a:r>
            <a:r>
              <a:rPr lang="zh-TW" altLang="en-US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sz="22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en-US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  初賽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3/12(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8:35-9:15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各班教室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遲到不延長考試時間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>
              <a:defRPr/>
            </a:pPr>
            <a:r>
              <a:rPr lang="zh-TW" altLang="en-US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  複賽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3/19(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8:10~8:20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地點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校史室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請假視同棄權</a:t>
            </a:r>
            <a:r>
              <a:rPr lang="en-US" altLang="zh-TW" sz="2200" b="1" kern="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3/13(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前，各班交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本學生學習檔案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參加校內評選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3/17(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學生才藝表演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朝會時間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 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3/17~3/21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四旬期愛徳運動宣導。</a:t>
            </a: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3/21(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小小說書人校內繳交截止日。</a:t>
            </a:r>
          </a:p>
          <a:p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3/21(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公益路跑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健走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暨千人野餐活動。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(3/28(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dirty="0">
                <a:latin typeface="標楷體" pitchFamily="65" charset="-120"/>
                <a:ea typeface="標楷體" pitchFamily="65" charset="-120"/>
              </a:rPr>
              <a:t>雨備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2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3/25(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)8:05~8:35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：校內硬筆書法複賽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地點：校史室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3/29(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)ESL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雙語班親師晤談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整天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2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63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4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6571" y="1916832"/>
            <a:ext cx="828027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4/3(</a:t>
            </a:r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～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4/4(</a:t>
            </a:r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兒童節及民族掃墓節。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兒童節與民族掃墓節同一日，於前一日放假。</a:t>
            </a:r>
            <a:r>
              <a:rPr lang="en-US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4/15(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4/16(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期中評量。</a:t>
            </a:r>
          </a:p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4/15(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音樂班個別課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授琴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停課一次。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期中考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2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4/19(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劍橋兒童英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檢</a:t>
            </a:r>
            <a:r>
              <a:rPr lang="zh-TW" altLang="en-US" sz="2200" b="1" kern="0" dirty="0" smtClean="0">
                <a:solidFill>
                  <a:srgbClr val="000000"/>
                </a:solidFill>
                <a:latin typeface="標楷體"/>
                <a:ea typeface="標楷體"/>
              </a:rPr>
              <a:t>，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考場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：光仁小學</a:t>
            </a:r>
            <a:endParaRPr lang="en-US" altLang="zh-TW" sz="2200" b="1" kern="0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Starters/ Movers/ Flyers/KET/PET)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en-US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考試當日請著光仁小學制服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運動服、並攜帶准考證和證件應試</a:t>
            </a:r>
            <a:r>
              <a:rPr lang="en-US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endParaRPr lang="en-US" altLang="zh-TW" sz="2200" b="1" kern="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4/21(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)~4/25(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新住民多元文化學習單穿堂展覽。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4/23(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當日全校穿</a:t>
            </a:r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便服</a:t>
            </a:r>
            <a:r>
              <a:rPr lang="en-US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鼓勵</a:t>
            </a:r>
            <a:r>
              <a:rPr lang="zh-TW" altLang="en-US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穿多元文化服飾</a:t>
            </a:r>
            <a:r>
              <a:rPr lang="en-US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配件</a:t>
            </a:r>
            <a:r>
              <a:rPr lang="en-US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4/28(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換穿夏季制服。</a:t>
            </a:r>
          </a:p>
        </p:txBody>
      </p:sp>
    </p:spTree>
    <p:extLst>
      <p:ext uri="{BB962C8B-B14F-4D97-AF65-F5344CB8AC3E}">
        <p14:creationId xmlns:p14="http://schemas.microsoft.com/office/powerpoint/2010/main" val="8366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722313" y="2603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5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4213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3668" y="1682530"/>
            <a:ext cx="840680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5/5(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)~5/9(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母親節學習單穿堂展覽。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5/6(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)8:00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三年級五育優良選拔。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 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光仁樓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6F)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 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5/21(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8:00~9:00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【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年級</a:t>
            </a:r>
            <a:r>
              <a:rPr lang="zh-TW" altLang="en-US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宣導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】性騷擾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、性侵害暨性霸凌防治、性別平等教育。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5/22(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)8:05~8:35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【英語單字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A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冠王】測驗</a:t>
            </a:r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kern="0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4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5/31(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端午節，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5/30(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4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補假一天。</a:t>
            </a:r>
          </a:p>
        </p:txBody>
      </p:sp>
    </p:spTree>
    <p:extLst>
      <p:ext uri="{BB962C8B-B14F-4D97-AF65-F5344CB8AC3E}">
        <p14:creationId xmlns:p14="http://schemas.microsoft.com/office/powerpoint/2010/main" val="19467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485775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6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711201" y="1989138"/>
            <a:ext cx="9134475" cy="2792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438" y="1688609"/>
            <a:ext cx="824103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6/4(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上午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9:00-11:00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親職講座。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6/09-6/13</a:t>
            </a:r>
            <a:r>
              <a:rPr lang="zh-TW" altLang="en-US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三年級雙</a:t>
            </a:r>
            <a:r>
              <a:rPr lang="zh-TW" altLang="en-US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語班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Open House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另發通知單</a:t>
            </a:r>
            <a:r>
              <a:rPr lang="en-US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6/11(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一生一器樂成果發表。</a:t>
            </a:r>
          </a:p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6/11(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美哉光仁第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68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期出</a:t>
            </a:r>
            <a:r>
              <a:rPr lang="zh-TW" altLang="zh-TW" sz="22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刊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6/13(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增能社團最後一次上課。</a:t>
            </a:r>
          </a:p>
          <a:p>
            <a:r>
              <a:rPr lang="zh-TW" altLang="zh-TW" sz="2200" b="1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6/14(</a:t>
            </a:r>
            <a:r>
              <a:rPr lang="zh-TW" altLang="en-US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)ESL</a:t>
            </a:r>
            <a:r>
              <a:rPr lang="zh-TW" altLang="en-US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1-5</a:t>
            </a:r>
            <a:r>
              <a:rPr lang="zh-TW" altLang="en-US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年級成果發表會</a:t>
            </a:r>
            <a:r>
              <a:rPr lang="zh-TW" altLang="zh-TW" sz="2200" b="1" kern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6/16(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動態社團成果發表。</a:t>
            </a:r>
          </a:p>
          <a:p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6/19(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)~6/20(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期末評量。</a:t>
            </a:r>
          </a:p>
          <a:p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6/20(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)13:00~16:00</a:t>
            </a:r>
            <a:r>
              <a:rPr lang="zh-TW" altLang="zh-TW" sz="2200" b="1" kern="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小學畢業典禮暨傳光禮。</a:t>
            </a:r>
          </a:p>
          <a:p>
            <a:r>
              <a:rPr lang="en-US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★6/25(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三年級校外教學</a:t>
            </a:r>
            <a:r>
              <a:rPr lang="zh-TW" altLang="en-US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一天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r>
              <a:rPr lang="en-US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千蝶谷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★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6/30</a:t>
            </a:r>
            <a:r>
              <a:rPr lang="en-US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08:10~ 09:00</a:t>
            </a:r>
            <a:r>
              <a:rPr lang="zh-TW" altLang="zh-TW" sz="22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結業式</a:t>
            </a:r>
            <a:r>
              <a:rPr lang="zh-TW" altLang="zh-TW" sz="22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kern="0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★6/30(</a:t>
            </a:r>
            <a:r>
              <a:rPr lang="zh-TW" altLang="en-US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課照班</a:t>
            </a:r>
            <a:r>
              <a:rPr lang="en-US" altLang="zh-TW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</a:t>
            </a:r>
            <a:r>
              <a:rPr lang="zh-TW" altLang="en-US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體班</a:t>
            </a:r>
            <a:r>
              <a:rPr lang="zh-TW" altLang="en-US" sz="2200" b="1" dirty="0">
                <a:solidFill>
                  <a:srgbClr val="0000CC"/>
                </a:solidFill>
                <a:latin typeface="標楷體"/>
                <a:ea typeface="標楷體"/>
              </a:rPr>
              <a:t>，</a:t>
            </a:r>
            <a:r>
              <a:rPr lang="zh-TW" altLang="zh-TW" sz="2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最後一次上課。</a:t>
            </a:r>
          </a:p>
          <a:p>
            <a:r>
              <a:rPr lang="en-US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en-US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彙整遺失物品</a:t>
            </a:r>
            <a:r>
              <a:rPr lang="en-US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捐贈送至天主教光仁社會福利基金會</a:t>
            </a:r>
            <a:r>
              <a:rPr lang="zh-TW" altLang="zh-TW" sz="2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b="1" kern="0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zh-TW" sz="28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33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7882" y="1628775"/>
            <a:ext cx="81185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★7/01(</a:t>
            </a: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暑假</a:t>
            </a:r>
            <a:r>
              <a:rPr lang="zh-TW" altLang="zh-TW" sz="3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開始</a:t>
            </a:r>
            <a:endParaRPr lang="en-US" altLang="zh-TW" sz="30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en-US" altLang="zh-TW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7/01(</a:t>
            </a:r>
            <a:r>
              <a:rPr lang="zh-TW" altLang="en-US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)~8/26(</a:t>
            </a:r>
            <a:r>
              <a:rPr lang="zh-TW" altLang="en-US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</a:t>
            </a:r>
            <a:r>
              <a:rPr lang="zh-TW" altLang="zh-TW" sz="3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小學</a:t>
            </a:r>
            <a:r>
              <a:rPr lang="zh-TW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暑期主題營。</a:t>
            </a:r>
          </a:p>
          <a:p>
            <a:r>
              <a:rPr lang="en-US" altLang="zh-TW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★9/01(</a:t>
            </a:r>
            <a:r>
              <a:rPr lang="zh-TW" altLang="en-US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)114</a:t>
            </a:r>
            <a:r>
              <a:rPr lang="zh-TW" altLang="en-US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en-US" altLang="zh-TW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上學期</a:t>
            </a:r>
            <a:r>
              <a:rPr lang="en-US" altLang="zh-TW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開學</a:t>
            </a:r>
            <a:r>
              <a:rPr lang="zh-TW" altLang="en-US" sz="3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日。</a:t>
            </a:r>
            <a:endParaRPr lang="en-US" altLang="zh-TW" sz="30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  <a:p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68921" y="260648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7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80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672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611560" y="1508398"/>
            <a:ext cx="77701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 smtClean="0">
                <a:latin typeface="標楷體" pitchFamily="65" charset="-120"/>
                <a:ea typeface="標楷體" pitchFamily="65" charset="-120"/>
              </a:rPr>
              <a:t>報告三</a:t>
            </a:r>
            <a:r>
              <a:rPr kumimoji="0" lang="en-US" altLang="zh-TW" sz="5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5000" b="1" dirty="0" smtClean="0">
                <a:latin typeface="標楷體" pitchFamily="65" charset="-120"/>
                <a:ea typeface="標楷體" pitchFamily="65" charset="-120"/>
              </a:rPr>
              <a:t>上</a:t>
            </a:r>
            <a:r>
              <a:rPr kumimoji="0" lang="en-US" altLang="zh-TW" sz="5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5000" b="1" dirty="0" smtClean="0">
                <a:latin typeface="標楷體" pitchFamily="65" charset="-120"/>
                <a:ea typeface="標楷體" pitchFamily="65" charset="-120"/>
              </a:rPr>
              <a:t>班</a:t>
            </a:r>
            <a:r>
              <a:rPr kumimoji="0" lang="zh-TW" altLang="en-US" sz="5000" b="1" dirty="0">
                <a:latin typeface="標楷體" pitchFamily="65" charset="-120"/>
                <a:ea typeface="標楷體" pitchFamily="65" charset="-120"/>
              </a:rPr>
              <a:t>費</a:t>
            </a:r>
            <a:r>
              <a:rPr kumimoji="0" lang="zh-TW" altLang="en-US" sz="5000" b="1" dirty="0" smtClean="0"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en-US" sz="5000" b="1" dirty="0">
                <a:latin typeface="標楷體" pitchFamily="65" charset="-120"/>
                <a:ea typeface="標楷體" pitchFamily="65" charset="-120"/>
              </a:rPr>
              <a:t>狀況</a:t>
            </a:r>
            <a:r>
              <a:rPr kumimoji="0" lang="zh-TW" altLang="en-US" sz="50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75978" y="2651398"/>
            <a:ext cx="7705725" cy="30238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>
                <a:ea typeface="標楷體" pitchFamily="65" charset="-120"/>
              </a:rPr>
              <a:t>繳交金額</a:t>
            </a:r>
            <a:r>
              <a:rPr lang="zh-TW" altLang="en-US" sz="2800" dirty="0" smtClean="0">
                <a:ea typeface="標楷體" pitchFamily="65" charset="-120"/>
              </a:rPr>
              <a:t>：三下每人</a:t>
            </a:r>
            <a:r>
              <a:rPr lang="zh-TW" altLang="en-US" sz="2800" dirty="0">
                <a:ea typeface="標楷體" pitchFamily="65" charset="-120"/>
              </a:rPr>
              <a:t>繳交</a:t>
            </a:r>
            <a:r>
              <a:rPr lang="en-US" altLang="zh-TW" sz="2800" b="1" dirty="0">
                <a:solidFill>
                  <a:srgbClr val="C00000"/>
                </a:solidFill>
                <a:ea typeface="標楷體" pitchFamily="65" charset="-120"/>
              </a:rPr>
              <a:t>500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元整</a:t>
            </a:r>
            <a:r>
              <a:rPr lang="zh-TW" altLang="en-US" sz="2800" dirty="0">
                <a:ea typeface="標楷體" pitchFamily="65" charset="-120"/>
              </a:rPr>
              <a:t>。</a:t>
            </a:r>
            <a:endParaRPr lang="zh-TW" altLang="en-US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400050" lvl="1" indent="0">
              <a:buFontTx/>
              <a:buNone/>
            </a:pPr>
            <a:r>
              <a:rPr lang="zh-TW" altLang="en-US" b="1" dirty="0">
                <a:ea typeface="標楷體" pitchFamily="65" charset="-120"/>
              </a:rPr>
              <a:t>用途</a:t>
            </a:r>
            <a:r>
              <a:rPr lang="zh-TW" altLang="en-US" dirty="0" smtClean="0">
                <a:ea typeface="標楷體" pitchFamily="65" charset="-120"/>
              </a:rPr>
              <a:t>：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購買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印表機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墨水、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列印紙、班級獎勵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品及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其他雜項。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400050" lvl="1" indent="0">
              <a:buFontTx/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校外教學費用</a:t>
            </a:r>
            <a:r>
              <a:rPr lang="zh-TW" altLang="en-US" sz="2800" b="1" dirty="0">
                <a:solidFill>
                  <a:srgbClr val="C00000"/>
                </a:solidFill>
                <a:latin typeface="標楷體"/>
                <a:ea typeface="標楷體"/>
              </a:rPr>
              <a:t>，統一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併入月費單收費。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提案內容</a:t>
            </a:r>
          </a:p>
        </p:txBody>
      </p:sp>
    </p:spTree>
    <p:extLst>
      <p:ext uri="{BB962C8B-B14F-4D97-AF65-F5344CB8AC3E}">
        <p14:creationId xmlns:p14="http://schemas.microsoft.com/office/powerpoint/2010/main" val="6046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87375" y="2060849"/>
            <a:ext cx="798830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(1)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請表決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本學期收取班費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500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元。</a:t>
            </a: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500" b="1" dirty="0">
              <a:solidFill>
                <a:prstClr val="black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dirty="0">
                <a:solidFill>
                  <a:prstClr val="black"/>
                </a:solidFill>
                <a:ea typeface="標楷體" pitchFamily="65" charset="-120"/>
              </a:rPr>
              <a:t>(2)</a:t>
            </a:r>
            <a:r>
              <a:rPr lang="zh-TW" altLang="en-US" sz="3500" b="1" dirty="0">
                <a:solidFill>
                  <a:prstClr val="black"/>
                </a:solidFill>
                <a:ea typeface="標楷體" pitchFamily="65" charset="-120"/>
              </a:rPr>
              <a:t>如有其他提案，歡迎提出來一起討論。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501291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提案與表決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03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親師</a:t>
            </a:r>
            <a:r>
              <a:rPr kumimoji="0" lang="en-US" altLang="zh-TW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Q&amp;A </a:t>
            </a:r>
            <a:r>
              <a:rPr lang="zh-TW" altLang="en-US" sz="6500" b="1" dirty="0">
                <a:solidFill>
                  <a:schemeClr val="bg1"/>
                </a:solidFill>
                <a:sym typeface="Microsoft JhengHei UI" pitchFamily="34" charset="-120"/>
              </a:rPr>
              <a:t>時間</a:t>
            </a:r>
            <a: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  <a:t/>
            </a:r>
            <a:b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</a:br>
            <a:endParaRPr kumimoji="0" lang="zh-TW" altLang="en-US" sz="6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latin typeface="華康細圓體" pitchFamily="49" charset="-120"/>
                <a:ea typeface="華康細圓體" pitchFamily="49" charset="-120"/>
              </a:rPr>
              <a:t>任何問題</a:t>
            </a:r>
            <a:r>
              <a:rPr lang="zh-TW" altLang="en-US" sz="4800" b="1" dirty="0">
                <a:latin typeface="新細明體"/>
                <a:ea typeface="新細明體"/>
              </a:rPr>
              <a:t>，歡迎隨時提出。</a:t>
            </a:r>
            <a:endParaRPr lang="en-US" altLang="zh-TW" sz="4800" b="1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b="1" dirty="0">
                <a:latin typeface="新細明體"/>
                <a:sym typeface="Microsoft JhengHei UI" pitchFamily="34" charset="-120"/>
              </a:rPr>
              <a:t>＊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平日若有個別問題，歡迎與導師聯絡，面談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電訪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聯絡簿均可。</a:t>
            </a:r>
          </a:p>
        </p:txBody>
      </p:sp>
    </p:spTree>
    <p:extLst>
      <p:ext uri="{BB962C8B-B14F-4D97-AF65-F5344CB8AC3E}">
        <p14:creationId xmlns:p14="http://schemas.microsoft.com/office/powerpoint/2010/main" val="208363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1821" y="116632"/>
            <a:ext cx="56578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80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66563" name="矩形 2"/>
          <p:cNvSpPr>
            <a:spLocks noChangeArrowheads="1"/>
          </p:cNvSpPr>
          <p:nvPr/>
        </p:nvSpPr>
        <p:spPr bwMode="auto">
          <a:xfrm>
            <a:off x="896080" y="2780366"/>
            <a:ext cx="48245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  <a:r>
              <a:rPr kumimoji="0" lang="zh-TW" altLang="en-US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感謝您撥冗參加</a:t>
            </a:r>
            <a:r>
              <a:rPr kumimoji="0" lang="en-US" altLang="zh-TW" sz="4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</a:p>
        </p:txBody>
      </p:sp>
      <p:sp>
        <p:nvSpPr>
          <p:cNvPr id="66564" name="標題 1"/>
          <p:cNvSpPr txBox="1">
            <a:spLocks/>
          </p:cNvSpPr>
          <p:nvPr/>
        </p:nvSpPr>
        <p:spPr bwMode="auto">
          <a:xfrm>
            <a:off x="177048" y="1250504"/>
            <a:ext cx="626260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8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讓我們攜手共渡</a:t>
            </a:r>
            <a:r>
              <a:rPr kumimoji="0" lang="en-US" altLang="zh-TW" sz="38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2025</a:t>
            </a:r>
            <a:r>
              <a:rPr kumimoji="0" lang="zh-TW" altLang="en-US" sz="38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年</a:t>
            </a:r>
            <a:r>
              <a:rPr kumimoji="0" lang="zh-TW" altLang="en-US" sz="3800" b="1" dirty="0">
                <a:latin typeface="新細明體"/>
                <a:ea typeface="新細明體"/>
                <a:sym typeface="Microsoft JhengHei UI" pitchFamily="34" charset="-120"/>
              </a:rPr>
              <a:t>，</a:t>
            </a:r>
            <a:endParaRPr kumimoji="0" lang="en-US" altLang="zh-TW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  <a:cs typeface="雅坊美工01"/>
              </a:rPr>
              <a:t>一起參與見證孩子的成長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  <a:cs typeface="雅坊美工01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59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16826</TotalTime>
  <Words>2551</Words>
  <Application>Microsoft Office PowerPoint</Application>
  <PresentationFormat>如螢幕大小 (4:3)</PresentationFormat>
  <Paragraphs>258</Paragraphs>
  <Slides>40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「態度決定」留下來的時間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Teachers</dc:creator>
  <cp:lastModifiedBy>user</cp:lastModifiedBy>
  <cp:revision>286</cp:revision>
  <cp:lastPrinted>2020-02-26T04:10:28Z</cp:lastPrinted>
  <dcterms:created xsi:type="dcterms:W3CDTF">2017-03-01T10:07:03Z</dcterms:created>
  <dcterms:modified xsi:type="dcterms:W3CDTF">2025-02-20T00:30:32Z</dcterms:modified>
</cp:coreProperties>
</file>