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7" r:id="rId2"/>
    <p:sldId id="258" r:id="rId3"/>
    <p:sldId id="341" r:id="rId4"/>
    <p:sldId id="268" r:id="rId5"/>
    <p:sldId id="269" r:id="rId6"/>
    <p:sldId id="270" r:id="rId7"/>
    <p:sldId id="271" r:id="rId8"/>
    <p:sldId id="326" r:id="rId9"/>
    <p:sldId id="266" r:id="rId10"/>
    <p:sldId id="272" r:id="rId11"/>
    <p:sldId id="329" r:id="rId12"/>
    <p:sldId id="330" r:id="rId13"/>
    <p:sldId id="331" r:id="rId14"/>
    <p:sldId id="332" r:id="rId15"/>
    <p:sldId id="361" r:id="rId16"/>
    <p:sldId id="333" r:id="rId17"/>
    <p:sldId id="334" r:id="rId18"/>
    <p:sldId id="335" r:id="rId19"/>
    <p:sldId id="336" r:id="rId20"/>
    <p:sldId id="337" r:id="rId21"/>
    <p:sldId id="338" r:id="rId22"/>
    <p:sldId id="344" r:id="rId23"/>
    <p:sldId id="273" r:id="rId24"/>
    <p:sldId id="274" r:id="rId25"/>
    <p:sldId id="275" r:id="rId26"/>
    <p:sldId id="276" r:id="rId27"/>
    <p:sldId id="278" r:id="rId28"/>
    <p:sldId id="279" r:id="rId29"/>
    <p:sldId id="366" r:id="rId30"/>
    <p:sldId id="365" r:id="rId31"/>
    <p:sldId id="364" r:id="rId32"/>
    <p:sldId id="363" r:id="rId33"/>
    <p:sldId id="282" r:id="rId34"/>
    <p:sldId id="285" r:id="rId35"/>
    <p:sldId id="350" r:id="rId36"/>
    <p:sldId id="286" r:id="rId37"/>
    <p:sldId id="370" r:id="rId38"/>
    <p:sldId id="359" r:id="rId39"/>
    <p:sldId id="288" r:id="rId40"/>
    <p:sldId id="289" r:id="rId41"/>
    <p:sldId id="371" r:id="rId42"/>
    <p:sldId id="372" r:id="rId43"/>
    <p:sldId id="373" r:id="rId44"/>
    <p:sldId id="374" r:id="rId45"/>
    <p:sldId id="367" r:id="rId46"/>
    <p:sldId id="369" r:id="rId47"/>
    <p:sldId id="376" r:id="rId48"/>
    <p:sldId id="377" r:id="rId49"/>
    <p:sldId id="345" r:id="rId50"/>
    <p:sldId id="304" r:id="rId51"/>
    <p:sldId id="305" r:id="rId52"/>
    <p:sldId id="308" r:id="rId53"/>
    <p:sldId id="378" r:id="rId54"/>
    <p:sldId id="309" r:id="rId55"/>
  </p:sldIdLst>
  <p:sldSz cx="9144000" cy="6858000" type="screen4x3"/>
  <p:notesSz cx="6888163" cy="100218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CC"/>
    <a:srgbClr val="FFFFFF"/>
    <a:srgbClr val="008000"/>
    <a:srgbClr val="FF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3AC78C-D3EC-4EA1-A27F-B0A0D54862AF}" v="7" dt="2025-09-03T16:23:26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9" autoAdjust="0"/>
    <p:restoredTop sz="94660"/>
  </p:normalViewPr>
  <p:slideViewPr>
    <p:cSldViewPr>
      <p:cViewPr>
        <p:scale>
          <a:sx n="140" d="100"/>
          <a:sy n="140" d="100"/>
        </p:scale>
        <p:origin x="-804" y="1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文琦 羅" userId="b8b24ba6d3313d36" providerId="LiveId" clId="{343AC78C-D3EC-4EA1-A27F-B0A0D54862AF}"/>
    <pc:docChg chg="undo custSel delSld modSld">
      <pc:chgData name="文琦 羅" userId="b8b24ba6d3313d36" providerId="LiveId" clId="{343AC78C-D3EC-4EA1-A27F-B0A0D54862AF}" dt="2025-09-03T23:24:06.089" v="204" actId="20577"/>
      <pc:docMkLst>
        <pc:docMk/>
      </pc:docMkLst>
      <pc:sldChg chg="addSp delSp modSp mod">
        <pc:chgData name="文琦 羅" userId="b8b24ba6d3313d36" providerId="LiveId" clId="{343AC78C-D3EC-4EA1-A27F-B0A0D54862AF}" dt="2025-09-03T16:05:13.538" v="21" actId="14100"/>
        <pc:sldMkLst>
          <pc:docMk/>
          <pc:sldMk cId="2790224658" sldId="257"/>
        </pc:sldMkLst>
        <pc:spChg chg="mod">
          <ac:chgData name="文琦 羅" userId="b8b24ba6d3313d36" providerId="LiveId" clId="{343AC78C-D3EC-4EA1-A27F-B0A0D54862AF}" dt="2025-09-03T16:03:03.213" v="12" actId="20577"/>
          <ac:spMkLst>
            <pc:docMk/>
            <pc:sldMk cId="2790224658" sldId="257"/>
            <ac:spMk id="3" creationId="{00000000-0000-0000-0000-000000000000}"/>
          </ac:spMkLst>
        </pc:spChg>
        <pc:spChg chg="add del mod">
          <ac:chgData name="文琦 羅" userId="b8b24ba6d3313d36" providerId="LiveId" clId="{343AC78C-D3EC-4EA1-A27F-B0A0D54862AF}" dt="2025-09-03T16:05:13.538" v="21" actId="14100"/>
          <ac:spMkLst>
            <pc:docMk/>
            <pc:sldMk cId="2790224658" sldId="257"/>
            <ac:spMk id="4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05:35.853" v="25" actId="20577"/>
        <pc:sldMkLst>
          <pc:docMk/>
          <pc:sldMk cId="3666183404" sldId="258"/>
        </pc:sldMkLst>
        <pc:spChg chg="mod">
          <ac:chgData name="文琦 羅" userId="b8b24ba6d3313d36" providerId="LiveId" clId="{343AC78C-D3EC-4EA1-A27F-B0A0D54862AF}" dt="2025-09-03T16:05:35.853" v="25" actId="20577"/>
          <ac:spMkLst>
            <pc:docMk/>
            <pc:sldMk cId="3666183404" sldId="258"/>
            <ac:spMk id="14340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07:18.054" v="41" actId="20577"/>
        <pc:sldMkLst>
          <pc:docMk/>
          <pc:sldMk cId="2464840864" sldId="271"/>
        </pc:sldMkLst>
        <pc:spChg chg="mod">
          <ac:chgData name="文琦 羅" userId="b8b24ba6d3313d36" providerId="LiveId" clId="{343AC78C-D3EC-4EA1-A27F-B0A0D54862AF}" dt="2025-09-03T16:07:18.054" v="41" actId="20577"/>
          <ac:spMkLst>
            <pc:docMk/>
            <pc:sldMk cId="2464840864" sldId="271"/>
            <ac:spMk id="2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23:31.815" v="140" actId="20577"/>
        <pc:sldMkLst>
          <pc:docMk/>
          <pc:sldMk cId="2554672475" sldId="276"/>
        </pc:sldMkLst>
        <pc:graphicFrameChg chg="mod modGraphic">
          <ac:chgData name="文琦 羅" userId="b8b24ba6d3313d36" providerId="LiveId" clId="{343AC78C-D3EC-4EA1-A27F-B0A0D54862AF}" dt="2025-09-03T16:23:31.815" v="140" actId="20577"/>
          <ac:graphicFrameMkLst>
            <pc:docMk/>
            <pc:sldMk cId="2554672475" sldId="276"/>
            <ac:graphicFrameMk id="4" creationId="{00000000-0000-0000-0000-000000000000}"/>
          </ac:graphicFrameMkLst>
        </pc:graphicFrameChg>
      </pc:sldChg>
      <pc:sldChg chg="modSp mod">
        <pc:chgData name="文琦 羅" userId="b8b24ba6d3313d36" providerId="LiveId" clId="{343AC78C-D3EC-4EA1-A27F-B0A0D54862AF}" dt="2025-09-03T16:12:28.745" v="91" actId="113"/>
        <pc:sldMkLst>
          <pc:docMk/>
          <pc:sldMk cId="214001921" sldId="331"/>
        </pc:sldMkLst>
        <pc:spChg chg="mod">
          <ac:chgData name="文琦 羅" userId="b8b24ba6d3313d36" providerId="LiveId" clId="{343AC78C-D3EC-4EA1-A27F-B0A0D54862AF}" dt="2025-09-03T16:12:28.745" v="91" actId="113"/>
          <ac:spMkLst>
            <pc:docMk/>
            <pc:sldMk cId="214001921" sldId="331"/>
            <ac:spMk id="6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3:44.250" v="103" actId="20577"/>
        <pc:sldMkLst>
          <pc:docMk/>
          <pc:sldMk cId="4126554283" sldId="332"/>
        </pc:sldMkLst>
        <pc:spChg chg="mod">
          <ac:chgData name="文琦 羅" userId="b8b24ba6d3313d36" providerId="LiveId" clId="{343AC78C-D3EC-4EA1-A27F-B0A0D54862AF}" dt="2025-09-03T16:13:44.250" v="103" actId="20577"/>
          <ac:spMkLst>
            <pc:docMk/>
            <pc:sldMk cId="4126554283" sldId="332"/>
            <ac:spMk id="19460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6:43.230" v="106" actId="207"/>
        <pc:sldMkLst>
          <pc:docMk/>
          <pc:sldMk cId="1182876343" sldId="335"/>
        </pc:sldMkLst>
        <pc:spChg chg="mod">
          <ac:chgData name="文琦 羅" userId="b8b24ba6d3313d36" providerId="LiveId" clId="{343AC78C-D3EC-4EA1-A27F-B0A0D54862AF}" dt="2025-09-03T16:16:43.230" v="106" actId="207"/>
          <ac:spMkLst>
            <pc:docMk/>
            <pc:sldMk cId="1182876343" sldId="335"/>
            <ac:spMk id="57347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8:39.962" v="119" actId="20577"/>
        <pc:sldMkLst>
          <pc:docMk/>
          <pc:sldMk cId="2836608252" sldId="337"/>
        </pc:sldMkLst>
        <pc:spChg chg="mod">
          <ac:chgData name="文琦 羅" userId="b8b24ba6d3313d36" providerId="LiveId" clId="{343AC78C-D3EC-4EA1-A27F-B0A0D54862AF}" dt="2025-09-03T16:18:39.962" v="119" actId="20577"/>
          <ac:spMkLst>
            <pc:docMk/>
            <pc:sldMk cId="2836608252" sldId="337"/>
            <ac:spMk id="59395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9:17.574" v="123" actId="20577"/>
        <pc:sldMkLst>
          <pc:docMk/>
          <pc:sldMk cId="1866783908" sldId="344"/>
        </pc:sldMkLst>
        <pc:spChg chg="mod">
          <ac:chgData name="文琦 羅" userId="b8b24ba6d3313d36" providerId="LiveId" clId="{343AC78C-D3EC-4EA1-A27F-B0A0D54862AF}" dt="2025-09-03T16:19:17.574" v="123" actId="20577"/>
          <ac:spMkLst>
            <pc:docMk/>
            <pc:sldMk cId="1866783908" sldId="344"/>
            <ac:spMk id="4" creationId="{00000000-0000-0000-0000-000000000000}"/>
          </ac:spMkLst>
        </pc:spChg>
      </pc:sldChg>
      <pc:sldChg chg="modSp mod">
        <pc:chgData name="文琦 羅" userId="b8b24ba6d3313d36" providerId="LiveId" clId="{343AC78C-D3EC-4EA1-A27F-B0A0D54862AF}" dt="2025-09-03T16:15:37.527" v="105" actId="14100"/>
        <pc:sldMkLst>
          <pc:docMk/>
          <pc:sldMk cId="2365886264" sldId="361"/>
        </pc:sldMkLst>
        <pc:spChg chg="mod">
          <ac:chgData name="文琦 羅" userId="b8b24ba6d3313d36" providerId="LiveId" clId="{343AC78C-D3EC-4EA1-A27F-B0A0D54862AF}" dt="2025-09-03T16:15:37.527" v="105" actId="14100"/>
          <ac:spMkLst>
            <pc:docMk/>
            <pc:sldMk cId="2365886264" sldId="361"/>
            <ac:spMk id="4" creationId="{00000000-0000-0000-0000-000000000000}"/>
          </ac:spMkLst>
        </pc:spChg>
      </pc:sldChg>
      <pc:sldChg chg="del">
        <pc:chgData name="文琦 羅" userId="b8b24ba6d3313d36" providerId="LiveId" clId="{343AC78C-D3EC-4EA1-A27F-B0A0D54862AF}" dt="2025-09-03T16:09:07.615" v="42" actId="2696"/>
        <pc:sldMkLst>
          <pc:docMk/>
          <pc:sldMk cId="4018246077" sldId="362"/>
        </pc:sldMkLst>
      </pc:sldChg>
      <pc:sldChg chg="modSp mod">
        <pc:chgData name="文琦 羅" userId="b8b24ba6d3313d36" providerId="LiveId" clId="{343AC78C-D3EC-4EA1-A27F-B0A0D54862AF}" dt="2025-09-03T23:24:06.089" v="204" actId="20577"/>
        <pc:sldMkLst>
          <pc:docMk/>
          <pc:sldMk cId="1503516052" sldId="364"/>
        </pc:sldMkLst>
        <pc:spChg chg="mod">
          <ac:chgData name="文琦 羅" userId="b8b24ba6d3313d36" providerId="LiveId" clId="{343AC78C-D3EC-4EA1-A27F-B0A0D54862AF}" dt="2025-09-03T23:24:06.089" v="204" actId="20577"/>
          <ac:spMkLst>
            <pc:docMk/>
            <pc:sldMk cId="1503516052" sldId="364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6FE73813-BC97-467A-A95D-3BFC1507EA9D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1BE43853-9443-451B-9788-3343E9763D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6123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800F8493-4197-4B6B-A9DE-82866E74326C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E26A0A7C-71F4-4E90-80EB-58AA02408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9731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595590C-8A39-4014-BD31-298E7923F02F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80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CB1554A-CA86-4ACD-82F1-EED57317A07C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189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844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C5AC8CB-6863-4B95-BB7D-6C70361B0A9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748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B47FDE1-88E5-4AA6-A54D-E8CD832A65E5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673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69AC2F7-BA21-4961-8056-E42D89AE7FD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921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202EF5-7708-4C04-AAC5-6995C158DE78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511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9814C31-E408-4EA5-93DC-9B549743902D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957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469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F8B5F51-7840-49C1-A1D2-C360BD32C8C0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93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2EC65BF-95FD-421E-BA32-E5258DF83C99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907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063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85075" indent="-30195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207808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90931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174055" indent="-241562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65717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3140301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623424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4106548" indent="-24156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5339CC-AF5E-425F-A650-3B24146394A4}" type="slidenum">
              <a:rPr lang="zh-CN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07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67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683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044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48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43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5472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17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420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757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298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2963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678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405946">
            <a:off x="1722438" y="752475"/>
            <a:ext cx="7000875" cy="512921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" name="矩形 2"/>
          <p:cNvSpPr/>
          <p:nvPr userDrawn="1"/>
        </p:nvSpPr>
        <p:spPr>
          <a:xfrm rot="238879">
            <a:off x="1501775" y="665163"/>
            <a:ext cx="7000875" cy="5527675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57188" y="285750"/>
            <a:ext cx="8001000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pic>
        <p:nvPicPr>
          <p:cNvPr id="5" name="图片 8" descr="返校3-_03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5392738"/>
            <a:ext cx="217963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0A472-0697-4C7E-8D9B-AD54F1B3E12F}" type="datetimeFigureOut">
              <a:rPr lang="zh-CN" altLang="en-US"/>
              <a:pPr>
                <a:defRPr/>
              </a:pPr>
              <a:t>2025/9/9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B358B-BFCD-4E70-A557-6000F04B4F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57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53751-3D78-4A1B-BDA8-3B5FC697B4A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B943E-92C9-4692-9544-45ECD584F4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510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kSfQOUBvx03R-TJXR-fK9tlrMXRPNQnZZf5VTa0PHlo/edit?slide=id.g348ad2e0261_20_131#slide=id.g348ad2e0261_20_13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114(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</a:t>
            </a: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光仁小學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學校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  <a:p>
            <a:pPr algn="ctr">
              <a:defRPr/>
            </a:pP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四年</a:t>
            </a:r>
            <a:r>
              <a:rPr lang="en-US" altLang="zh-TW" sz="6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(</a:t>
            </a:r>
            <a:r>
              <a:rPr lang="zh-TW" altLang="en-US" sz="60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 </a:t>
            </a:r>
            <a:r>
              <a:rPr lang="zh-TW" altLang="en-US" sz="6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仁 </a:t>
            </a:r>
            <a:r>
              <a:rPr lang="en-US" altLang="zh-TW" sz="60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)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班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  <a:p>
            <a:pPr algn="ctr">
              <a:defRPr/>
            </a:pP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~</a:t>
            </a: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歡迎您的蒞臨</a:t>
            </a: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~</a:t>
            </a:r>
          </a:p>
          <a:p>
            <a:pPr algn="ctr">
              <a:defRPr/>
            </a:pP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kumimoji="0" lang="zh-TW" altLang="en-US" sz="4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4"/>
          <p:cNvSpPr txBox="1">
            <a:spLocks/>
          </p:cNvSpPr>
          <p:nvPr/>
        </p:nvSpPr>
        <p:spPr>
          <a:xfrm>
            <a:off x="5292080" y="6237312"/>
            <a:ext cx="3744416" cy="78153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3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四年級教學團隊製作</a:t>
            </a:r>
            <a:endParaRPr kumimoji="0" lang="en-US" altLang="zh-TW" sz="3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0224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962549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4646" y="404664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6000" b="1" dirty="0">
                <a:solidFill>
                  <a:srgbClr val="0000CC"/>
                </a:solidFill>
                <a:latin typeface="+mj-ea"/>
              </a:rPr>
              <a:t>班親會流程</a:t>
            </a:r>
          </a:p>
        </p:txBody>
      </p:sp>
      <p:sp>
        <p:nvSpPr>
          <p:cNvPr id="14340" name="矩形 1"/>
          <p:cNvSpPr>
            <a:spLocks noChangeArrowheads="1"/>
          </p:cNvSpPr>
          <p:nvPr/>
        </p:nvSpPr>
        <p:spPr bwMode="auto">
          <a:xfrm>
            <a:off x="1547664" y="1572302"/>
            <a:ext cx="6552729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(1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各處室宣導事項</a:t>
            </a:r>
            <a:endParaRPr lang="en-US" altLang="zh-TW" sz="35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親師合作</a:t>
            </a:r>
            <a:r>
              <a:rPr lang="en-US" altLang="zh-TW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&amp;</a:t>
            </a:r>
            <a:r>
              <a:rPr lang="zh-TW" altLang="en-US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班級注意事項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四年級學年共同</a:t>
            </a:r>
            <a:r>
              <a:rPr lang="zh-TW" altLang="en-US" sz="35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事務報告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(4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5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重要活動與行事曆</a:t>
            </a:r>
            <a:r>
              <a:rPr lang="zh-TW" altLang="en-US" sz="35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5)</a:t>
            </a:r>
            <a:r>
              <a:rPr lang="en-US" altLang="zh-TW" sz="36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ESL</a:t>
            </a:r>
            <a:r>
              <a:rPr lang="zh-TW" altLang="en-US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雙語班重要事項</a:t>
            </a:r>
            <a:r>
              <a:rPr lang="zh-TW" altLang="en-US" sz="36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lang="en-US" altLang="zh-TW" sz="35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en-US" altLang="zh-TW" sz="36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英語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A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冠王</a:t>
            </a:r>
            <a:r>
              <a:rPr lang="zh-TW" altLang="en-US" sz="3600" b="1" dirty="0" smtClean="0">
                <a:latin typeface="標楷體" pitchFamily="65" charset="-120"/>
                <a:ea typeface="標楷體" pitchFamily="65" charset="-120"/>
              </a:rPr>
              <a:t>測驗</a:t>
            </a: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7)</a:t>
            </a:r>
            <a:r>
              <a:rPr lang="zh-TW" altLang="en-US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提案與表決</a:t>
            </a:r>
            <a:endParaRPr lang="en-US" altLang="zh-TW" sz="3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(8)</a:t>
            </a:r>
            <a:r>
              <a:rPr lang="zh-TW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親師</a:t>
            </a:r>
            <a:r>
              <a:rPr lang="en-US" altLang="zh-TW" sz="3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Q&amp;A</a:t>
            </a:r>
            <a:endParaRPr lang="zh-TW" altLang="zh-TW" sz="3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618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60822" y="816174"/>
            <a:ext cx="849694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000" b="1" dirty="0">
                <a:latin typeface="+mj-ea"/>
              </a:rPr>
              <a:t>各處室宣導事項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899592" y="2204455"/>
            <a:ext cx="6643688" cy="3529013"/>
          </a:xfrm>
          <a:prstGeom prst="rect">
            <a:avLst/>
          </a:prstGeom>
        </p:spPr>
        <p:txBody>
          <a:bodyPr/>
          <a:lstStyle/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 smtClean="0">
                <a:latin typeface="+mn-lt"/>
                <a:ea typeface="超研澤粗圓" pitchFamily="49" charset="-120"/>
                <a:hlinkClick r:id="rId3"/>
              </a:rPr>
              <a:t>總務處</a:t>
            </a:r>
            <a:endParaRPr kumimoji="0" lang="en-US" altLang="zh-TW" sz="4400" dirty="0" smtClean="0">
              <a:latin typeface="+mn-lt"/>
              <a:ea typeface="超研澤粗圓" pitchFamily="49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 smtClean="0">
                <a:latin typeface="+mn-lt"/>
                <a:ea typeface="超研澤粗圓" pitchFamily="49" charset="-120"/>
              </a:rPr>
              <a:t>學務處</a:t>
            </a:r>
            <a:endParaRPr kumimoji="0" lang="en-US" altLang="zh-TW" sz="4400" dirty="0" smtClean="0">
              <a:latin typeface="+mn-lt"/>
              <a:ea typeface="超研澤粗圓" pitchFamily="49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 smtClean="0">
                <a:latin typeface="+mn-lt"/>
                <a:ea typeface="超研澤粗圓" pitchFamily="49" charset="-120"/>
              </a:rPr>
              <a:t>教務處</a:t>
            </a:r>
            <a:endParaRPr kumimoji="0" lang="en-US" altLang="zh-TW" sz="4400" dirty="0" smtClean="0">
              <a:latin typeface="+mn-lt"/>
              <a:ea typeface="超研澤粗圓" pitchFamily="49" charset="-120"/>
            </a:endParaRPr>
          </a:p>
          <a:p>
            <a:pPr marL="742950" indent="-7429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zh-TW" altLang="en-US" sz="4400" dirty="0" smtClean="0">
                <a:latin typeface="+mn-lt"/>
                <a:ea typeface="超研澤粗圓" pitchFamily="49" charset="-120"/>
              </a:rPr>
              <a:t>輔導室</a:t>
            </a:r>
            <a:endParaRPr kumimoji="0" lang="zh-TW" altLang="zh-TW" sz="4400" dirty="0" smtClean="0">
              <a:latin typeface="+mn-lt"/>
              <a:ea typeface="超研澤粗圓" pitchFamily="49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 smtClean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104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01700" y="449238"/>
            <a:ext cx="6985000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687388" y="1341438"/>
            <a:ext cx="7413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dirty="0">
                <a:ea typeface="新細明體" pitchFamily="18" charset="-120"/>
              </a:rPr>
              <a:t>早上進校門後，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因安全考量</a:t>
            </a:r>
            <a:r>
              <a:rPr kumimoji="0" lang="zh-TW" altLang="zh-TW" sz="1800" dirty="0">
                <a:ea typeface="新細明體" pitchFamily="18" charset="-120"/>
              </a:rPr>
              <a:t>，不得自行離校，請</a:t>
            </a:r>
            <a:r>
              <a:rPr kumimoji="0" lang="zh-TW" altLang="en-US" sz="1800" dirty="0">
                <a:ea typeface="新細明體" pitchFamily="18" charset="-120"/>
              </a:rPr>
              <a:t>家長</a:t>
            </a:r>
            <a:r>
              <a:rPr kumimoji="0" lang="zh-TW" altLang="zh-TW" sz="1800" dirty="0">
                <a:ea typeface="新細明體" pitchFamily="18" charset="-120"/>
              </a:rPr>
              <a:t>替孩子備妥早餐。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若需提早離校，</a:t>
            </a:r>
            <a:r>
              <a:rPr kumimoji="0" lang="zh-TW" altLang="en-US" sz="1800" b="1" dirty="0">
                <a:solidFill>
                  <a:srgbClr val="FF0000"/>
                </a:solidFill>
                <a:ea typeface="新細明體" pitchFamily="18" charset="-120"/>
              </a:rPr>
              <a:t>導師會</a:t>
            </a:r>
            <a:r>
              <a:rPr kumimoji="0" lang="zh-TW" altLang="zh-TW" sz="1800" b="1" dirty="0">
                <a:solidFill>
                  <a:srgbClr val="FF0000"/>
                </a:solidFill>
                <a:ea typeface="新細明體" pitchFamily="18" charset="-120"/>
              </a:rPr>
              <a:t>填妥外出申請表</a:t>
            </a:r>
            <a:r>
              <a:rPr kumimoji="0" lang="zh-TW" altLang="zh-TW" sz="1800" dirty="0">
                <a:ea typeface="新細明體" pitchFamily="18" charset="-120"/>
              </a:rPr>
              <a:t>，</a:t>
            </a:r>
            <a:r>
              <a:rPr kumimoji="0" lang="zh-TW" altLang="en-US" sz="1800" dirty="0">
                <a:ea typeface="新細明體" pitchFamily="18" charset="-120"/>
              </a:rPr>
              <a:t>離校前交</a:t>
            </a:r>
            <a:r>
              <a:rPr kumimoji="0" lang="zh-TW" altLang="zh-TW" sz="1800" dirty="0">
                <a:ea typeface="新細明體" pitchFamily="18" charset="-120"/>
              </a:rPr>
              <a:t>警衛室。</a:t>
            </a:r>
            <a:r>
              <a:rPr kumimoji="0" lang="en-US" altLang="zh-TW" sz="1800" dirty="0">
                <a:ea typeface="新細明體" pitchFamily="18" charset="-120"/>
              </a:rPr>
              <a:t> </a:t>
            </a:r>
            <a:endParaRPr kumimoji="0" lang="zh-TW" altLang="en-US" sz="1800" dirty="0">
              <a:ea typeface="新細明體" pitchFamily="18" charset="-12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" y="2636912"/>
            <a:ext cx="7629525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21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971550" y="476250"/>
            <a:ext cx="7129463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學務處</a:t>
            </a:r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539552" y="1341438"/>
            <a:ext cx="7632898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訪客配合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門禁制度</a:t>
            </a:r>
            <a:r>
              <a:rPr kumimoji="0" lang="en-US" altLang="zh-TW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上課期間請家長儘量不進校園，請欲與導師溝通或連繫的家長，事先以家聯本或電話約定會面時間。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因事進入校園請</a:t>
            </a:r>
            <a:r>
              <a:rPr kumimoji="0"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換發證件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，以不進教室為原則，請在一樓警衛室稍候。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送物品給小朋友，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請放置警衛室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，由校方通知小朋友拿取。</a:t>
            </a: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207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68312" y="1125538"/>
            <a:ext cx="8280151" cy="51117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0" lang="zh-TW" altLang="en-US" b="1" dirty="0"/>
              <a:t>光仁學生</a:t>
            </a:r>
            <a:r>
              <a:rPr kumimoji="0" lang="zh-TW" altLang="zh-TW" b="1" dirty="0"/>
              <a:t>服裝儀容規範</a:t>
            </a:r>
            <a:endParaRPr kumimoji="0" lang="en-US" altLang="zh-TW" b="1" dirty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穿制服請搭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黑色皮鞋</a:t>
            </a:r>
            <a:r>
              <a:rPr kumimoji="0" lang="en-US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白色襪子</a:t>
            </a:r>
            <a:r>
              <a:rPr lang="zh-TW" altLang="zh-TW" sz="2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（女生可穿白皮鞋）</a:t>
            </a:r>
            <a:r>
              <a:rPr kumimoji="0"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>
              <a:buFont typeface="Arial" pitchFamily="34" charset="0"/>
              <a:buChar char="•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男孩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穿制服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時，褲子可繫上</a:t>
            </a: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黑皮帶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繫黑皮帶可避免白襯衫一直掉出來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，服裝也比較整齊有精神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運動鞋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顏色以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素雅、大方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為宜。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爸媽幫孩子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在制服、運動服外套、背心等</a:t>
            </a:r>
            <a:r>
              <a:rPr kumimoji="0" lang="zh-TW" altLang="zh-TW" sz="28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衣物內側書寫班級、姓名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以免遺失不好找回</a:t>
            </a:r>
            <a:r>
              <a:rPr kumimoji="0"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儀容以整潔為原則，頭髮應梳綁整潔，以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保持整齊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端莊形象。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使用學校規定的書包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、桌墊、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餐巾、科任袋、作業袋 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kumimoji="0"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保持清潔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愛惜物品</a:t>
            </a:r>
            <a:r>
              <a:rPr kumimoji="0"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</a:p>
          <a:p>
            <a:pPr fontAlgn="auto">
              <a:spcAft>
                <a:spcPts val="0"/>
              </a:spcAft>
              <a:defRPr/>
            </a:pPr>
            <a:endParaRPr kumimoji="0" lang="en-US" altLang="zh-TW" b="1" dirty="0"/>
          </a:p>
          <a:p>
            <a:pPr fontAlgn="auto"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1042988" y="476250"/>
            <a:ext cx="7058025" cy="7207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學務處</a:t>
            </a:r>
          </a:p>
        </p:txBody>
      </p:sp>
    </p:spTree>
    <p:extLst>
      <p:ext uri="{BB962C8B-B14F-4D97-AF65-F5344CB8AC3E}">
        <p14:creationId xmlns:p14="http://schemas.microsoft.com/office/powerpoint/2010/main" val="96807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1369" y="1340768"/>
            <a:ext cx="7561262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000" dirty="0"/>
              <a:t>●</a:t>
            </a:r>
            <a:r>
              <a:rPr lang="zh-TW" altLang="zh-TW" sz="2800" dirty="0"/>
              <a:t>避免上課</a:t>
            </a:r>
            <a:r>
              <a:rPr lang="zh-TW" altLang="en-US" sz="2800" dirty="0"/>
              <a:t>分心及</a:t>
            </a:r>
            <a:r>
              <a:rPr lang="zh-TW" altLang="zh-TW" sz="2800" dirty="0"/>
              <a:t>影響</a:t>
            </a:r>
            <a:r>
              <a:rPr lang="zh-TW" altLang="en-US" sz="2800" dirty="0"/>
              <a:t>午休安靜作息時段</a:t>
            </a:r>
            <a:r>
              <a:rPr lang="zh-TW" altLang="zh-TW" sz="2800" dirty="0"/>
              <a:t>，</a:t>
            </a:r>
            <a:r>
              <a:rPr kumimoji="0" lang="zh-TW" altLang="en-US" sz="2800" dirty="0"/>
              <a:t>除非</a:t>
            </a:r>
            <a:r>
              <a:rPr kumimoji="0" lang="zh-TW" altLang="zh-TW" sz="2800" dirty="0"/>
              <a:t>必要，</a:t>
            </a:r>
            <a:r>
              <a:rPr kumimoji="0" lang="zh-TW" altLang="en-US" sz="2800" b="1" dirty="0">
                <a:solidFill>
                  <a:srgbClr val="0000CC"/>
                </a:solidFill>
              </a:rPr>
              <a:t>請盡量不讓孩子</a:t>
            </a:r>
            <a:r>
              <a:rPr kumimoji="0" lang="zh-TW" altLang="zh-TW" sz="2800" b="1" dirty="0">
                <a:solidFill>
                  <a:srgbClr val="0000CC"/>
                </a:solidFill>
              </a:rPr>
              <a:t>帶手機</a:t>
            </a:r>
            <a:r>
              <a:rPr kumimoji="0" lang="zh-TW" altLang="en-US" sz="2800" b="1" dirty="0">
                <a:solidFill>
                  <a:srgbClr val="0000CC"/>
                </a:solidFill>
              </a:rPr>
              <a:t>或電子手錶</a:t>
            </a:r>
            <a:r>
              <a:rPr kumimoji="0" lang="zh-TW" altLang="en-US" sz="2800" dirty="0"/>
              <a:t>上學</a:t>
            </a:r>
            <a:r>
              <a:rPr lang="zh-TW" altLang="zh-TW" sz="2800" dirty="0"/>
              <a:t>。</a:t>
            </a:r>
            <a:endParaRPr lang="en-US" altLang="zh-TW" sz="2800" dirty="0"/>
          </a:p>
          <a:p>
            <a:pPr>
              <a:defRPr/>
            </a:pPr>
            <a:endParaRPr kumimoji="0" lang="en-US" altLang="zh-TW" sz="2800" dirty="0"/>
          </a:p>
          <a:p>
            <a:pPr>
              <a:defRPr/>
            </a:pPr>
            <a:r>
              <a:rPr lang="en-US" altLang="zh-TW" sz="2800" dirty="0"/>
              <a:t>(1)</a:t>
            </a:r>
            <a:r>
              <a:rPr lang="zh-TW" altLang="en-US" sz="2800" dirty="0"/>
              <a:t>電子手錶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/>
              <a:t>上課期間</a:t>
            </a:r>
            <a:r>
              <a:rPr lang="zh-TW" altLang="en-US" sz="2800" b="1" dirty="0">
                <a:solidFill>
                  <a:srgbClr val="FF0000"/>
                </a:solidFill>
              </a:rPr>
              <a:t>一律</a:t>
            </a:r>
            <a:r>
              <a:rPr lang="zh-TW" altLang="zh-TW" sz="2800" b="1" dirty="0">
                <a:solidFill>
                  <a:srgbClr val="FF0000"/>
                </a:solidFill>
              </a:rPr>
              <a:t>關</a:t>
            </a:r>
            <a:r>
              <a:rPr lang="zh-TW" altLang="en-US" sz="2800" b="1" dirty="0">
                <a:solidFill>
                  <a:srgbClr val="FF0000"/>
                </a:solidFill>
              </a:rPr>
              <a:t>閉通話功能</a:t>
            </a:r>
            <a:r>
              <a:rPr lang="zh-TW" altLang="zh-TW" sz="2800" dirty="0"/>
              <a:t>， </a:t>
            </a:r>
            <a:r>
              <a:rPr lang="zh-TW" altLang="en-US" sz="2800" dirty="0"/>
              <a:t>考試期間</a:t>
            </a:r>
            <a:r>
              <a:rPr lang="zh-TW" altLang="en-US" sz="2800" b="1" dirty="0">
                <a:solidFill>
                  <a:srgbClr val="0000CC"/>
                </a:solidFill>
              </a:rPr>
              <a:t>禁止使用計算機</a:t>
            </a:r>
            <a:r>
              <a:rPr lang="zh-TW" altLang="en-US" sz="2800" dirty="0"/>
              <a:t>功能</a:t>
            </a:r>
            <a:r>
              <a:rPr lang="zh-TW" altLang="zh-TW" sz="2800" dirty="0"/>
              <a:t>。</a:t>
            </a:r>
            <a:endParaRPr lang="en-US" altLang="zh-TW" sz="2800" dirty="0"/>
          </a:p>
          <a:p>
            <a:pPr>
              <a:defRPr/>
            </a:pPr>
            <a:endParaRPr lang="en-US" altLang="zh-TW" sz="2800" dirty="0"/>
          </a:p>
          <a:p>
            <a:pPr>
              <a:defRPr/>
            </a:pPr>
            <a:r>
              <a:rPr lang="en-US" altLang="zh-TW" sz="3000" dirty="0"/>
              <a:t>(2)</a:t>
            </a:r>
            <a:r>
              <a:rPr kumimoji="0" lang="zh-TW" altLang="en-US" sz="3000" dirty="0"/>
              <a:t>若必須攜帶</a:t>
            </a:r>
            <a:r>
              <a:rPr lang="zh-TW" altLang="en-US" sz="3000" dirty="0"/>
              <a:t>手機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0" lang="zh-TW" altLang="en-US" sz="3000" b="1" dirty="0">
                <a:solidFill>
                  <a:srgbClr val="FF0000"/>
                </a:solidFill>
              </a:rPr>
              <a:t>一律保持</a:t>
            </a:r>
            <a:r>
              <a:rPr kumimoji="0" lang="zh-TW" altLang="zh-TW" sz="3000" b="1" dirty="0">
                <a:solidFill>
                  <a:srgbClr val="FF0000"/>
                </a:solidFill>
              </a:rPr>
              <a:t>關機</a:t>
            </a:r>
            <a:r>
              <a:rPr lang="zh-TW" altLang="zh-TW" sz="3000" dirty="0"/>
              <a:t>，</a:t>
            </a:r>
            <a:r>
              <a:rPr lang="zh-TW" altLang="en-US" sz="3000" dirty="0"/>
              <a:t>上課期間若有急事</a:t>
            </a:r>
            <a:r>
              <a:rPr lang="zh-TW" altLang="zh-TW" sz="3000" dirty="0"/>
              <a:t>，</a:t>
            </a:r>
            <a:r>
              <a:rPr lang="zh-TW" altLang="en-US" sz="3000" dirty="0"/>
              <a:t>請孩子口頭告知導師</a:t>
            </a:r>
            <a:r>
              <a:rPr lang="zh-TW" altLang="zh-TW" sz="3000" dirty="0"/>
              <a:t>，</a:t>
            </a:r>
            <a:r>
              <a:rPr lang="zh-TW" altLang="en-US" sz="3000" dirty="0"/>
              <a:t>由導師統一聯絡家長即可</a:t>
            </a:r>
            <a:r>
              <a:rPr lang="zh-TW" altLang="zh-TW" sz="3000" dirty="0"/>
              <a:t>，放學</a:t>
            </a:r>
            <a:r>
              <a:rPr lang="zh-TW" altLang="en-US" sz="3000" dirty="0"/>
              <a:t>時段</a:t>
            </a:r>
            <a:r>
              <a:rPr lang="en-US" altLang="zh-TW" sz="3000" dirty="0"/>
              <a:t>16:15</a:t>
            </a:r>
            <a:r>
              <a:rPr lang="zh-TW" altLang="en-US" sz="3000" dirty="0"/>
              <a:t>後才可以</a:t>
            </a:r>
            <a:r>
              <a:rPr lang="zh-TW" altLang="zh-TW" sz="3000" dirty="0"/>
              <a:t>開機</a:t>
            </a:r>
            <a:r>
              <a:rPr kumimoji="0" lang="en-US" altLang="zh-TW" sz="3000" b="1" dirty="0">
                <a:solidFill>
                  <a:srgbClr val="FF0000"/>
                </a:solidFill>
              </a:rPr>
              <a:t>(</a:t>
            </a:r>
            <a:r>
              <a:rPr kumimoji="0" lang="zh-TW" altLang="en-US" sz="3000" b="1" dirty="0">
                <a:solidFill>
                  <a:srgbClr val="FF0000"/>
                </a:solidFill>
              </a:rPr>
              <a:t>僅限連絡家長使用</a:t>
            </a:r>
            <a:r>
              <a:rPr kumimoji="0" lang="en-US" altLang="zh-TW" sz="3000" b="1" dirty="0">
                <a:solidFill>
                  <a:srgbClr val="FF0000"/>
                </a:solidFill>
              </a:rPr>
              <a:t>)</a:t>
            </a:r>
            <a:r>
              <a:rPr lang="zh-TW" altLang="zh-TW" sz="3000" dirty="0"/>
              <a:t> 。</a:t>
            </a:r>
            <a:endParaRPr kumimoji="0" lang="en-US" altLang="zh-TW" sz="3000" dirty="0">
              <a:latin typeface="+mn-lt"/>
              <a:ea typeface="+mn-ea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042987" y="404664"/>
            <a:ext cx="7058025" cy="79216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4800" dirty="0">
                <a:solidFill>
                  <a:schemeClr val="tx1"/>
                </a:solidFill>
              </a:rPr>
              <a:t>【</a:t>
            </a:r>
            <a:r>
              <a:rPr lang="zh-TW" altLang="en-US" sz="4800" b="1" dirty="0">
                <a:solidFill>
                  <a:schemeClr val="tx1"/>
                </a:solidFill>
              </a:rPr>
              <a:t>電子手錶</a:t>
            </a:r>
            <a:r>
              <a:rPr lang="en-US" altLang="zh-TW" sz="4800" b="1" dirty="0">
                <a:solidFill>
                  <a:schemeClr val="tx1"/>
                </a:solidFill>
              </a:rPr>
              <a:t>&amp;</a:t>
            </a:r>
            <a:r>
              <a:rPr lang="zh-TW" altLang="zh-TW" sz="4800" b="1" dirty="0">
                <a:solidFill>
                  <a:schemeClr val="tx1"/>
                </a:solidFill>
              </a:rPr>
              <a:t>手機規定</a:t>
            </a:r>
            <a:r>
              <a:rPr lang="zh-TW" altLang="zh-TW" sz="4800" dirty="0">
                <a:solidFill>
                  <a:schemeClr val="tx1"/>
                </a:solidFill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46484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39552" y="1754932"/>
            <a:ext cx="7676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900113" y="512763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總務處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849647" y="1844824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solidFill>
                  <a:schemeClr val="tx1"/>
                </a:solidFill>
              </a:rPr>
              <a:t>放學</a:t>
            </a:r>
            <a:r>
              <a:rPr lang="zh-TW" altLang="zh-TW" sz="3600" b="1" dirty="0">
                <a:solidFill>
                  <a:schemeClr val="tx1"/>
                </a:solidFill>
              </a:rPr>
              <a:t>重要配合事項</a:t>
            </a:r>
            <a:r>
              <a:rPr lang="en-US" altLang="zh-TW" sz="3600" b="1" dirty="0">
                <a:solidFill>
                  <a:schemeClr val="tx1"/>
                </a:solidFill>
              </a:rPr>
              <a:t>:</a:t>
            </a:r>
            <a:r>
              <a:rPr lang="en-US" altLang="zh-TW" sz="3600" b="1" dirty="0">
                <a:solidFill>
                  <a:srgbClr val="C00000"/>
                </a:solidFill>
              </a:rPr>
              <a:t/>
            </a:r>
            <a:br>
              <a:rPr lang="en-US" altLang="zh-TW" sz="3600" b="1" dirty="0">
                <a:solidFill>
                  <a:srgbClr val="C00000"/>
                </a:solidFill>
              </a:rPr>
            </a:br>
            <a:r>
              <a:rPr lang="zh-TW" altLang="en-US" sz="3600" b="1" dirty="0">
                <a:solidFill>
                  <a:srgbClr val="C00000"/>
                </a:solidFill>
              </a:rPr>
              <a:t>提醒搭乘</a:t>
            </a:r>
            <a:r>
              <a:rPr lang="zh-TW" altLang="zh-TW" sz="3600" b="1" dirty="0">
                <a:solidFill>
                  <a:srgbClr val="C00000"/>
                </a:solidFill>
              </a:rPr>
              <a:t>校車的孩子</a:t>
            </a:r>
            <a:endParaRPr kumimoji="0" lang="en-US" altLang="zh-T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25345" y="3004695"/>
            <a:ext cx="70059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zh-TW" altLang="en-US" sz="3600" b="1" dirty="0">
                <a:solidFill>
                  <a:prstClr val="black"/>
                </a:solidFill>
                <a:ea typeface="新細明體" pitchFamily="18" charset="-120"/>
              </a:rPr>
              <a:t>非常重要</a:t>
            </a:r>
            <a:r>
              <a:rPr lang="en-US" altLang="zh-TW" sz="3600" b="1" dirty="0">
                <a:solidFill>
                  <a:prstClr val="black"/>
                </a:solidFill>
                <a:ea typeface="新細明體" pitchFamily="18" charset="-120"/>
              </a:rPr>
              <a:t>!!!</a:t>
            </a:r>
            <a:r>
              <a:rPr lang="zh-TW" altLang="zh-TW" sz="3600" b="1" dirty="0">
                <a:solidFill>
                  <a:prstClr val="black"/>
                </a:solidFill>
                <a:ea typeface="新細明體" pitchFamily="18" charset="-120"/>
              </a:rPr>
              <a:t>如</a:t>
            </a:r>
            <a:r>
              <a:rPr lang="zh-TW" altLang="en-US" sz="3600" b="1" dirty="0">
                <a:solidFill>
                  <a:prstClr val="black"/>
                </a:solidFill>
                <a:ea typeface="新細明體" pitchFamily="18" charset="-120"/>
              </a:rPr>
              <a:t>孩子</a:t>
            </a:r>
            <a:r>
              <a:rPr lang="zh-TW" altLang="zh-TW" sz="3600" b="1" dirty="0">
                <a:solidFill>
                  <a:srgbClr val="0000CC"/>
                </a:solidFill>
                <a:ea typeface="新細明體" pitchFamily="18" charset="-120"/>
              </a:rPr>
              <a:t>請假或臨時</a:t>
            </a:r>
            <a:r>
              <a:rPr lang="zh-TW" altLang="en-US" sz="3600" b="1" dirty="0">
                <a:solidFill>
                  <a:srgbClr val="0000CC"/>
                </a:solidFill>
                <a:ea typeface="新細明體" pitchFamily="18" charset="-120"/>
              </a:rPr>
              <a:t>接回</a:t>
            </a:r>
            <a:r>
              <a:rPr lang="zh-TW" altLang="zh-TW" sz="3600" b="1" dirty="0">
                <a:solidFill>
                  <a:srgbClr val="0000CC"/>
                </a:solidFill>
                <a:ea typeface="新細明體" pitchFamily="18" charset="-120"/>
              </a:rPr>
              <a:t>，</a:t>
            </a:r>
            <a:r>
              <a:rPr lang="zh-TW" altLang="en-US" sz="3600" b="1" dirty="0">
                <a:solidFill>
                  <a:srgbClr val="0000CC"/>
                </a:solidFill>
                <a:ea typeface="新細明體" pitchFamily="18" charset="-120"/>
              </a:rPr>
              <a:t>當天</a:t>
            </a:r>
            <a:r>
              <a:rPr lang="zh-TW" altLang="zh-TW" sz="3600" b="1" dirty="0">
                <a:solidFill>
                  <a:srgbClr val="0000CC"/>
                </a:solidFill>
                <a:ea typeface="新細明體" pitchFamily="18" charset="-120"/>
              </a:rPr>
              <a:t>不搭校車</a:t>
            </a:r>
            <a:r>
              <a:rPr lang="zh-TW" altLang="en-US" sz="3600" b="1" dirty="0">
                <a:solidFill>
                  <a:srgbClr val="0000CC"/>
                </a:solidFill>
                <a:ea typeface="新細明體" pitchFamily="18" charset="-120"/>
              </a:rPr>
              <a:t>的話</a:t>
            </a:r>
            <a:r>
              <a:rPr lang="zh-TW" altLang="zh-TW" sz="3600" b="1" dirty="0">
                <a:solidFill>
                  <a:prstClr val="black"/>
                </a:solidFill>
                <a:ea typeface="新細明體" pitchFamily="18" charset="-120"/>
              </a:rPr>
              <a:t>，請家長</a:t>
            </a:r>
            <a:r>
              <a:rPr lang="zh-TW" altLang="zh-TW" sz="3600" b="1" dirty="0">
                <a:solidFill>
                  <a:srgbClr val="FF0000"/>
                </a:solidFill>
                <a:ea typeface="新細明體" pitchFamily="18" charset="-120"/>
              </a:rPr>
              <a:t>務必通知隨車大姊</a:t>
            </a:r>
            <a:r>
              <a:rPr lang="zh-TW" altLang="zh-TW" sz="3600" b="1" dirty="0">
                <a:solidFill>
                  <a:prstClr val="black"/>
                </a:solidFill>
                <a:ea typeface="新細明體" pitchFamily="18" charset="-120"/>
              </a:rPr>
              <a:t>，</a:t>
            </a:r>
            <a:r>
              <a:rPr lang="zh-TW" altLang="en-US" sz="3600" b="1" dirty="0">
                <a:solidFill>
                  <a:prstClr val="black"/>
                </a:solidFill>
                <a:ea typeface="新細明體" pitchFamily="18" charset="-120"/>
              </a:rPr>
              <a:t>以免放學遲遲等不到孩子會很擔心</a:t>
            </a:r>
            <a:r>
              <a:rPr lang="zh-TW" altLang="zh-TW" sz="3600" b="1" dirty="0">
                <a:solidFill>
                  <a:prstClr val="black"/>
                </a:solidFill>
                <a:ea typeface="新細明體" pitchFamily="18" charset="-120"/>
              </a:rPr>
              <a:t>，謝謝您的配合</a:t>
            </a:r>
            <a:r>
              <a:rPr lang="en-US" altLang="zh-TW" sz="3600" b="1" dirty="0">
                <a:solidFill>
                  <a:prstClr val="black"/>
                </a:solidFill>
                <a:ea typeface="新細明體" pitchFamily="18" charset="-120"/>
              </a:rPr>
              <a:t>!</a:t>
            </a:r>
            <a:br>
              <a:rPr lang="en-US" altLang="zh-TW" sz="3600" b="1" dirty="0">
                <a:solidFill>
                  <a:prstClr val="black"/>
                </a:solidFill>
                <a:ea typeface="新細明體" pitchFamily="18" charset="-120"/>
              </a:rPr>
            </a:br>
            <a:endParaRPr lang="zh-TW" altLang="zh-TW" sz="3600" b="1" dirty="0">
              <a:solidFill>
                <a:prstClr val="black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0913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904875" y="1628775"/>
            <a:ext cx="7272338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出納</a:t>
            </a:r>
            <a:r>
              <a:rPr kumimoji="0"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組報告</a:t>
            </a:r>
            <a:r>
              <a:rPr kumimoji="0" lang="en-US" altLang="zh-TW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5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月費</a:t>
            </a:r>
            <a:r>
              <a:rPr kumimoji="0" lang="zh-TW" altLang="en-US" sz="35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單</a:t>
            </a:r>
            <a:endParaRPr kumimoji="0" lang="en-US" altLang="zh-TW" sz="35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zh-TW" sz="35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500" u="sng" dirty="0">
                <a:latin typeface="標楷體" pitchFamily="65" charset="-120"/>
                <a:ea typeface="標楷體" pitchFamily="65" charset="-120"/>
              </a:rPr>
              <a:t>每月提醒家長繳費後，請交回第二聯收據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若線上</a:t>
            </a:r>
            <a:r>
              <a:rPr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繳費者，請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提供授權碼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位數字</a:t>
            </a:r>
            <a:r>
              <a:rPr kumimoji="0" lang="en-US" altLang="zh-TW" sz="35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3500" u="sng" dirty="0">
                <a:latin typeface="標楷體" pitchFamily="65" charset="-120"/>
                <a:ea typeface="標楷體" pitchFamily="65" charset="-120"/>
              </a:rPr>
              <a:t>，以便出納組查帳使用。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827584" y="404664"/>
            <a:ext cx="7056437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/>
              <a:t>總務處</a:t>
            </a:r>
          </a:p>
        </p:txBody>
      </p:sp>
    </p:spTree>
    <p:extLst>
      <p:ext uri="{BB962C8B-B14F-4D97-AF65-F5344CB8AC3E}">
        <p14:creationId xmlns:p14="http://schemas.microsoft.com/office/powerpoint/2010/main" val="3993716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042988" y="1339850"/>
            <a:ext cx="6788150" cy="439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3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最高榮譽獎</a:t>
            </a:r>
            <a:endParaRPr kumimoji="0" lang="en-US" altLang="zh-TW" sz="3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本校設有</a:t>
            </a:r>
            <a:r>
              <a:rPr kumimoji="0" lang="en-US" altLang="zh-TW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kumimoji="0" lang="zh-TW" altLang="en-US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榮譽制度</a:t>
            </a:r>
            <a:r>
              <a:rPr kumimoji="0" lang="en-US" altLang="zh-TW" sz="2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，小朋友在各處室得到的榮譽卡獎勵，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每集滿</a:t>
            </a:r>
            <a:r>
              <a:rPr kumimoji="0" lang="en-US" altLang="zh-TW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張榮譽卡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，可以到教務處申請換發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一張獎狀及</a:t>
            </a:r>
            <a:r>
              <a:rPr kumimoji="0" lang="en-US" altLang="zh-TW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200</a:t>
            </a:r>
            <a:r>
              <a:rPr kumimoji="0" lang="zh-TW" altLang="en-US" sz="24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元圖書禮卷</a:t>
            </a: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，由校長</a:t>
            </a:r>
            <a:r>
              <a:rPr kumimoji="0"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週一學生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朝會公開頒獎</a:t>
            </a:r>
            <a:r>
              <a:rPr kumimoji="0"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24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提醒孩子自一年級開始，榮譽卡及奬狀一定要都要好好保存，累積到畢業時</a:t>
            </a:r>
            <a:r>
              <a:rPr kumimoji="0"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，畢業典禮時會頒發</a:t>
            </a:r>
            <a:r>
              <a:rPr kumimoji="0"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最高榮譽獎</a:t>
            </a:r>
            <a:r>
              <a:rPr kumimoji="0"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獎盃</a:t>
            </a:r>
            <a:r>
              <a:rPr kumimoji="0"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，是小學階段的</a:t>
            </a:r>
            <a:r>
              <a:rPr kumimoji="0" lang="zh-TW" altLang="en-US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最高的</a:t>
            </a:r>
            <a:r>
              <a:rPr kumimoji="0"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榮譽！</a:t>
            </a:r>
            <a:r>
              <a:rPr kumimoji="0"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kumimoji="0"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kumimoji="0" lang="en-US" altLang="zh-TW" sz="3600" dirty="0"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84225" y="406400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教務處</a:t>
            </a:r>
          </a:p>
        </p:txBody>
      </p:sp>
    </p:spTree>
    <p:extLst>
      <p:ext uri="{BB962C8B-B14F-4D97-AF65-F5344CB8AC3E}">
        <p14:creationId xmlns:p14="http://schemas.microsoft.com/office/powerpoint/2010/main" val="318867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 txBox="1">
            <a:spLocks noChangeArrowheads="1"/>
          </p:cNvSpPr>
          <p:nvPr/>
        </p:nvSpPr>
        <p:spPr bwMode="auto">
          <a:xfrm>
            <a:off x="683568" y="908720"/>
            <a:ext cx="7777162" cy="40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>
                <a:latin typeface="標楷體" pitchFamily="65" charset="-120"/>
                <a:ea typeface="標楷體" pitchFamily="65" charset="-120"/>
              </a:rPr>
              <a:t>親師合作</a:t>
            </a:r>
            <a:endParaRPr kumimoji="0" lang="en-US" altLang="zh-TW" sz="8000" b="1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8000" b="1" dirty="0">
                <a:latin typeface="標楷體" pitchFamily="65" charset="-120"/>
                <a:ea typeface="標楷體" pitchFamily="65" charset="-120"/>
              </a:rPr>
              <a:t>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8000" b="1" dirty="0">
                <a:latin typeface="標楷體" pitchFamily="65" charset="-120"/>
                <a:ea typeface="標楷體" pitchFamily="65" charset="-120"/>
              </a:rPr>
              <a:t>班級注意事項</a:t>
            </a:r>
          </a:p>
        </p:txBody>
      </p:sp>
    </p:spTree>
    <p:extLst>
      <p:ext uri="{BB962C8B-B14F-4D97-AF65-F5344CB8AC3E}">
        <p14:creationId xmlns:p14="http://schemas.microsoft.com/office/powerpoint/2010/main" val="794096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683568" y="260349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4000" b="1" dirty="0">
                <a:solidFill>
                  <a:srgbClr val="0000CC"/>
                </a:solidFill>
              </a:rPr>
              <a:t>請孩子帶基本的文具到校即可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41078"/>
            <a:ext cx="5976664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457200" y="1412875"/>
            <a:ext cx="4546600" cy="143351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endParaRPr kumimoji="0" lang="zh-TW" altLang="en-US" sz="5000" b="1" dirty="0">
              <a:solidFill>
                <a:srgbClr val="FF0000"/>
              </a:solidFill>
            </a:endParaRPr>
          </a:p>
        </p:txBody>
      </p:sp>
      <p:sp>
        <p:nvSpPr>
          <p:cNvPr id="17414" name="文字版面配置區 2"/>
          <p:cNvSpPr txBox="1">
            <a:spLocks/>
          </p:cNvSpPr>
          <p:nvPr/>
        </p:nvSpPr>
        <p:spPr bwMode="auto">
          <a:xfrm>
            <a:off x="457200" y="3573463"/>
            <a:ext cx="814705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購買基本款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樸素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實用佳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，盡量不買花俏款，避免孩子上課分心玩文具，過多文具，除上課易分心之外，也會在同儕之間產生互相比較文具的態度。</a:t>
            </a:r>
            <a:endParaRPr kumimoji="0" lang="en-US" altLang="zh-TW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b="1" dirty="0">
                <a:ea typeface="新細明體" pitchFamily="18" charset="-120"/>
              </a:rPr>
              <a:t>多餘文具，請放在家中使用</a:t>
            </a:r>
            <a:r>
              <a:rPr kumimoji="0"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endParaRPr kumimoji="0" lang="en-US" altLang="zh-TW" b="1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877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404664"/>
            <a:ext cx="7056437" cy="862013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TW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1692473" y="406747"/>
            <a:ext cx="691197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5000" b="1" dirty="0">
                <a:solidFill>
                  <a:srgbClr val="0000CC"/>
                </a:solidFill>
                <a:ea typeface="新細明體" pitchFamily="18" charset="-120"/>
              </a:rPr>
              <a:t>請孩子備齊學用品</a:t>
            </a:r>
            <a:endParaRPr lang="zh-TW" altLang="en-US" sz="5000" dirty="0">
              <a:ea typeface="新細明體" pitchFamily="18" charset="-120"/>
            </a:endParaRPr>
          </a:p>
        </p:txBody>
      </p:sp>
      <p:sp>
        <p:nvSpPr>
          <p:cNvPr id="6" name="內容版面配置區 3"/>
          <p:cNvSpPr txBox="1">
            <a:spLocks/>
          </p:cNvSpPr>
          <p:nvPr/>
        </p:nvSpPr>
        <p:spPr>
          <a:xfrm>
            <a:off x="525461" y="1484313"/>
            <a:ext cx="8367019" cy="5373687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kumimoji="0" lang="zh-TW" altLang="zh-TW" sz="9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★學用品檢核表：</a:t>
            </a:r>
            <a:r>
              <a:rPr kumimoji="0"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有缺者，請利用</a:t>
            </a:r>
            <a:r>
              <a:rPr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假日盡速補</a:t>
            </a:r>
            <a:r>
              <a:rPr kumimoji="0" lang="zh-TW" altLang="zh-TW" sz="9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齊</a:t>
            </a:r>
            <a:endParaRPr kumimoji="0" lang="en-US" altLang="zh-TW" sz="9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0"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kumimoji="0" lang="en-US" altLang="zh-TW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en-US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防災頭套</a:t>
            </a:r>
            <a:r>
              <a:rPr kumimoji="0" lang="en-US" altLang="zh-TW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橘色軟墊</a:t>
            </a:r>
            <a:r>
              <a:rPr kumimoji="0" lang="en-US" altLang="zh-TW" sz="6500" b="1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en-US" altLang="zh-TW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0" lang="zh-TW" altLang="en-US" sz="65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在校防災避難演練使用</a:t>
            </a:r>
            <a:endParaRPr kumimoji="0" lang="zh-TW" altLang="zh-TW" sz="65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□ 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口罩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非常重要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防疫必備用品</a:t>
            </a:r>
            <a:r>
              <a:rPr lang="en-US" altLang="zh-TW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!)</a:t>
            </a: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餐袋</a:t>
            </a:r>
            <a:endParaRPr kumimoji="0" lang="en-US" altLang="zh-TW" sz="6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潔牙用具一組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衛生紙一包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國語字典 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螢光筆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*2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、紅筆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</a:t>
            </a:r>
            <a:r>
              <a:rPr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、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藍</a:t>
            </a:r>
            <a:r>
              <a:rPr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筆</a:t>
            </a:r>
            <a:r>
              <a:rPr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或黑筆</a:t>
            </a:r>
            <a:r>
              <a:rPr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*2</a:t>
            </a: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鉛筆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*2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直尺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 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刻度清楚的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橡皮擦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錯字可擦乾淨的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6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□立可帶*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 </a:t>
            </a:r>
            <a:endParaRPr kumimoji="0" lang="zh-TW" altLang="zh-TW" sz="6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kumimoji="0" lang="zh-TW" altLang="en-US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口紅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膠</a:t>
            </a:r>
            <a:r>
              <a:rPr kumimoji="0"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*1   (</a:t>
            </a:r>
            <a:r>
              <a:rPr kumimoji="0" lang="zh-TW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貼聯絡簿用</a:t>
            </a:r>
            <a:r>
              <a:rPr kumimoji="0" lang="en-US" altLang="zh-TW" sz="6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altLang="zh-TW" sz="6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lang="zh-TW" altLang="en-US" sz="6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小掃把</a:t>
            </a:r>
            <a:r>
              <a:rPr lang="en-US" altLang="zh-TW" sz="6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*</a:t>
            </a:r>
            <a:r>
              <a:rPr lang="en-US" altLang="zh-TW" sz="6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   </a:t>
            </a:r>
            <a:r>
              <a:rPr lang="en-US" altLang="zh-TW" sz="6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維護整潔</a:t>
            </a:r>
            <a:r>
              <a:rPr lang="en-US" altLang="zh-TW" sz="6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432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kumimoji="0" lang="zh-TW" altLang="zh-TW" sz="6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00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187450" y="2060575"/>
            <a:ext cx="6643688" cy="3529013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 dirty="0">
              <a:latin typeface="+mn-lt"/>
              <a:ea typeface="+mn-ea"/>
            </a:endParaRPr>
          </a:p>
          <a:p>
            <a:pPr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CN" sz="2400" dirty="0">
              <a:solidFill>
                <a:schemeClr val="tx2"/>
              </a:solidFill>
              <a:latin typeface="+mn-lt"/>
              <a:ea typeface="宋体" charset="-122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774700" y="546100"/>
            <a:ext cx="7056438" cy="11525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zh-TW" altLang="en-US" sz="5000" b="1" dirty="0">
                <a:solidFill>
                  <a:srgbClr val="0000CC"/>
                </a:solidFill>
              </a:rPr>
              <a:t>平日不需帶錢到校</a:t>
            </a:r>
          </a:p>
        </p:txBody>
      </p:sp>
      <p:sp>
        <p:nvSpPr>
          <p:cNvPr id="19460" name="矩形 1"/>
          <p:cNvSpPr>
            <a:spLocks noChangeArrowheads="1"/>
          </p:cNvSpPr>
          <p:nvPr/>
        </p:nvSpPr>
        <p:spPr bwMode="auto">
          <a:xfrm>
            <a:off x="611188" y="2413000"/>
            <a:ext cx="80645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arenBoth"/>
            </a:pP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平日</a:t>
            </a:r>
            <a:r>
              <a:rPr lang="zh-TW" altLang="en-US" b="1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不需帶錢</a:t>
            </a: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到校</a:t>
            </a:r>
            <a:r>
              <a:rPr lang="zh-TW" altLang="en-US" b="1" dirty="0">
                <a:ea typeface="新細明體" pitchFamily="18" charset="-120"/>
              </a:rPr>
              <a:t>，請爸媽留意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r>
              <a:rPr lang="en-US" altLang="zh-TW" b="1" dirty="0">
                <a:latin typeface="新細明體" pitchFamily="18" charset="-120"/>
                <a:ea typeface="新細明體" pitchFamily="18" charset="-120"/>
              </a:rPr>
              <a:t>(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除非需要至福利社添購學用品除外</a:t>
            </a:r>
            <a:r>
              <a:rPr lang="en-US" altLang="zh-TW" b="1" dirty="0">
                <a:latin typeface="新細明體" pitchFamily="18" charset="-120"/>
                <a:ea typeface="新細明體" pitchFamily="18" charset="-120"/>
              </a:rPr>
              <a:t>)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 </a:t>
            </a:r>
            <a:endParaRPr lang="en-US" altLang="zh-TW" b="1" dirty="0">
              <a:latin typeface="新細明體" pitchFamily="18" charset="-120"/>
              <a:ea typeface="新細明體" pitchFamily="18" charset="-12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endParaRPr lang="en-US" altLang="zh-TW" b="1" dirty="0">
              <a:latin typeface="新細明體" pitchFamily="18" charset="-120"/>
              <a:ea typeface="新細明體" pitchFamily="18" charset="-12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TW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(2)</a:t>
            </a:r>
            <a:r>
              <a:rPr lang="zh-TW" altLang="en-US" b="1" dirty="0">
                <a:solidFill>
                  <a:srgbClr val="0000FF"/>
                </a:solidFill>
                <a:latin typeface="新細明體" pitchFamily="18" charset="-120"/>
                <a:ea typeface="新細明體" pitchFamily="18" charset="-120"/>
              </a:rPr>
              <a:t>貴重物品、心愛玩具</a:t>
            </a:r>
            <a:r>
              <a:rPr lang="zh-TW" altLang="en-US" b="1" dirty="0">
                <a:solidFill>
                  <a:srgbClr val="0000FF"/>
                </a:solidFill>
                <a:ea typeface="新細明體" pitchFamily="18" charset="-120"/>
              </a:rPr>
              <a:t>， 請放家中</a:t>
            </a:r>
            <a:r>
              <a:rPr lang="zh-TW" altLang="en-US" b="1" dirty="0">
                <a:ea typeface="新細明體" pitchFamily="18" charset="-120"/>
              </a:rPr>
              <a:t>， 不要帶來學校， 以免遺失</a:t>
            </a:r>
            <a:r>
              <a:rPr lang="en-US" altLang="zh-TW" b="1" dirty="0">
                <a:ea typeface="新細明體" pitchFamily="18" charset="-120"/>
              </a:rPr>
              <a:t>/</a:t>
            </a:r>
            <a:r>
              <a:rPr lang="zh-TW" altLang="en-US" b="1" dirty="0">
                <a:ea typeface="新細明體" pitchFamily="18" charset="-120"/>
              </a:rPr>
              <a:t>損壞，孩子會傷心</a:t>
            </a:r>
            <a:r>
              <a:rPr lang="zh-TW" altLang="en-US" b="1" dirty="0">
                <a:latin typeface="新細明體" pitchFamily="18" charset="-120"/>
                <a:ea typeface="新細明體" pitchFamily="18" charset="-120"/>
              </a:rPr>
              <a:t>。</a:t>
            </a:r>
            <a:r>
              <a:rPr lang="en-US" altLang="zh-TW" sz="1800" b="1" dirty="0">
                <a:ea typeface="新細明體" pitchFamily="18" charset="-120"/>
              </a:rPr>
              <a:t/>
            </a:r>
            <a:br>
              <a:rPr lang="en-US" altLang="zh-TW" sz="1800" b="1" dirty="0">
                <a:ea typeface="新細明體" pitchFamily="18" charset="-120"/>
              </a:rPr>
            </a:br>
            <a:endParaRPr lang="zh-TW" altLang="en-US" sz="18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655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>
                <a:solidFill>
                  <a:srgbClr val="C00000"/>
                </a:solidFill>
                <a:ea typeface="新細明體" pitchFamily="18" charset="-120"/>
              </a:rPr>
              <a:t>1</a:t>
            </a:r>
            <a:endParaRPr kumimoji="0" lang="zh-TW" altLang="en-US" sz="4400" b="1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3568" y="1855787"/>
            <a:ext cx="7848872" cy="441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正向，關心，讚美很重要。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養成今日事今日畢的好習慣。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請</a:t>
            </a:r>
            <a:r>
              <a:rPr lang="zh-TW" altLang="en-US" sz="3000" b="1" u="sng" dirty="0">
                <a:latin typeface="華康楷書體W3" pitchFamily="65" charset="-120"/>
                <a:ea typeface="標楷體" pitchFamily="65" charset="-120"/>
              </a:rPr>
              <a:t>確實訂正各科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的作業。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科任作業：請孩子在繳交當日務必完成。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特殊情況</a:t>
            </a:r>
            <a:r>
              <a:rPr lang="en-US" altLang="zh-TW" sz="3000" b="1" dirty="0">
                <a:latin typeface="華康楷書體W3" pitchFamily="65" charset="-120"/>
                <a:ea typeface="標楷體" pitchFamily="65" charset="-120"/>
              </a:rPr>
              <a:t>(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請假</a:t>
            </a:r>
            <a:r>
              <a:rPr lang="en-US" altLang="zh-TW" sz="3000" b="1" dirty="0">
                <a:latin typeface="華康楷書體W3" pitchFamily="65" charset="-120"/>
                <a:ea typeface="標楷體" pitchFamily="65" charset="-120"/>
              </a:rPr>
              <a:t>)</a:t>
            </a:r>
            <a:r>
              <a:rPr lang="zh-TW" altLang="en-US" sz="3000" b="1" dirty="0">
                <a:latin typeface="華康楷書體W3" pitchFamily="65" charset="-120"/>
                <a:ea typeface="標楷體" pitchFamily="65" charset="-120"/>
              </a:rPr>
              <a:t>：安全考量，請假請務必寫聯絡簿或電話連繫，讓老師清楚了解孩子的請假狀況。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zh-TW" altLang="en-US" b="1" dirty="0">
              <a:latin typeface="華康楷書體W3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5886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2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5299" name="Rectangle 3"/>
          <p:cNvSpPr txBox="1">
            <a:spLocks noChangeArrowheads="1"/>
          </p:cNvSpPr>
          <p:nvPr/>
        </p:nvSpPr>
        <p:spPr bwMode="auto">
          <a:xfrm>
            <a:off x="467544" y="1725613"/>
            <a:ext cx="76962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請務必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每日親自閱簽家庭聯絡簿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，以了解孩子平時在學校的表現。</a:t>
            </a: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各項學校通知單回條等，請家長簽章後盡速繳回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，以免錯失報名權益。</a:t>
            </a:r>
            <a:endParaRPr kumimoji="0" lang="zh-TW" altLang="en-US" sz="2800" b="1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請孩子最晚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8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：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00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進教室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抄聯絡簿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+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靜心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)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，請協助孩子養成</a:t>
            </a:r>
            <a:r>
              <a:rPr kumimoji="0" lang="zh-TW" altLang="en-US" sz="28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早睡早起</a:t>
            </a:r>
            <a:r>
              <a:rPr kumimoji="0" lang="zh-TW" altLang="en-US" sz="2800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，充足的睡眠對成長發育中的孩子十分重要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，睡眠不足易影響學習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專注力不足、情緒不佳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)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等情形出現。</a:t>
            </a: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讓孩子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sym typeface="Symbol" pitchFamily="18" charset="2"/>
              </a:rPr>
              <a:t>吃完早餐再上學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，有充足營養，有助成長發育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專注上課。</a:t>
            </a:r>
          </a:p>
        </p:txBody>
      </p:sp>
    </p:spTree>
    <p:extLst>
      <p:ext uri="{BB962C8B-B14F-4D97-AF65-F5344CB8AC3E}">
        <p14:creationId xmlns:p14="http://schemas.microsoft.com/office/powerpoint/2010/main" val="2263319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3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6323" name="Rectangle 3"/>
          <p:cNvSpPr txBox="1">
            <a:spLocks noChangeArrowheads="1"/>
          </p:cNvSpPr>
          <p:nvPr/>
        </p:nvSpPr>
        <p:spPr bwMode="auto">
          <a:xfrm>
            <a:off x="685800" y="1484313"/>
            <a:ext cx="76962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en-US" altLang="zh-TW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latin typeface="標楷體" pitchFamily="65" charset="-120"/>
                <a:ea typeface="標楷體" pitchFamily="65" charset="-120"/>
              </a:rPr>
              <a:t>請指導孩子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自動自發完成功課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，並為他們檢查功課，養成孩子天天做功課的好習慣。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督促孩子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完成作業後才可以做自己喜歡的事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，有您的關心與叮嚀，孩子學會積極、負責，對孩子的學習發展是受用無窮的。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要求孩子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每天自己整理書包，並在睡前整理一次書包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，養成孩子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對自己的學習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有一份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責任感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請讓孩子學習獨立、不依賴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注意孩子的學用品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文具樸素為佳</a:t>
            </a:r>
            <a:r>
              <a:rPr kumimoji="0" lang="en-US" altLang="zh-TW" sz="2800" b="1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，如缺少毀壞，立即為孩子補上。</a:t>
            </a:r>
            <a:endParaRPr kumimoji="0" lang="zh-TW" altLang="en-US" sz="280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41957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 txBox="1">
            <a:spLocks noChangeArrowheads="1"/>
          </p:cNvSpPr>
          <p:nvPr/>
        </p:nvSpPr>
        <p:spPr bwMode="auto">
          <a:xfrm>
            <a:off x="611188" y="5826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solidFill>
                  <a:srgbClr val="C00000"/>
                </a:solidFill>
                <a:ea typeface="新細明體" pitchFamily="18" charset="-120"/>
              </a:rPr>
              <a:t>本學期需要您攜手合作的事情</a:t>
            </a:r>
            <a:r>
              <a:rPr kumimoji="0" lang="en-US" altLang="zh-TW" sz="4400" b="1" dirty="0">
                <a:solidFill>
                  <a:srgbClr val="C00000"/>
                </a:solidFill>
                <a:ea typeface="新細明體" pitchFamily="18" charset="-120"/>
              </a:rPr>
              <a:t>4</a:t>
            </a:r>
            <a:endParaRPr kumimoji="0" lang="zh-TW" altLang="en-US" sz="4400" b="1" dirty="0">
              <a:solidFill>
                <a:srgbClr val="C00000"/>
              </a:solidFill>
              <a:ea typeface="新細明體" pitchFamily="18" charset="-120"/>
            </a:endParaRPr>
          </a:p>
        </p:txBody>
      </p:sp>
      <p:sp>
        <p:nvSpPr>
          <p:cNvPr id="57347" name="Rectangle 3"/>
          <p:cNvSpPr txBox="1">
            <a:spLocks noChangeArrowheads="1"/>
          </p:cNvSpPr>
          <p:nvPr/>
        </p:nvSpPr>
        <p:spPr bwMode="auto">
          <a:xfrm>
            <a:off x="685800" y="1828800"/>
            <a:ext cx="7696200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kumimoji="0" lang="en-US" altLang="zh-TW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請家長留意孩子衣服的增減以避免感冒，並</a:t>
            </a:r>
            <a:r>
              <a:rPr kumimoji="0" lang="zh-TW" altLang="en-US" sz="2800" b="1" dirty="0">
                <a:latin typeface="標楷體" pitchFamily="65" charset="-120"/>
                <a:ea typeface="標楷體" pitchFamily="65" charset="-120"/>
              </a:rPr>
              <a:t>在書包裡準備輕便雨衣或雨傘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，以備不時之需。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減少孩子上網、看電視、電玩遊戲的頻率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，可多鼓勵孩子進行其他休閒活動。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當孩子的啦啦隊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，多給孩子鼓勵、讚美、思考與時間，小小的擁抱可換來無比的力量。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勿讓孩子攜帶金錢、貴重物品及玩具到學校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  <a:endParaRPr kumimoji="0" lang="zh-TW" altLang="en-US" sz="2800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  <a:sym typeface="Symbol" pitchFamily="18" charset="2"/>
              </a:rPr>
              <a:t>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請鼓勵較內向害羞的孩子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，若在學校有什麼事情，一定要跟老師說。</a:t>
            </a:r>
            <a:endParaRPr kumimoji="0" lang="zh-TW" altLang="en-US" sz="2800" b="1" dirty="0">
              <a:latin typeface="標楷體" pitchFamily="65" charset="-120"/>
              <a:ea typeface="標楷體" pitchFamily="65" charset="-12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2876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 txBox="1">
            <a:spLocks noChangeArrowheads="1"/>
          </p:cNvSpPr>
          <p:nvPr/>
        </p:nvSpPr>
        <p:spPr bwMode="auto">
          <a:xfrm>
            <a:off x="2195513" y="476250"/>
            <a:ext cx="5013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 dirty="0">
                <a:ea typeface="新細明體" pitchFamily="18" charset="-120"/>
              </a:rPr>
              <a:t>日常生活要求</a:t>
            </a:r>
            <a:r>
              <a:rPr kumimoji="0" lang="en-US" altLang="zh-TW" sz="5000" b="1" dirty="0">
                <a:ea typeface="新細明體" pitchFamily="18" charset="-120"/>
              </a:rPr>
              <a:t>-1</a:t>
            </a:r>
          </a:p>
        </p:txBody>
      </p:sp>
      <p:sp>
        <p:nvSpPr>
          <p:cNvPr id="58371" name="Rectangle 3"/>
          <p:cNvSpPr txBox="1">
            <a:spLocks noChangeArrowheads="1"/>
          </p:cNvSpPr>
          <p:nvPr/>
        </p:nvSpPr>
        <p:spPr bwMode="auto">
          <a:xfrm>
            <a:off x="900113" y="1916113"/>
            <a:ext cx="7559675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請假：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2303-2874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轉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821(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教務處分機</a:t>
            </a:r>
            <a:r>
              <a:rPr kumimoji="0" lang="en-US" altLang="zh-TW" sz="2800">
                <a:latin typeface="標楷體" pitchFamily="65" charset="-120"/>
                <a:ea typeface="標楷體" pitchFamily="65" charset="-120"/>
              </a:rPr>
              <a:t>)                </a:t>
            </a:r>
          </a:p>
          <a:p>
            <a:pPr eaLnBrk="1" hangingPunct="1"/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勿帶零用錢或貴重物品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，若需帶手機，請孩子自行負保管責任或交至導師，</a:t>
            </a:r>
            <a:r>
              <a:rPr kumimoji="0" lang="zh-TW" altLang="en-US" sz="28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上課勿開機</a:t>
            </a:r>
            <a:r>
              <a:rPr kumimoji="0" lang="zh-TW" altLang="en-US" sz="280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00371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 txBox="1">
            <a:spLocks noChangeArrowheads="1"/>
          </p:cNvSpPr>
          <p:nvPr/>
        </p:nvSpPr>
        <p:spPr bwMode="auto">
          <a:xfrm>
            <a:off x="2195513" y="476250"/>
            <a:ext cx="5013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5000" b="1" dirty="0">
                <a:ea typeface="新細明體" pitchFamily="18" charset="-120"/>
              </a:rPr>
              <a:t>日常生活要求</a:t>
            </a:r>
            <a:r>
              <a:rPr lang="en-US" altLang="zh-TW" sz="5000" b="1" dirty="0">
                <a:ea typeface="新細明體" pitchFamily="18" charset="-120"/>
              </a:rPr>
              <a:t>-2</a:t>
            </a:r>
          </a:p>
        </p:txBody>
      </p:sp>
      <p:sp>
        <p:nvSpPr>
          <p:cNvPr id="59395" name="Rectangle 3"/>
          <p:cNvSpPr txBox="1">
            <a:spLocks noChangeArrowheads="1"/>
          </p:cNvSpPr>
          <p:nvPr/>
        </p:nvSpPr>
        <p:spPr bwMode="auto">
          <a:xfrm>
            <a:off x="971550" y="1828800"/>
            <a:ext cx="7921625" cy="40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遵守學校上學時間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(7:50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到校為佳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最晚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8:00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維護教室整潔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保持自己座位及四周的清潔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多喝白開水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較健康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帶水壺到學校</a:t>
            </a:r>
            <a:r>
              <a:rPr kumimoji="0" lang="en-US" altLang="zh-TW" sz="2800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確實完成作業及考卷訂正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請家長每天檢查簽名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睡前檢查書包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今日事，今日畢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多讓孩子做家事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生活自理能力的培養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kumimoji="0"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不做孩子的快遞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員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養成對自己負責的態度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800" dirty="0">
                <a:latin typeface="Arial" pitchFamily="34" charset="0"/>
                <a:ea typeface="標楷體" pitchFamily="65" charset="-120"/>
              </a:rPr>
              <a:t>確實潔牙</a:t>
            </a:r>
            <a:r>
              <a:rPr kumimoji="0" lang="zh-TW" altLang="en-US" sz="2800" dirty="0">
                <a:latin typeface="新細明體"/>
                <a:ea typeface="新細明體"/>
              </a:rPr>
              <a:t>、</a:t>
            </a:r>
            <a:r>
              <a:rPr lang="zh-TW" altLang="en-US" sz="2800" dirty="0">
                <a:latin typeface="Arial" charset="0"/>
                <a:ea typeface="標楷體" pitchFamily="65" charset="-120"/>
              </a:rPr>
              <a:t>均衡飲食</a:t>
            </a:r>
            <a:r>
              <a:rPr lang="zh-TW" altLang="en-US" sz="2800" dirty="0">
                <a:latin typeface="新細明體"/>
                <a:ea typeface="新細明體"/>
              </a:rPr>
              <a:t>、</a:t>
            </a:r>
            <a:r>
              <a:rPr kumimoji="0" lang="zh-TW" altLang="en-US" sz="2800" dirty="0">
                <a:latin typeface="Arial" pitchFamily="34" charset="0"/>
                <a:ea typeface="標楷體" pitchFamily="65" charset="-120"/>
              </a:rPr>
              <a:t>愛眼運動</a:t>
            </a:r>
            <a:endParaRPr kumimoji="0" lang="en-US" altLang="zh-TW" sz="2800" dirty="0">
              <a:latin typeface="Arial" pitchFamily="34" charset="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6608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 txBox="1">
            <a:spLocks noChangeArrowheads="1"/>
          </p:cNvSpPr>
          <p:nvPr/>
        </p:nvSpPr>
        <p:spPr bwMode="auto">
          <a:xfrm>
            <a:off x="1258888" y="549275"/>
            <a:ext cx="6697662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ea typeface="新細明體" pitchFamily="18" charset="-120"/>
              </a:rPr>
              <a:t>請多瀏覽班網 </a:t>
            </a:r>
            <a:endParaRPr kumimoji="0" lang="en-US" altLang="zh-TW" sz="6000" b="1">
              <a:ea typeface="新細明體" pitchFamily="18" charset="-120"/>
            </a:endParaRPr>
          </a:p>
        </p:txBody>
      </p:sp>
      <p:sp>
        <p:nvSpPr>
          <p:cNvPr id="60419" name="Rectangle 3"/>
          <p:cNvSpPr txBox="1">
            <a:spLocks noChangeArrowheads="1"/>
          </p:cNvSpPr>
          <p:nvPr/>
        </p:nvSpPr>
        <p:spPr bwMode="auto">
          <a:xfrm>
            <a:off x="1535113" y="2060575"/>
            <a:ext cx="6421437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每天的聯絡簿作業、聯絡事項、各處室訊息、相關電子檔下載</a:t>
            </a:r>
            <a:r>
              <a:rPr kumimoji="0" lang="en-US" altLang="zh-TW" sz="4000">
                <a:latin typeface="標楷體" pitchFamily="65" charset="-120"/>
                <a:ea typeface="標楷體" pitchFamily="65" charset="-120"/>
              </a:rPr>
              <a:t>……</a:t>
            </a: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等，都會放在班網上面</a:t>
            </a:r>
            <a:r>
              <a:rPr kumimoji="0" lang="zh-TW" altLang="en-US" sz="4000">
                <a:ea typeface="新細明體" pitchFamily="18" charset="-120"/>
              </a:rPr>
              <a:t>。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kumimoji="0" lang="zh-TW" altLang="en-US">
              <a:solidFill>
                <a:srgbClr val="FF0000"/>
              </a:solidFill>
              <a:ea typeface="新細明體" pitchFamily="18" charset="-12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kumimoji="0" lang="zh-TW" altLang="en-US" sz="4000">
                <a:solidFill>
                  <a:srgbClr val="FF0000"/>
                </a:solidFill>
                <a:ea typeface="新細明體" pitchFamily="18" charset="-120"/>
              </a:rPr>
              <a:t>歡迎瀏覽！</a:t>
            </a:r>
          </a:p>
        </p:txBody>
      </p:sp>
    </p:spTree>
    <p:extLst>
      <p:ext uri="{BB962C8B-B14F-4D97-AF65-F5344CB8AC3E}">
        <p14:creationId xmlns:p14="http://schemas.microsoft.com/office/powerpoint/2010/main" val="1783769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484784"/>
            <a:ext cx="78919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四年級學年</a:t>
            </a:r>
            <a:endParaRPr lang="en-US" altLang="zh-TW" sz="8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共同事務報告</a:t>
            </a:r>
            <a:endParaRPr kumimoji="0" lang="zh-TW" altLang="en-US" sz="8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6783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700213"/>
            <a:ext cx="664368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en-US" altLang="zh-TW" sz="4000">
              <a:ea typeface="超研澤粗圓"/>
              <a:cs typeface="超研澤粗圓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981075" y="549275"/>
            <a:ext cx="7056438" cy="935038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dirty="0"/>
              <a:t>學年共同事務</a:t>
            </a:r>
          </a:p>
        </p:txBody>
      </p:sp>
      <p:sp>
        <p:nvSpPr>
          <p:cNvPr id="29700" name="矩形 1"/>
          <p:cNvSpPr>
            <a:spLocks noChangeArrowheads="1"/>
          </p:cNvSpPr>
          <p:nvPr/>
        </p:nvSpPr>
        <p:spPr bwMode="auto">
          <a:xfrm>
            <a:off x="1644650" y="1628775"/>
            <a:ext cx="6878638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(1)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教科書使用版本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(2)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各科作業書寫方式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(3)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各科評分方式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(4)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定期評量時間</a:t>
            </a: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範圍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(5)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本學期各項活動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(6)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本學期需要您攜手合作的事項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(7)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班費使用說明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3600" dirty="0">
                <a:latin typeface="標楷體" pitchFamily="65" charset="-120"/>
                <a:ea typeface="標楷體" pitchFamily="65" charset="-120"/>
              </a:rPr>
              <a:t>(8)</a:t>
            </a:r>
            <a:r>
              <a:rPr kumimoji="0" lang="zh-TW" altLang="en-US" sz="3600" dirty="0">
                <a:latin typeface="標楷體" pitchFamily="65" charset="-120"/>
                <a:ea typeface="標楷體" pitchFamily="65" charset="-120"/>
              </a:rPr>
              <a:t>表決事項</a:t>
            </a:r>
            <a:endParaRPr kumimoji="0"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1800" dirty="0">
                <a:ea typeface="新細明體" pitchFamily="18" charset="-120"/>
              </a:rPr>
              <a:t> </a:t>
            </a:r>
            <a:endParaRPr kumimoji="0" lang="en-US" altLang="zh-TW" sz="1800" dirty="0">
              <a:ea typeface="新細明體" pitchFamily="18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876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2411761" y="220663"/>
            <a:ext cx="496035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3000" b="1" dirty="0">
                <a:ea typeface="新細明體" pitchFamily="18" charset="-120"/>
              </a:rPr>
              <a:t>各科版本以及作業本</a:t>
            </a:r>
            <a:r>
              <a:rPr kumimoji="0" lang="zh-TW" altLang="en-US" sz="3000" dirty="0">
                <a:ea typeface="新細明體" pitchFamily="18" charset="-120"/>
              </a:rPr>
              <a:t> </a:t>
            </a:r>
            <a:r>
              <a:rPr kumimoji="0" lang="en-US" altLang="zh-TW" sz="3000" dirty="0">
                <a:ea typeface="新細明體" pitchFamily="18" charset="-120"/>
              </a:rPr>
              <a:t>-1</a:t>
            </a:r>
            <a:endParaRPr kumimoji="0" lang="zh-TW" altLang="en-US" sz="3000" dirty="0">
              <a:ea typeface="新細明體" pitchFamily="18" charset="-120"/>
            </a:endParaRPr>
          </a:p>
        </p:txBody>
      </p:sp>
      <p:graphicFrame>
        <p:nvGraphicFramePr>
          <p:cNvPr id="4" name="Group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6882614"/>
              </p:ext>
            </p:extLst>
          </p:nvPr>
        </p:nvGraphicFramePr>
        <p:xfrm>
          <a:off x="395537" y="774661"/>
          <a:ext cx="7920879" cy="5558228"/>
        </p:xfrm>
        <a:graphic>
          <a:graphicData uri="http://schemas.openxmlformats.org/drawingml/2006/table">
            <a:tbl>
              <a:tblPr/>
              <a:tblGrid>
                <a:gridCol w="4205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05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712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7408">
                <a:tc row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語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用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 smtClean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藍筆或黑筆</a:t>
                      </a:r>
                      <a:endParaRPr lang="en-US" altLang="zh-TW" sz="2500" b="1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書</a:t>
                      </a:r>
                      <a:endParaRPr lang="en-US" altLang="zh-TW" sz="2500" b="1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寫</a:t>
                      </a: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翰</a:t>
                      </a: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林</a:t>
                      </a:r>
                      <a:endParaRPr lang="en-US" altLang="zh-TW" sz="25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版</a:t>
                      </a: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國課、國習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共有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課。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74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甲本、乙本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生字及詞語書寫練習。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74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造詞本</a:t>
                      </a:r>
                      <a:r>
                        <a:rPr lang="en-US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使用字典</a:t>
                      </a:r>
                      <a:r>
                        <a:rPr lang="en-US" sz="1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查生字並造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個詞。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444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國考本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聽寫考試簿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每課結束之後考聽寫使用，試題包含：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生字部首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、成語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、字音字形</a:t>
                      </a:r>
                      <a:r>
                        <a:rPr lang="en-US" sz="1600" kern="100" spc="-70" baseline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TW" sz="1600" kern="100" spc="-70" baseline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sz="1600" kern="100" spc="-70" baseline="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、圈詞。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＊錯誤</a:t>
                      </a:r>
                      <a:r>
                        <a:rPr lang="zh-TW" sz="1600" b="1" u="sng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不擦</a:t>
                      </a: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zh-TW" sz="1600" b="1" u="sng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在雙線</a:t>
                      </a:r>
                      <a:r>
                        <a:rPr lang="zh-TW" sz="1600" b="1" u="sng" kern="100" spc="-70" baseline="0" dirty="0" smtClean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下</a:t>
                      </a:r>
                      <a:r>
                        <a:rPr lang="zh-TW" altLang="en-US" sz="1600" b="1" u="sng" kern="100" spc="-70" baseline="0" dirty="0" smtClean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整句</a:t>
                      </a:r>
                      <a:r>
                        <a:rPr lang="zh-TW" sz="1600" b="1" kern="100" spc="-70" baseline="0" dirty="0" smtClean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訂正</a:t>
                      </a:r>
                      <a:r>
                        <a:rPr lang="zh-TW" altLang="en-US" sz="1600" b="1" kern="100" spc="-70" baseline="0" dirty="0" smtClean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一次，成語訂正在翻頁寫解釋一次</a:t>
                      </a:r>
                      <a:r>
                        <a:rPr lang="zh-TW" sz="1600" b="1" kern="100" spc="-70" baseline="0" dirty="0" smtClean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。</a:t>
                      </a:r>
                      <a:endParaRPr lang="zh-TW" sz="1600" kern="100" spc="-70" baseline="0" dirty="0">
                        <a:solidFill>
                          <a:srgbClr val="C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＊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每一課考後</a:t>
                      </a:r>
                      <a:r>
                        <a:rPr lang="zh-TW" sz="20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請家長簽名</a:t>
                      </a:r>
                      <a:r>
                        <a:rPr lang="zh-TW" sz="1400" b="1" kern="100" spc="-70" baseline="0" dirty="0"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，定期了解孩子的學習狀況。</a:t>
                      </a:r>
                      <a:endParaRPr lang="zh-TW" sz="1400" kern="100" spc="-70" baseline="0" dirty="0">
                        <a:solidFill>
                          <a:srgbClr val="C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552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國語補充教材</a:t>
                      </a:r>
                      <a:r>
                        <a:rPr lang="en-US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使用一年</a:t>
                      </a:r>
                      <a:r>
                        <a:rPr lang="en-US" altLang="zh-TW" sz="1600" b="1" kern="100" spc="-60" baseline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國補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唐詩、弟子規、品德教育德目、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名言佳句</a:t>
                      </a:r>
                      <a:r>
                        <a:rPr lang="en-US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可寫進生活小記的勵志小語一欄中</a:t>
                      </a:r>
                      <a:r>
                        <a:rPr lang="en-US" sz="1600" b="1" kern="100" spc="-7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……等。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036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國語課堂練習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國練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主要內容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成語、字音字形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形近字、多義字、多音字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、難詞介紹、句型補充、修辭介紹……等。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每課約有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題成語填充題及選擇題。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036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國語作業簿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國作</a:t>
                      </a:r>
                      <a:r>
                        <a:rPr lang="en-US" sz="1600" b="1" kern="100" spc="-6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spc="-60" baseline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每一課文意內容測驗。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主要內容</a:t>
                      </a:r>
                      <a:r>
                        <a:rPr lang="en-US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sz="1600" kern="100" spc="-70" baseline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國字注音、改錯題、課文測驗題、部首、造句、閱讀測驗……等。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55748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500" kern="10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閱讀小達人、</a:t>
                      </a:r>
                      <a:endParaRPr lang="en-US" altLang="zh-TW" sz="1600" b="1" kern="100" spc="-60" baseline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作文自編教材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含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生活小記</a:t>
                      </a:r>
                      <a:r>
                        <a:rPr lang="en-US" alt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4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中文班書</a:t>
                      </a:r>
                      <a:r>
                        <a:rPr lang="en-US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(5</a:t>
                      </a: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</a:t>
                      </a:r>
                      <a:r>
                        <a:rPr lang="en-US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b="1" kern="100" spc="-6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閱讀小達人</a:t>
                      </a: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閱讀測驗，增進閱讀理解能力。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作文自編教材：增進寫作知識與能力。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中文班書</a:t>
                      </a:r>
                      <a:r>
                        <a:rPr lang="zh-TW" sz="1600" kern="100" spc="-70" baseline="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zh-TW" altLang="en-US" sz="1600" kern="100" spc="-70" baseline="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</a:t>
                      </a:r>
                      <a:r>
                        <a:rPr lang="zh-TW" sz="1600" kern="100" spc="-70" baseline="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r>
                        <a:rPr lang="zh-TW" altLang="en-US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輪</a:t>
                      </a:r>
                      <a:r>
                        <a:rPr lang="zh-TW" altLang="en-US" sz="1600" kern="100" spc="-70" baseline="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讀</a:t>
                      </a:r>
                      <a:r>
                        <a:rPr lang="en-US" altLang="zh-TW" sz="1600" kern="100" spc="-70" baseline="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zh-TW" sz="1600" kern="100" spc="-70" baseline="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本</a:t>
                      </a:r>
                      <a:r>
                        <a:rPr lang="zh-TW" sz="1600" kern="100" spc="-70" baseline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班書，增進閱讀能力。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83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291002"/>
              </p:ext>
            </p:extLst>
          </p:nvPr>
        </p:nvGraphicFramePr>
        <p:xfrm>
          <a:off x="611188" y="981075"/>
          <a:ext cx="7561262" cy="4068763"/>
        </p:xfrm>
        <a:graphic>
          <a:graphicData uri="http://schemas.openxmlformats.org/drawingml/2006/table">
            <a:tbl>
              <a:tblPr/>
              <a:tblGrid>
                <a:gridCol w="32189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422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9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華康細圓體" pitchFamily="49" charset="-120"/>
                          <a:ea typeface="華康細圓體" pitchFamily="49" charset="-120"/>
                        </a:rPr>
                        <a:t>項目</a:t>
                      </a:r>
                    </a:p>
                  </a:txBody>
                  <a:tcPr marL="91439" marR="91439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華康細圓體" pitchFamily="49" charset="-120"/>
                          <a:ea typeface="華康細圓體" pitchFamily="49" charset="-120"/>
                        </a:rPr>
                        <a:t>使用方式</a:t>
                      </a:r>
                    </a:p>
                  </a:txBody>
                  <a:tcPr marL="91439" marR="91439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195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國語課堂練習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簡稱</a:t>
                      </a:r>
                      <a:r>
                        <a:rPr lang="en-US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國練</a:t>
                      </a:r>
                      <a:r>
                        <a:rPr lang="en-US" altLang="zh-TW" sz="3600" b="1" kern="100" spc="-60" baseline="0" dirty="0">
                          <a:solidFill>
                            <a:srgbClr val="0000CC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zh-TW" sz="3600" b="1" kern="100" spc="-60" baseline="0" dirty="0">
                        <a:solidFill>
                          <a:srgbClr val="0000CC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補充成語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+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字音字形知識</a:t>
                      </a:r>
                    </a:p>
                  </a:txBody>
                  <a:tcPr marL="91439" marR="91439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1.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r>
                        <a:rPr kumimoji="1" lang="zh-TW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成語：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國考本</a:t>
                      </a: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課聽寫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加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考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成語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(</a:t>
                      </a:r>
                      <a:r>
                        <a:rPr kumimoji="1" lang="zh-TW" altLang="en-US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每一課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抽考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5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題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2.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部首、字音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字形：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國考本</a:t>
                      </a:r>
                      <a:r>
                        <a:rPr kumimoji="1" lang="en-US" altLang="zh-TW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kumimoji="1" lang="zh-TW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各</a:t>
                      </a:r>
                      <a:r>
                        <a:rPr kumimoji="1" lang="zh-TW" altLang="zh-TW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抽考</a:t>
                      </a:r>
                      <a:r>
                        <a:rPr kumimoji="1" lang="en-US" altLang="zh-TW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2</a:t>
                      </a:r>
                      <a:r>
                        <a:rPr kumimoji="1" lang="zh-TW" alt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題</a:t>
                      </a:r>
                      <a:r>
                        <a:rPr kumimoji="1" lang="en-US" altLang="zh-T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)</a:t>
                      </a: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。 </a:t>
                      </a: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9" marR="91439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109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 txBox="1">
            <a:spLocks noChangeArrowheads="1"/>
          </p:cNvSpPr>
          <p:nvPr/>
        </p:nvSpPr>
        <p:spPr bwMode="auto">
          <a:xfrm>
            <a:off x="683568" y="404664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-2</a:t>
            </a:r>
          </a:p>
        </p:txBody>
      </p:sp>
      <p:graphicFrame>
        <p:nvGraphicFramePr>
          <p:cNvPr id="4" name="Group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8480135"/>
              </p:ext>
            </p:extLst>
          </p:nvPr>
        </p:nvGraphicFramePr>
        <p:xfrm>
          <a:off x="683568" y="2348880"/>
          <a:ext cx="7244308" cy="2893341"/>
        </p:xfrm>
        <a:graphic>
          <a:graphicData uri="http://schemas.openxmlformats.org/drawingml/2006/table">
            <a:tbl>
              <a:tblPr/>
              <a:tblGrid>
                <a:gridCol w="9481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43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16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002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236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數學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康軒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課本、習作、附件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</a:t>
                      </a: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藍本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數學重點複習</a:t>
                      </a:r>
                      <a:r>
                        <a:rPr kumimoji="1" lang="en-US" altLang="zh-TW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14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數紅簿</a:t>
                      </a:r>
                      <a:endParaRPr kumimoji="1" lang="zh-TW" altLang="en-US" sz="25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隨堂練習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社會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翰林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236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自然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翰林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課本、習作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2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筆記簿</a:t>
                      </a: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672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ChangeArrowheads="1"/>
          </p:cNvSpPr>
          <p:nvPr/>
        </p:nvSpPr>
        <p:spPr bwMode="auto">
          <a:xfrm>
            <a:off x="975073" y="269776"/>
            <a:ext cx="66246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 b="1" dirty="0">
                <a:latin typeface="標楷體" pitchFamily="65" charset="-120"/>
                <a:ea typeface="標楷體" pitchFamily="65" charset="-120"/>
              </a:rPr>
              <a:t>各科版本以及作業本</a:t>
            </a:r>
            <a:r>
              <a:rPr kumimoji="0" lang="zh-TW" altLang="en-US" sz="4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4400" dirty="0">
                <a:latin typeface="標楷體" pitchFamily="65" charset="-120"/>
                <a:ea typeface="標楷體" pitchFamily="65" charset="-120"/>
              </a:rPr>
              <a:t>-4</a:t>
            </a:r>
          </a:p>
        </p:txBody>
      </p:sp>
      <p:graphicFrame>
        <p:nvGraphicFramePr>
          <p:cNvPr id="5" name="Group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1029635"/>
              </p:ext>
            </p:extLst>
          </p:nvPr>
        </p:nvGraphicFramePr>
        <p:xfrm>
          <a:off x="719510" y="1124744"/>
          <a:ext cx="7560518" cy="3209500"/>
        </p:xfrm>
        <a:graphic>
          <a:graphicData uri="http://schemas.openxmlformats.org/drawingml/2006/table">
            <a:tbl>
              <a:tblPr/>
              <a:tblGrid>
                <a:gridCol w="8858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092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1018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1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藝文</a:t>
                      </a:r>
                      <a:endParaRPr kumimoji="1" lang="en-US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翰林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課本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◎音樂：</a:t>
                      </a: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音樂簿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使用一年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1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、直笛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◎美勞</a:t>
                      </a:r>
                      <a:r>
                        <a:rPr kumimoji="1" lang="zh-TW" alt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：依</a:t>
                      </a:r>
                      <a:r>
                        <a:rPr kumimoji="1" lang="en-US" altLang="zh-TW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ESL</a:t>
                      </a:r>
                      <a:r>
                        <a:rPr kumimoji="1" lang="zh-TW" alt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課程實施。</a:t>
                      </a:r>
                      <a:endParaRPr kumimoji="1" lang="en-US" altLang="zh-TW" sz="2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★音樂班無藝文課本。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生命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聽天主的 聲音</a:t>
                      </a:r>
                      <a:r>
                        <a:rPr kumimoji="1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新約</a:t>
                      </a:r>
                      <a:r>
                        <a:rPr kumimoji="1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四年級續用，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請妥善保存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綜合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自編教材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健康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自編教材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22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 txBox="1">
            <a:spLocks noChangeArrowheads="1"/>
          </p:cNvSpPr>
          <p:nvPr/>
        </p:nvSpPr>
        <p:spPr bwMode="auto">
          <a:xfrm>
            <a:off x="2268538" y="188913"/>
            <a:ext cx="52562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latin typeface="標楷體" pitchFamily="65" charset="-120"/>
                <a:ea typeface="標楷體" pitchFamily="65" charset="-120"/>
              </a:rPr>
              <a:t>回家作業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2625" y="1196975"/>
            <a:ext cx="7489825" cy="46116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2800" b="1" dirty="0">
                <a:ea typeface="標楷體" pitchFamily="65" charset="-120"/>
              </a:rPr>
              <a:t>在校時間可寫作業：當孩子想寫功課時，專注效果最佳。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以課本為標準</a:t>
            </a:r>
            <a:r>
              <a:rPr kumimoji="0" lang="zh-TW" altLang="en-US" sz="2800" b="1" dirty="0">
                <a:ea typeface="標楷體" pitchFamily="65" charset="-120"/>
              </a:rPr>
              <a:t>：寫作業發生疑問時，以課本為參照標準。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確實訂正</a:t>
            </a:r>
            <a:r>
              <a:rPr kumimoji="0" lang="zh-TW" altLang="en-US" sz="2800" b="1" dirty="0" smtClean="0">
                <a:solidFill>
                  <a:srgbClr val="FF0066"/>
                </a:solidFill>
                <a:ea typeface="標楷體" pitchFamily="65" charset="-120"/>
              </a:rPr>
              <a:t>：從錯誤中釐清概念融會貫通</a:t>
            </a:r>
            <a:r>
              <a:rPr kumimoji="0" lang="zh-TW" altLang="en-US" sz="2800" dirty="0" smtClean="0">
                <a:ea typeface="標楷體" pitchFamily="65" charset="-120"/>
              </a:rPr>
              <a:t>。</a:t>
            </a:r>
            <a:endParaRPr kumimoji="0" lang="zh-TW" altLang="en-US" sz="2800" dirty="0">
              <a:ea typeface="標楷體" pitchFamily="65" charset="-12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字體工整：</a:t>
            </a:r>
            <a:r>
              <a:rPr kumimoji="0" lang="zh-TW" altLang="en-US" sz="2800" dirty="0">
                <a:ea typeface="標楷體" pitchFamily="65" charset="-120"/>
              </a:rPr>
              <a:t>把字寫正，必能減少錯誤。</a:t>
            </a:r>
            <a:endParaRPr kumimoji="0" lang="en-US" altLang="zh-TW" sz="2800" dirty="0">
              <a:ea typeface="標楷體" pitchFamily="65" charset="-12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kumimoji="0" lang="zh-TW" altLang="en-US" sz="2800" dirty="0">
                <a:ea typeface="標楷體" pitchFamily="65" charset="-120"/>
              </a:rPr>
              <a:t>希望孩子能</a:t>
            </a:r>
            <a:r>
              <a:rPr kumimoji="0" lang="zh-TW" altLang="en-US" sz="2800" b="1" dirty="0">
                <a:solidFill>
                  <a:srgbClr val="FF0066"/>
                </a:solidFill>
                <a:ea typeface="標楷體" pitchFamily="65" charset="-120"/>
              </a:rPr>
              <a:t>認真完成每一項作業</a:t>
            </a:r>
            <a:r>
              <a:rPr kumimoji="0" lang="zh-TW" altLang="en-US" sz="2800" dirty="0">
                <a:ea typeface="標楷體" pitchFamily="65" charset="-120"/>
              </a:rPr>
              <a:t>，如此學習才有效果。如果孩子有多餘的時間，可以多閱讀課外書籍、複習學校功課。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kumimoji="0" lang="zh-TW" altLang="en-US" sz="2800" dirty="0"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2373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 txBox="1">
            <a:spLocks noChangeArrowheads="1"/>
          </p:cNvSpPr>
          <p:nvPr/>
        </p:nvSpPr>
        <p:spPr bwMode="auto">
          <a:xfrm>
            <a:off x="1187450" y="609600"/>
            <a:ext cx="6480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4400">
                <a:latin typeface="標楷體" pitchFamily="65" charset="-120"/>
                <a:ea typeface="標楷體" pitchFamily="65" charset="-120"/>
              </a:rPr>
              <a:t>國語科補充教材</a:t>
            </a:r>
          </a:p>
        </p:txBody>
      </p:sp>
      <p:sp>
        <p:nvSpPr>
          <p:cNvPr id="40963" name="Rectangle 3"/>
          <p:cNvSpPr txBox="1">
            <a:spLocks noChangeArrowheads="1"/>
          </p:cNvSpPr>
          <p:nvPr/>
        </p:nvSpPr>
        <p:spPr bwMode="auto">
          <a:xfrm>
            <a:off x="323850" y="1700213"/>
            <a:ext cx="87122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唐詩</a:t>
            </a:r>
            <a:r>
              <a:rPr kumimoji="0" lang="zh-TW" altLang="zh-TW" sz="28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zh-TW" altLang="zh-TW" sz="2800" dirty="0" smtClean="0">
                <a:latin typeface="標楷體" pitchFamily="65" charset="-120"/>
                <a:ea typeface="標楷體" pitchFamily="65" charset="-120"/>
              </a:rPr>
              <a:t>每逢</a:t>
            </a:r>
            <a:r>
              <a:rPr kumimoji="0"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單</a:t>
            </a:r>
            <a:r>
              <a:rPr kumimoji="0" lang="zh-TW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週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的週</a:t>
            </a:r>
            <a:r>
              <a:rPr lang="en-US" altLang="zh-TW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大下課時間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成語練習：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字音字形練習：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定期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評量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期中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期末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考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/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作文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自編教材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含生活小記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篇</a:t>
            </a:r>
            <a:r>
              <a:rPr kumimoji="0"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自編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教材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，培養寫作能力的好地方。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kumimoji="0"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班書共</a:t>
            </a:r>
            <a:r>
              <a:rPr kumimoji="0" lang="zh-TW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讀</a:t>
            </a:r>
            <a:r>
              <a:rPr kumimoji="0" lang="zh-TW" altLang="zh-TW" sz="28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zh-TW" altLang="en-US" sz="28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本</a:t>
            </a:r>
            <a:r>
              <a:rPr kumimoji="0" lang="zh-TW" altLang="zh-TW" sz="2800" dirty="0" smtClean="0">
                <a:latin typeface="標楷體" pitchFamily="65" charset="-120"/>
                <a:ea typeface="標楷體" pitchFamily="65" charset="-120"/>
              </a:rPr>
              <a:t>學期</a:t>
            </a:r>
            <a:r>
              <a:rPr kumimoji="0" lang="en-US" altLang="zh-TW" sz="2800" dirty="0" smtClean="0">
                <a:latin typeface="標楷體" pitchFamily="65" charset="-120"/>
                <a:ea typeface="標楷體" pitchFamily="65" charset="-120"/>
              </a:rPr>
              <a:t>38</a:t>
            </a:r>
            <a:r>
              <a:rPr kumimoji="0" lang="zh-TW" altLang="zh-TW" sz="2800" dirty="0" smtClean="0">
                <a:latin typeface="標楷體" pitchFamily="65" charset="-120"/>
                <a:ea typeface="標楷體" pitchFamily="65" charset="-120"/>
              </a:rPr>
              <a:t>本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班書</a:t>
            </a:r>
            <a:r>
              <a:rPr kumimoji="0" lang="en-US" altLang="zh-TW" sz="2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800" dirty="0" smtClean="0">
                <a:latin typeface="標楷體" pitchFamily="65" charset="-120"/>
                <a:ea typeface="標楷體" pitchFamily="65" charset="-120"/>
              </a:rPr>
              <a:t>輪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讀</a:t>
            </a:r>
            <a:r>
              <a:rPr kumimoji="0"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49166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 txBox="1">
            <a:spLocks noChangeArrowheads="1"/>
          </p:cNvSpPr>
          <p:nvPr/>
        </p:nvSpPr>
        <p:spPr bwMode="auto">
          <a:xfrm>
            <a:off x="539750" y="333375"/>
            <a:ext cx="76327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>
                <a:ea typeface="新細明體" pitchFamily="18" charset="-120"/>
              </a:rPr>
              <a:t>國語科特別需要注意事項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50426" y="1460480"/>
            <a:ext cx="7848600" cy="48974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字體工整：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一筆一畫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寫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端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正，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練習耐心與專注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作業要</a:t>
            </a:r>
            <a:r>
              <a:rPr kumimoji="0"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確實訂正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請孩子完成訂正再請爸媽簽名，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下次才不會再錯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  <a:endParaRPr kumimoji="0"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kumimoji="0" lang="zh-TW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造句</a:t>
            </a:r>
            <a:r>
              <a:rPr kumimoji="0" lang="zh-TW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不寫注音：</a:t>
            </a:r>
            <a:r>
              <a:rPr kumimoji="0" lang="zh-TW" altLang="en-US" sz="2800" dirty="0">
                <a:latin typeface="標楷體" pitchFamily="65" charset="-120"/>
                <a:ea typeface="標楷體" pitchFamily="65" charset="-120"/>
              </a:rPr>
              <a:t>能寫出完整、優美的句子。平時遇到不會的字，請鼓勵孩子學會查字典，可增加識字率。</a:t>
            </a:r>
          </a:p>
          <a:p>
            <a:pPr>
              <a:defRPr/>
            </a:pP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當孩子寫作業發生疑問時，以</a:t>
            </a:r>
            <a:r>
              <a:rPr kumimoji="0" lang="zh-TW" altLang="zh-TW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課本</a:t>
            </a:r>
            <a:r>
              <a:rPr kumimoji="0" lang="zh-TW" altLang="zh-TW" sz="2800" dirty="0">
                <a:latin typeface="標楷體" pitchFamily="65" charset="-120"/>
                <a:ea typeface="標楷體" pitchFamily="65" charset="-120"/>
              </a:rPr>
              <a:t>為參照標準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kumimoji="0"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98258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1125265"/>
            <a:ext cx="8424862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35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期中評量訂於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11/4(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11/5(</a:t>
            </a:r>
            <a:r>
              <a:rPr lang="zh-TW" altLang="en-US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6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sz="3500" b="1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marL="45720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◆考試範圍：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詳見國練第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1-6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課內容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1-3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1-2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英語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雙語週報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2-10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詳見英師通知單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期末</a:t>
            </a: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評量</a:t>
            </a:r>
            <a:r>
              <a:rPr lang="zh-TW" altLang="en-US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訂</a:t>
            </a:r>
            <a:r>
              <a:rPr lang="zh-TW" altLang="zh-TW" sz="35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於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1/8(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1/9(</a:t>
            </a:r>
            <a:r>
              <a:rPr lang="zh-TW" altLang="en-US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36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457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  ◆考試範圍：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國語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字音字形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範圍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詳見國練第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7-12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課內容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數學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6-10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 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社會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4-5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自然 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3-4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單元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marL="274320"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  英語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雙語週報</a:t>
            </a:r>
            <a:r>
              <a:rPr lang="en-US" altLang="zh-TW" sz="2000">
                <a:latin typeface="標楷體" pitchFamily="65" charset="-120"/>
                <a:ea typeface="標楷體" pitchFamily="65" charset="-120"/>
              </a:rPr>
              <a:t>11-19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週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詳見英師通知單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863724" y="188640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500" b="1" dirty="0">
                <a:solidFill>
                  <a:schemeClr val="tx1"/>
                </a:solidFill>
                <a:ea typeface="華康彩帶體" pitchFamily="81" charset="-120"/>
              </a:rPr>
              <a:t>定期評量日期</a:t>
            </a:r>
            <a:endParaRPr kumimoji="0" lang="en-US" altLang="zh-TW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160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87450" y="1681134"/>
            <a:ext cx="6643688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endParaRPr kumimoji="0" lang="en-US" altLang="zh-CN" sz="2400">
              <a:solidFill>
                <a:schemeClr val="tx2"/>
              </a:solidFill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57250" y="541338"/>
            <a:ext cx="7056438" cy="936625"/>
          </a:xfrm>
          <a:prstGeom prst="roundRect">
            <a:avLst/>
          </a:prstGeom>
          <a:solidFill>
            <a:srgbClr val="FF99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>
                <a:solidFill>
                  <a:srgbClr val="0000CC"/>
                </a:solidFill>
                <a:ea typeface="華康彩帶體" pitchFamily="81" charset="-120"/>
              </a:rPr>
              <a:t>各科評分方式</a:t>
            </a:r>
            <a:endParaRPr kumimoji="0" lang="en-US" altLang="zh-TW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8" name="Picture 2"/>
          <p:cNvSpPr>
            <a:spLocks noChangeAspect="1" noChangeArrowheads="1"/>
          </p:cNvSpPr>
          <p:nvPr/>
        </p:nvSpPr>
        <p:spPr bwMode="auto">
          <a:xfrm>
            <a:off x="1908175" y="4224338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69" name="矩形 3"/>
          <p:cNvSpPr>
            <a:spLocks noChangeArrowheads="1"/>
          </p:cNvSpPr>
          <p:nvPr/>
        </p:nvSpPr>
        <p:spPr bwMode="auto">
          <a:xfrm>
            <a:off x="1908175" y="1700213"/>
            <a:ext cx="4967288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國語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數學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社會</a:t>
            </a:r>
            <a:endParaRPr kumimoji="0" lang="en-US" altLang="zh-TW" sz="5000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綜合</a:t>
            </a:r>
            <a:endParaRPr kumimoji="0" lang="en-US" altLang="zh-TW" sz="5000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lang="zh-TW" altLang="en-US" sz="5000" dirty="0">
                <a:latin typeface="標楷體" pitchFamily="65" charset="-120"/>
                <a:ea typeface="標楷體" pitchFamily="65" charset="-120"/>
              </a:rPr>
              <a:t>健康</a:t>
            </a:r>
            <a:r>
              <a:rPr lang="en-US" altLang="zh-TW" sz="5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5000" dirty="0">
                <a:latin typeface="標楷體" pitchFamily="65" charset="-120"/>
                <a:ea typeface="標楷體" pitchFamily="65" charset="-120"/>
              </a:rPr>
              <a:t>卓越班</a:t>
            </a:r>
            <a:r>
              <a:rPr lang="en-US" altLang="zh-TW" sz="5000" dirty="0"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en-US" sz="5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870" name="Picture 2"/>
          <p:cNvSpPr>
            <a:spLocks noChangeAspect="1" noChangeArrowheads="1"/>
          </p:cNvSpPr>
          <p:nvPr/>
        </p:nvSpPr>
        <p:spPr bwMode="auto">
          <a:xfrm>
            <a:off x="727075" y="2508250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6871" name="Picture 2"/>
          <p:cNvSpPr>
            <a:spLocks noChangeAspect="1" noChangeArrowheads="1"/>
          </p:cNvSpPr>
          <p:nvPr/>
        </p:nvSpPr>
        <p:spPr bwMode="auto">
          <a:xfrm>
            <a:off x="6156325" y="1477963"/>
            <a:ext cx="1169988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809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 txBox="1">
            <a:spLocks noChangeArrowheads="1"/>
          </p:cNvSpPr>
          <p:nvPr/>
        </p:nvSpPr>
        <p:spPr bwMode="auto">
          <a:xfrm>
            <a:off x="1187450" y="404813"/>
            <a:ext cx="6408738" cy="11430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國語 評分方式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11188" y="1628775"/>
            <a:ext cx="79914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國語各項目所佔百分比：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作業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20%(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國</a:t>
            </a:r>
            <a:r>
              <a:rPr lang="zh-TW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習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國作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甲乙本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平時考試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20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%(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考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本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定期評量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6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2800" dirty="0">
              <a:latin typeface="華康細圓體" pitchFamily="49" charset="-120"/>
              <a:ea typeface="華康細圓體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987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數學 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數學各項目所佔百分比：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數習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數練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數重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平時考卷：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084365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1187450" y="332656"/>
            <a:ext cx="6624638" cy="1151657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000" b="1" dirty="0">
                <a:latin typeface="華康少女文字W3" pitchFamily="81" charset="-120"/>
                <a:ea typeface="華康少女文字W3" pitchFamily="81" charset="-120"/>
              </a:rPr>
              <a:t>社會 評分方式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503238" y="1484313"/>
            <a:ext cx="8245475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社會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各項目所佔百分比：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作業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社習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社作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學習單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平時考卷：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20%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學習態度：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10%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定期測驗：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50%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3200" b="1" dirty="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41335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綜合 評分方式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r>
              <a:rPr lang="zh-TW" altLang="en-US" sz="36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綜合課程各項目所佔百分比：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zh-TW" altLang="en-US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學習單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40%</a:t>
            </a:r>
            <a:endParaRPr lang="zh-TW" altLang="zh-TW" sz="4000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活動</a:t>
            </a:r>
            <a:r>
              <a:rPr lang="zh-TW" altLang="zh-TW" sz="4000" dirty="0">
                <a:latin typeface="標楷體" pitchFamily="65" charset="-120"/>
                <a:ea typeface="標楷體" pitchFamily="65" charset="-120"/>
              </a:rPr>
              <a:t>參與度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上課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發表與</a:t>
            </a:r>
            <a:r>
              <a:rPr lang="zh-TW" altLang="zh-TW" sz="3000" dirty="0">
                <a:latin typeface="標楷體" pitchFamily="65" charset="-120"/>
                <a:ea typeface="標楷體" pitchFamily="65" charset="-120"/>
              </a:rPr>
              <a:t>學習態度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4000" dirty="0">
                <a:latin typeface="標楷體" pitchFamily="65" charset="-120"/>
                <a:ea typeface="標楷體" pitchFamily="65" charset="-120"/>
              </a:rPr>
              <a:t>30%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4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88991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683196"/>
            <a:ext cx="7772400" cy="1143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5000" b="1" dirty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學</a:t>
            </a:r>
            <a:r>
              <a:rPr kumimoji="0" lang="zh-TW" altLang="en-US" sz="5000" b="1" dirty="0" smtClean="0">
                <a:solidFill>
                  <a:schemeClr val="bg1"/>
                </a:solidFill>
                <a:latin typeface="華康少女文字W3" pitchFamily="81" charset="-120"/>
                <a:ea typeface="華康少女文字W3" pitchFamily="81" charset="-120"/>
              </a:rPr>
              <a:t>科書寫工具</a:t>
            </a:r>
            <a:endParaRPr kumimoji="0" lang="zh-TW" altLang="en-US" sz="5000" b="1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331712"/>
              </p:ext>
            </p:extLst>
          </p:nvPr>
        </p:nvGraphicFramePr>
        <p:xfrm>
          <a:off x="755576" y="2708920"/>
          <a:ext cx="7416824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4464496"/>
              </a:tblGrid>
              <a:tr h="6986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書寫工具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科目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6986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鉛筆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數學、英文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116502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藍筆或黑筆</a:t>
                      </a:r>
                      <a:r>
                        <a:rPr lang="en-US" altLang="zh-TW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原子筆</a:t>
                      </a:r>
                      <a:r>
                        <a:rPr lang="en-US" altLang="zh-TW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國語、社會、自然</a:t>
                      </a:r>
                      <a:endParaRPr lang="zh-TW" altLang="en-US" sz="40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0251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361008"/>
            <a:ext cx="7747892" cy="241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重要活動與行事曆</a:t>
            </a:r>
            <a:endParaRPr lang="en-US" altLang="zh-TW" sz="7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報告</a:t>
            </a:r>
            <a:endParaRPr kumimoji="0" lang="zh-TW" altLang="en-US" sz="75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32" y="3068960"/>
            <a:ext cx="2773983" cy="2664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012" y="3169320"/>
            <a:ext cx="2490164" cy="239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UT_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66666"/>
            <a:ext cx="2160960" cy="207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587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ChangeArrowheads="1"/>
          </p:cNvSpPr>
          <p:nvPr/>
        </p:nvSpPr>
        <p:spPr bwMode="auto">
          <a:xfrm>
            <a:off x="539552" y="404813"/>
            <a:ext cx="7776864" cy="1079971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chemeClr val="bg1"/>
                </a:solidFill>
              </a:rPr>
              <a:t>(</a:t>
            </a:r>
            <a:r>
              <a:rPr lang="zh-TW" altLang="en-US" sz="4000" b="1" dirty="0">
                <a:solidFill>
                  <a:schemeClr val="bg1"/>
                </a:solidFill>
              </a:rPr>
              <a:t>總整理</a:t>
            </a:r>
            <a:r>
              <a:rPr lang="en-US" altLang="zh-TW" sz="4000" b="1" dirty="0">
                <a:solidFill>
                  <a:schemeClr val="bg1"/>
                </a:solidFill>
              </a:rPr>
              <a:t>)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114(</a:t>
            </a:r>
            <a:r>
              <a:rPr lang="zh-TW" altLang="en-US" sz="4000" b="1" dirty="0">
                <a:solidFill>
                  <a:schemeClr val="bg1"/>
                </a:solidFill>
              </a:rPr>
              <a:t>上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)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放假日期</a:t>
            </a:r>
            <a:endParaRPr kumimoji="0" lang="zh-TW" altLang="en-US" sz="4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5060" name="內容版面配置區 2"/>
          <p:cNvSpPr txBox="1">
            <a:spLocks/>
          </p:cNvSpPr>
          <p:nvPr/>
        </p:nvSpPr>
        <p:spPr bwMode="auto">
          <a:xfrm>
            <a:off x="395536" y="1484784"/>
            <a:ext cx="806489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9388" indent="-1079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71438" indent="0" eaLnBrk="1" hangingPunct="1">
              <a:buNone/>
            </a:pPr>
            <a:r>
              <a:rPr lang="zh-TW" altLang="en-US" sz="280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9/28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教師節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9/29(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補假一天。</a:t>
            </a: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zh-TW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8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10/6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中秋節放假一天</a:t>
            </a: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en-US" altLang="zh-TW" sz="2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10/10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國慶日放假一天</a:t>
            </a: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10/24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補假。臺灣光復暨金門古寧頭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大捷 </a:t>
            </a:r>
            <a:endParaRPr lang="en-US" altLang="zh-TW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紀念日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日） 適逢星期六，前一日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補 </a:t>
            </a:r>
            <a:endParaRPr lang="en-US" altLang="zh-TW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假。</a:t>
            </a:r>
            <a:endParaRPr lang="en-US" altLang="zh-TW" sz="26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6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12/25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行憲紀念日放假一天  </a:t>
            </a:r>
            <a:endParaRPr lang="en-US" altLang="zh-TW" sz="2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8" indent="0" eaLnBrk="1" hangingPunct="1">
              <a:buNone/>
            </a:pPr>
            <a:r>
              <a:rPr lang="zh-TW" altLang="en-US" sz="28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 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12/26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運動會補假一天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9365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9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開學日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9/2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)8:00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開學祈福禮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9/6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)9:00-11:30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學校日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含幼兒園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9/8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課後才藝音樂個別課開始上課。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9/10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一生一器樂開始上課。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9/10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六年級校內國數基本學力檢測。 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9/12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三到六年級增能社團開始上課。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9/17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家長會會員大會。  </a:t>
            </a: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9/19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)9:21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國家防災日「複合式災害疏散避難演練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9/24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上午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舉行家長志工大會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61466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10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10/8(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)09:30-11:30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萬華區群組四年級趣味投籃競賽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10/9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三至六年級流感疫苗接種（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全日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10/14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校慶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LOGO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開始徵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雙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語班英語文展能計畫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--10/31(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)ESL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閱讀我最愛報名截止日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8453706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11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雙語班英語文展能計畫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--11/3(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)ESL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錄音真有趣截止日 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11/4</a:t>
            </a:r>
            <a:r>
              <a:rPr lang="en-US" altLang="zh-TW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)~11/5(</a:t>
            </a:r>
            <a:r>
              <a:rPr lang="zh-TW" altLang="en-US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期中評量</a:t>
            </a:r>
            <a:endParaRPr lang="en-US" altLang="zh-TW" sz="2000" b="1" dirty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11/11(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)1-6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校內硬筆書法比賽。 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11/12~12/31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舉行校內四、五年級多語文初賽。 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雙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語班英語文展能計畫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--11/14(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)ESL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故事有創意截止日 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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11/14(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光仁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校慶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LOGO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結束徵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11/19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)8:30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三信實習音樂會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11/22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)ESL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親師晤談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8064571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12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上午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8:00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舉行點燈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禮。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12/10(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運動會預演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四五六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 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12/13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運動會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補假在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12/26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12/18-20(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國內校際交流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三信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六信</a:t>
            </a: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12/30(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六信術科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期末考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/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/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 smtClean="0"/>
          </a:p>
        </p:txBody>
      </p:sp>
    </p:spTree>
    <p:extLst>
      <p:ext uri="{BB962C8B-B14F-4D97-AF65-F5344CB8AC3E}">
        <p14:creationId xmlns:p14="http://schemas.microsoft.com/office/powerpoint/2010/main" val="1768246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611188" y="628650"/>
            <a:ext cx="7772400" cy="1143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1</a:t>
            </a:r>
            <a:r>
              <a:rPr lang="zh-TW" altLang="en-US" sz="6000" b="1" kern="0" dirty="0" smtClean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月</a:t>
            </a:r>
            <a:r>
              <a:rPr lang="zh-TW" altLang="en-US" sz="6000" b="1" kern="0" dirty="0">
                <a:solidFill>
                  <a:schemeClr val="bg1"/>
                </a:solidFill>
                <a:latin typeface="Times New Roman"/>
                <a:ea typeface="標楷體" pitchFamily="65" charset="-120"/>
                <a:cs typeface="Trebuchet MS" pitchFamily="34" charset="0"/>
              </a:rPr>
              <a:t>重要活動</a:t>
            </a:r>
            <a:endParaRPr kumimoji="0" lang="zh-TW" altLang="en-US" sz="6000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862013" y="1989138"/>
            <a:ext cx="7272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chemeClr val="accent2"/>
                </a:solidFill>
                <a:latin typeface="華康細圓體" pitchFamily="49" charset="-120"/>
                <a:ea typeface="華康細圓體" pitchFamily="49" charset="-120"/>
              </a:rPr>
              <a:t>  </a:t>
            </a:r>
            <a:endParaRPr lang="zh-TW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630762" y="1989138"/>
            <a:ext cx="9134475" cy="4032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1/8(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)~1/9(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期末評量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 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1/9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增能社團最後一次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上課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1/13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普通班音樂成果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發表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1/14(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四年級校外教學</a:t>
            </a: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興福寮</a:t>
            </a:r>
            <a:r>
              <a:rPr lang="zh-TW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花卉</a:t>
            </a:r>
            <a:r>
              <a:rPr lang="zh-TW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農場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1/16(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課後運動體能社團最後一次上課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1/20~22(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學期第一週上課日  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1/23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)8:10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小學結業式，大掃除  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1/24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寒假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開始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2/23(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開學日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88398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9552" y="1700808"/>
            <a:ext cx="7747892" cy="241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ESL</a:t>
            </a: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雙語班</a:t>
            </a:r>
            <a:endParaRPr lang="en-US" altLang="zh-TW" sz="7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7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重要事項報告</a:t>
            </a:r>
            <a:endParaRPr kumimoji="0" lang="zh-TW" altLang="en-US" sz="75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71812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23528" y="1281897"/>
            <a:ext cx="78606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QA:</a:t>
            </a:r>
            <a:r>
              <a:rPr lang="zh-TW" altLang="en-US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參加對象</a:t>
            </a:r>
            <a:r>
              <a:rPr lang="en-US" altLang="zh-TW" sz="20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? 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本校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雙語班一至六年級學生</a:t>
            </a:r>
            <a:endParaRPr lang="en-US" altLang="zh-TW" sz="20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QA:</a:t>
            </a:r>
            <a:r>
              <a:rPr lang="zh-TW" altLang="en-US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如何報名</a:t>
            </a:r>
            <a:r>
              <a:rPr lang="en-US" altLang="zh-TW" sz="20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? </a:t>
            </a:r>
            <a:r>
              <a:rPr lang="zh-TW" altLang="en-US" sz="2000" b="1" i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比賽</a:t>
            </a:r>
            <a:r>
              <a:rPr lang="zh-TW" altLang="en-US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日期</a:t>
            </a:r>
            <a:r>
              <a:rPr lang="en-US" altLang="zh-TW" sz="2000" b="1" i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?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錄音真有趣</a:t>
            </a:r>
            <a:r>
              <a:rPr lang="zh-TW" altLang="en-US" sz="2000" b="1" u="sng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10/20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開始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收件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en-US" altLang="zh-TW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11/3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截止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收件。</a:t>
            </a:r>
            <a: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無須填寫報名表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，參賽者將指定繪本範圍之錄音檔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於收件截止日送出</a:t>
            </a: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上傳至</a:t>
            </a:r>
            <a:r>
              <a:rPr lang="en-US" altLang="zh-TW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RAZKIDS</a:t>
            </a: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平台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即可，逾時將不納入評選。</a:t>
            </a:r>
            <a:br>
              <a:rPr lang="zh-TW" altLang="en-US" sz="2000" dirty="0">
                <a:latin typeface="標楷體" pitchFamily="65" charset="-120"/>
                <a:ea typeface="標楷體" pitchFamily="65" charset="-120"/>
              </a:rPr>
            </a:b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0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閱讀我最愛</a:t>
            </a:r>
            <a:r>
              <a:rPr lang="zh-TW" altLang="en-US" sz="2000" b="1" u="sng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10/31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截止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收件。</a:t>
            </a:r>
            <a: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endParaRPr lang="en-US" altLang="zh-TW" sz="2000" b="1" kern="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請下載</a:t>
            </a:r>
            <a:r>
              <a:rPr lang="zh-TW" altLang="en-US" sz="20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報名表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於報名表上填妥個人或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團隊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成員的年級、班級、組別、中英文名字、座號，轉交雙語辦公室，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逾期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繳交報名表者將不受理報名。</a:t>
            </a: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(3)</a:t>
            </a:r>
            <a:r>
              <a:rPr lang="zh-TW" altLang="en-US" sz="2000" b="1" u="sng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故事有創意</a:t>
            </a:r>
            <a:r>
              <a:rPr lang="zh-TW" altLang="en-US" sz="2000" b="1" u="sng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11/14</a:t>
            </a:r>
            <a:r>
              <a:rPr lang="zh-TW" altLang="en-US" sz="2000" b="1" kern="0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截止</a:t>
            </a:r>
            <a:r>
              <a:rPr lang="zh-TW" altLang="en-US" sz="2000" b="1" kern="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收件。</a:t>
            </a:r>
            <a: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0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無須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填寫報名表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000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交</a:t>
            </a:r>
            <a:r>
              <a:rPr lang="zh-TW" altLang="en-US" sz="20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作品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至雙語辦公室，並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註明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原班級、座號、姓名。」</a:t>
            </a:r>
            <a:endParaRPr lang="en-US" altLang="zh-TW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455768" y="332656"/>
            <a:ext cx="8292696" cy="935038"/>
          </a:xfrm>
          <a:prstGeom prst="roundRect">
            <a:avLst/>
          </a:prstGeom>
          <a:solidFill>
            <a:srgbClr val="008000">
              <a:alpha val="6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114(</a:t>
            </a:r>
            <a:r>
              <a:rPr lang="zh-TW" altLang="en-US" sz="3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上</a:t>
            </a: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3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ESL</a:t>
            </a:r>
            <a:r>
              <a:rPr lang="zh-TW" altLang="en-US" sz="3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雙語班英語展能競賽實施計畫</a:t>
            </a:r>
          </a:p>
        </p:txBody>
      </p:sp>
    </p:spTree>
    <p:extLst>
      <p:ext uri="{BB962C8B-B14F-4D97-AF65-F5344CB8AC3E}">
        <p14:creationId xmlns:p14="http://schemas.microsoft.com/office/powerpoint/2010/main" val="40254315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2204864"/>
            <a:ext cx="7747892" cy="241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7500" b="1" dirty="0" smtClean="0">
                <a:latin typeface="標楷體" pitchFamily="65" charset="-120"/>
                <a:ea typeface="標楷體" pitchFamily="65" charset="-120"/>
              </a:rPr>
              <a:t>英語</a:t>
            </a:r>
            <a:r>
              <a:rPr kumimoji="0" lang="en-US" altLang="zh-TW" sz="7500" b="1" dirty="0" smtClean="0">
                <a:latin typeface="標楷體" pitchFamily="65" charset="-120"/>
                <a:ea typeface="標楷體" pitchFamily="65" charset="-120"/>
              </a:rPr>
              <a:t>A</a:t>
            </a:r>
            <a:r>
              <a:rPr kumimoji="0" lang="zh-TW" altLang="en-US" sz="7500" b="1" dirty="0" smtClean="0">
                <a:latin typeface="標楷體" pitchFamily="65" charset="-120"/>
                <a:ea typeface="標楷體" pitchFamily="65" charset="-120"/>
              </a:rPr>
              <a:t>冠王測驗</a:t>
            </a:r>
            <a:endParaRPr kumimoji="0" lang="zh-TW" altLang="en-US" sz="75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78857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23528" y="1281897"/>
            <a:ext cx="786064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本學期共三次測驗</a:t>
            </a:r>
            <a:endParaRPr lang="en-US" altLang="zh-TW" sz="32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32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●第</a:t>
            </a:r>
            <a:r>
              <a:rPr lang="en-US" altLang="zh-TW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</a:t>
            </a:r>
            <a:endParaRPr lang="en-US" altLang="zh-TW" sz="32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3200" b="1" dirty="0" smtClean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</a:t>
            </a:r>
            <a:endParaRPr lang="en-US" altLang="zh-TW" sz="3200" b="1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3200" b="1" dirty="0" smtClean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32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16</a:t>
            </a:r>
            <a:r>
              <a:rPr lang="zh-TW" altLang="en-US" sz="32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週</a:t>
            </a:r>
            <a:endParaRPr lang="en-US" altLang="zh-TW" sz="32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懇請家長協助平日督促孩子們</a:t>
            </a:r>
            <a:endParaRPr lang="en-US" altLang="zh-TW" sz="32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務必背誦單字，才能累積實力。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4000" b="1" dirty="0" smtClean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000" b="1" dirty="0">
              <a:solidFill>
                <a:srgbClr val="0000CC"/>
              </a:solidFill>
              <a:latin typeface="Malgun Gothic"/>
              <a:ea typeface="Malgun Gothic"/>
            </a:endParaRPr>
          </a:p>
          <a:p>
            <a:endParaRPr lang="en-US" altLang="zh-TW" sz="2000" b="1" dirty="0">
              <a:solidFill>
                <a:srgbClr val="0000CC"/>
              </a:solidFill>
              <a:latin typeface="Malgun Gothic"/>
              <a:ea typeface="Malgun Gothic"/>
            </a:endParaRPr>
          </a:p>
          <a:p>
            <a:endParaRPr lang="en-US" altLang="zh-TW" sz="2000" b="1" dirty="0" smtClean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455768" y="332656"/>
            <a:ext cx="8292696" cy="935038"/>
          </a:xfrm>
          <a:prstGeom prst="roundRect">
            <a:avLst/>
          </a:prstGeom>
          <a:solidFill>
            <a:srgbClr val="008000">
              <a:alpha val="6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114(</a:t>
            </a:r>
            <a:r>
              <a:rPr lang="zh-TW" altLang="en-US" sz="35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上</a:t>
            </a: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英語</a:t>
            </a:r>
            <a:r>
              <a:rPr lang="en-US" altLang="zh-TW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A</a:t>
            </a:r>
            <a:r>
              <a:rPr lang="zh-TW" altLang="en-US" sz="35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冠王考試週次</a:t>
            </a:r>
            <a:endParaRPr lang="zh-TW" altLang="en-US" sz="35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87008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2204864"/>
            <a:ext cx="789190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8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提案與表決</a:t>
            </a:r>
            <a:endParaRPr lang="en-US" altLang="zh-TW" sz="8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67254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 txBox="1">
            <a:spLocks noChangeArrowheads="1"/>
          </p:cNvSpPr>
          <p:nvPr/>
        </p:nvSpPr>
        <p:spPr bwMode="auto">
          <a:xfrm>
            <a:off x="1032173" y="1508398"/>
            <a:ext cx="6337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5000" b="1" dirty="0">
                <a:latin typeface="標楷體" pitchFamily="65" charset="-120"/>
                <a:ea typeface="標楷體" pitchFamily="65" charset="-120"/>
              </a:rPr>
              <a:t>班費使用說明</a:t>
            </a:r>
            <a:r>
              <a:rPr kumimoji="0" lang="zh-TW" altLang="en-US" sz="5000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75978" y="2651398"/>
            <a:ext cx="7705725" cy="30238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dirty="0">
                <a:ea typeface="標楷體" pitchFamily="65" charset="-120"/>
              </a:rPr>
              <a:t>繳交金額：本學期每人</a:t>
            </a:r>
            <a:r>
              <a:rPr lang="zh-TW" altLang="en-US" sz="2800" dirty="0" smtClean="0">
                <a:ea typeface="標楷體" pitchFamily="65" charset="-120"/>
              </a:rPr>
              <a:t>繳交</a:t>
            </a:r>
            <a:r>
              <a:rPr lang="en-US" altLang="zh-TW" sz="2800" b="1" dirty="0" smtClean="0">
                <a:solidFill>
                  <a:srgbClr val="C00000"/>
                </a:solidFill>
                <a:ea typeface="標楷體" pitchFamily="65" charset="-120"/>
              </a:rPr>
              <a:t>1000</a:t>
            </a: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元整</a:t>
            </a:r>
            <a:r>
              <a:rPr lang="zh-TW" altLang="en-US" sz="2800" dirty="0">
                <a:ea typeface="標楷體" pitchFamily="65" charset="-120"/>
              </a:rPr>
              <a:t>。</a:t>
            </a:r>
            <a:endParaRPr lang="zh-TW" altLang="en-US" sz="2800" b="1" dirty="0">
              <a:solidFill>
                <a:srgbClr val="C00000"/>
              </a:solidFill>
              <a:ea typeface="標楷體" pitchFamily="65" charset="-120"/>
            </a:endParaRPr>
          </a:p>
          <a:p>
            <a:pPr marL="400050" lvl="1" indent="0">
              <a:buFontTx/>
              <a:buNone/>
            </a:pPr>
            <a:r>
              <a:rPr lang="zh-TW" altLang="en-US" b="1" dirty="0">
                <a:ea typeface="標楷體" pitchFamily="65" charset="-120"/>
              </a:rPr>
              <a:t>用途</a:t>
            </a:r>
            <a:r>
              <a:rPr lang="zh-TW" altLang="en-US" dirty="0">
                <a:ea typeface="標楷體" pitchFamily="65" charset="-120"/>
              </a:rPr>
              <a:t>：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購買印表機墨水、</a:t>
            </a:r>
            <a:r>
              <a:rPr lang="en-US" altLang="zh-TW" dirty="0" err="1">
                <a:latin typeface="標楷體" pitchFamily="65" charset="-120"/>
                <a:ea typeface="標楷體" pitchFamily="65" charset="-120"/>
              </a:rPr>
              <a:t>A4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列印紙、班級獎勵品及其他雜項。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400050" lvl="1" indent="0">
              <a:buFontTx/>
              <a:buNone/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校外教學費用</a:t>
            </a:r>
            <a:r>
              <a:rPr lang="zh-TW" altLang="en-US" sz="2800" b="1" dirty="0">
                <a:solidFill>
                  <a:srgbClr val="C00000"/>
                </a:solidFill>
                <a:latin typeface="標楷體"/>
                <a:ea typeface="標楷體"/>
              </a:rPr>
              <a:t>，統一</a:t>
            </a:r>
            <a:r>
              <a:rPr lang="zh-TW" altLang="en-US" sz="2800" b="1" dirty="0">
                <a:solidFill>
                  <a:srgbClr val="C00000"/>
                </a:solidFill>
                <a:ea typeface="標楷體" pitchFamily="65" charset="-120"/>
              </a:rPr>
              <a:t>併入月費單收費。</a:t>
            </a:r>
            <a:endParaRPr lang="en-US" altLang="zh-TW" sz="2800" b="1" dirty="0">
              <a:solidFill>
                <a:srgbClr val="C00000"/>
              </a:solidFill>
              <a:ea typeface="標楷體" pitchFamily="65" charset="-12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75978" y="332656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提案內容</a:t>
            </a:r>
          </a:p>
        </p:txBody>
      </p:sp>
    </p:spTree>
    <p:extLst>
      <p:ext uri="{BB962C8B-B14F-4D97-AF65-F5344CB8AC3E}">
        <p14:creationId xmlns:p14="http://schemas.microsoft.com/office/powerpoint/2010/main" val="6046247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87375" y="2060849"/>
            <a:ext cx="798830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(1)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請表決</a:t>
            </a:r>
            <a:r>
              <a:rPr lang="en-US" altLang="zh-TW" sz="3500" b="1" kern="0" dirty="0">
                <a:solidFill>
                  <a:srgbClr val="000099"/>
                </a:solidFill>
                <a:ea typeface="標楷體" pitchFamily="65" charset="-120"/>
              </a:rPr>
              <a:t>~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本學期收取班</a:t>
            </a:r>
            <a:r>
              <a:rPr lang="zh-TW" altLang="en-US" sz="3500" b="1" kern="0" dirty="0" smtClean="0">
                <a:solidFill>
                  <a:srgbClr val="000099"/>
                </a:solidFill>
                <a:ea typeface="標楷體" pitchFamily="65" charset="-120"/>
              </a:rPr>
              <a:t>費</a:t>
            </a:r>
            <a:r>
              <a:rPr lang="en-US" altLang="zh-TW" sz="3500" b="1" kern="0" dirty="0" smtClean="0">
                <a:solidFill>
                  <a:srgbClr val="000099"/>
                </a:solidFill>
                <a:ea typeface="標楷體" pitchFamily="65" charset="-120"/>
              </a:rPr>
              <a:t>1000</a:t>
            </a:r>
            <a:r>
              <a:rPr lang="zh-TW" altLang="en-US" sz="3500" b="1" kern="0" dirty="0" smtClean="0">
                <a:solidFill>
                  <a:srgbClr val="000099"/>
                </a:solidFill>
                <a:ea typeface="標楷體" pitchFamily="65" charset="-120"/>
              </a:rPr>
              <a:t>元</a:t>
            </a:r>
            <a:r>
              <a:rPr lang="zh-TW" altLang="en-US" sz="3500" b="1" kern="0" dirty="0">
                <a:solidFill>
                  <a:srgbClr val="000099"/>
                </a:solidFill>
                <a:ea typeface="標楷體" pitchFamily="65" charset="-120"/>
              </a:rPr>
              <a:t>。</a:t>
            </a:r>
            <a:endParaRPr lang="en-US" altLang="zh-TW" sz="3500" b="1" kern="0" dirty="0">
              <a:solidFill>
                <a:srgbClr val="000099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3500" b="1" dirty="0">
              <a:solidFill>
                <a:prstClr val="black"/>
              </a:solidFill>
              <a:ea typeface="標楷體" pitchFamily="65" charset="-12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3500" b="1" dirty="0">
                <a:solidFill>
                  <a:prstClr val="black"/>
                </a:solidFill>
                <a:ea typeface="標楷體" pitchFamily="65" charset="-120"/>
              </a:rPr>
              <a:t>(2)</a:t>
            </a:r>
            <a:r>
              <a:rPr lang="zh-TW" altLang="en-US" sz="3500" b="1" dirty="0">
                <a:solidFill>
                  <a:prstClr val="black"/>
                </a:solidFill>
                <a:ea typeface="標楷體" pitchFamily="65" charset="-120"/>
              </a:rPr>
              <a:t>如有其他提案，歡迎提出來一起討論。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501291"/>
            <a:ext cx="7416824" cy="97956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TW"/>
            </a:defPPr>
            <a:lvl1pPr algn="ctr">
              <a:spcBef>
                <a:spcPct val="0"/>
              </a:spcBef>
              <a:buFont typeface="Arial" pitchFamily="34" charset="0"/>
              <a:buNone/>
              <a:defRPr kumimoji="0" sz="6500" b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dirty="0"/>
              <a:t>提案與表決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603467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 txBox="1">
            <a:spLocks noChangeArrowheads="1"/>
          </p:cNvSpPr>
          <p:nvPr/>
        </p:nvSpPr>
        <p:spPr bwMode="auto">
          <a:xfrm>
            <a:off x="827584" y="476672"/>
            <a:ext cx="7416824" cy="1728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親師</a:t>
            </a:r>
            <a:r>
              <a:rPr kumimoji="0" lang="en-US" altLang="zh-TW" sz="6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Q&amp;A </a:t>
            </a:r>
            <a:r>
              <a:rPr lang="zh-TW" altLang="en-US" sz="6500" b="1" dirty="0">
                <a:solidFill>
                  <a:schemeClr val="bg1"/>
                </a:solidFill>
                <a:sym typeface="Microsoft JhengHei UI" pitchFamily="34" charset="-120"/>
              </a:rPr>
              <a:t>時間</a:t>
            </a:r>
            <a:r>
              <a:rPr lang="en-US" altLang="zh-TW" sz="6000" b="1" dirty="0">
                <a:solidFill>
                  <a:schemeClr val="bg1"/>
                </a:solidFill>
                <a:sym typeface="Microsoft JhengHei UI" pitchFamily="34" charset="-120"/>
              </a:rPr>
              <a:t/>
            </a:r>
            <a:br>
              <a:rPr lang="en-US" altLang="zh-TW" sz="6000" b="1" dirty="0">
                <a:solidFill>
                  <a:schemeClr val="bg1"/>
                </a:solidFill>
                <a:sym typeface="Microsoft JhengHei UI" pitchFamily="34" charset="-120"/>
              </a:rPr>
            </a:br>
            <a:endParaRPr kumimoji="0" lang="zh-TW" altLang="en-US" sz="6000" b="1" dirty="0">
              <a:solidFill>
                <a:schemeClr val="bg1"/>
              </a:solidFill>
              <a:latin typeface="華康少女文字W3" pitchFamily="81" charset="-120"/>
              <a:ea typeface="華康少女文字W3" pitchFamily="81" charset="-12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27584" y="2492896"/>
            <a:ext cx="778106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3600" dirty="0">
                <a:latin typeface="華康細圓體" pitchFamily="49" charset="-120"/>
                <a:ea typeface="華康細圓體" pitchFamily="49" charset="-120"/>
              </a:rPr>
              <a:t>   </a:t>
            </a:r>
            <a:endParaRPr lang="zh-TW" altLang="en-US" sz="3600" dirty="0">
              <a:latin typeface="華康細圓體" pitchFamily="49" charset="-120"/>
              <a:ea typeface="華康細圓體" pitchFamily="49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800" b="1" dirty="0">
                <a:latin typeface="華康細圓體" pitchFamily="49" charset="-120"/>
                <a:ea typeface="華康細圓體" pitchFamily="49" charset="-120"/>
              </a:rPr>
              <a:t>任何問題</a:t>
            </a:r>
            <a:r>
              <a:rPr lang="zh-TW" altLang="en-US" sz="4800" b="1" dirty="0">
                <a:latin typeface="新細明體"/>
                <a:ea typeface="新細明體"/>
              </a:rPr>
              <a:t>，歡迎隨時提出。</a:t>
            </a:r>
            <a:endParaRPr lang="en-US" altLang="zh-TW" sz="4800" b="1" dirty="0">
              <a:latin typeface="華康細圓體" pitchFamily="49" charset="-120"/>
              <a:ea typeface="華康細圓體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600" y="4149080"/>
            <a:ext cx="712879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zh-TW" altLang="en-US" b="1" dirty="0">
                <a:latin typeface="新細明體"/>
                <a:sym typeface="Microsoft JhengHei UI" pitchFamily="34" charset="-120"/>
              </a:rPr>
              <a:t>＊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平日若有個別問題，歡迎與導師聯絡，面談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電訪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/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聯絡簿均可。</a:t>
            </a:r>
          </a:p>
        </p:txBody>
      </p:sp>
    </p:spTree>
    <p:extLst>
      <p:ext uri="{BB962C8B-B14F-4D97-AF65-F5344CB8AC3E}">
        <p14:creationId xmlns:p14="http://schemas.microsoft.com/office/powerpoint/2010/main" val="20836322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9552" y="1700808"/>
            <a:ext cx="774789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eaLnBrk="1" hangingPunct="1">
              <a:spcBef>
                <a:spcPct val="0"/>
              </a:spcBef>
              <a:buNone/>
            </a:pPr>
            <a:r>
              <a:rPr lang="zh-TW" altLang="en-US" sz="40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結語</a:t>
            </a:r>
            <a:r>
              <a:rPr lang="en-US" altLang="zh-TW" sz="4000" b="1" dirty="0" smtClean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:</a:t>
            </a:r>
          </a:p>
          <a:p>
            <a:pPr lvl="0" eaLnBrk="1" hangingPunct="1">
              <a:spcBef>
                <a:spcPct val="0"/>
              </a:spcBef>
              <a:buNone/>
            </a:pPr>
            <a:endParaRPr lang="en-US" altLang="zh-TW" sz="40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zh-TW" altLang="en-US" sz="40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親師共同成為孩子的「</a:t>
            </a:r>
            <a:r>
              <a:rPr lang="zh-TW" altLang="en-US" sz="4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教育合夥人</a:t>
            </a:r>
            <a:r>
              <a:rPr lang="zh-TW" altLang="en-US" sz="40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」</a:t>
            </a:r>
            <a:r>
              <a:rPr lang="en-US" altLang="zh-TW" sz="4000" b="1" dirty="0">
                <a:latin typeface="標楷體" pitchFamily="65" charset="-120"/>
                <a:ea typeface="標楷體" pitchFamily="65" charset="-120"/>
                <a:sym typeface="Microsoft JhengHei UI" pitchFamily="34" charset="-120"/>
              </a:rPr>
              <a:t>,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以幫助孩子成長、成就孩子未來的幸福為我們共同的目標。</a:t>
            </a:r>
            <a:endParaRPr kumimoji="0" lang="zh-TW" altLang="en-US" sz="40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74191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81821" y="116632"/>
            <a:ext cx="827861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CN" sz="6000" b="1" dirty="0">
                <a:latin typeface="Arial" pitchFamily="34" charset="0"/>
                <a:cs typeface="Arial" pitchFamily="34" charset="0"/>
              </a:rPr>
              <a:t>Thank you!</a:t>
            </a:r>
          </a:p>
        </p:txBody>
      </p:sp>
      <p:sp>
        <p:nvSpPr>
          <p:cNvPr id="66563" name="矩形 2"/>
          <p:cNvSpPr>
            <a:spLocks noChangeArrowheads="1"/>
          </p:cNvSpPr>
          <p:nvPr/>
        </p:nvSpPr>
        <p:spPr bwMode="auto">
          <a:xfrm>
            <a:off x="611560" y="1524417"/>
            <a:ext cx="601143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  <a:r>
              <a:rPr kumimoji="0" lang="zh-TW" altLang="en-US" sz="5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感謝您撥冗參加</a:t>
            </a:r>
            <a:r>
              <a:rPr kumimoji="0" lang="en-US" altLang="zh-TW" sz="5400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  <a:cs typeface="雅坊美工01"/>
              </a:rPr>
              <a:t>~</a:t>
            </a:r>
          </a:p>
        </p:txBody>
      </p:sp>
      <p:sp>
        <p:nvSpPr>
          <p:cNvPr id="66564" name="標題 1"/>
          <p:cNvSpPr txBox="1">
            <a:spLocks/>
          </p:cNvSpPr>
          <p:nvPr/>
        </p:nvSpPr>
        <p:spPr bwMode="auto">
          <a:xfrm>
            <a:off x="611560" y="1192035"/>
            <a:ext cx="9219488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zh-TW" altLang="en-US" sz="3800" b="1" dirty="0">
              <a:latin typeface="標楷體" pitchFamily="65" charset="-120"/>
              <a:ea typeface="標楷體" pitchFamily="65" charset="-120"/>
              <a:sym typeface="Microsoft JhengHei U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659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3720</TotalTime>
  <Words>3405</Words>
  <Application>Microsoft Office PowerPoint</Application>
  <PresentationFormat>如螢幕大小 (4:3)</PresentationFormat>
  <Paragraphs>415</Paragraphs>
  <Slides>54</Slides>
  <Notes>16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54</vt:i4>
      </vt:variant>
    </vt:vector>
  </HeadingPairs>
  <TitlesOfParts>
    <vt:vector size="55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Teachers</dc:creator>
  <cp:lastModifiedBy>user</cp:lastModifiedBy>
  <cp:revision>260</cp:revision>
  <cp:lastPrinted>2020-02-26T04:10:28Z</cp:lastPrinted>
  <dcterms:created xsi:type="dcterms:W3CDTF">2017-03-01T10:07:03Z</dcterms:created>
  <dcterms:modified xsi:type="dcterms:W3CDTF">2025-09-09T02:10:01Z</dcterms:modified>
</cp:coreProperties>
</file>