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60" r:id="rId6"/>
    <p:sldId id="261" r:id="rId7"/>
    <p:sldId id="262" r:id="rId8"/>
    <p:sldId id="264" r:id="rId9"/>
  </p:sldIdLst>
  <p:sldSz cx="18288000" cy="10287000"/>
  <p:notesSz cx="6858000" cy="9144000"/>
  <p:embeddedFontLst>
    <p:embeddedFont>
      <p:font typeface="標楷體" pitchFamily="65" charset="-120"/>
      <p:regular r:id="rId10"/>
    </p:embeddedFont>
    <p:embeddedFont>
      <p:font typeface="可画山海体-繁" charset="-122"/>
      <p:regular r:id="rId11"/>
    </p:embeddedFont>
    <p:embeddedFont>
      <p:font typeface="微軟正黑體" pitchFamily="34" charset="-120"/>
      <p:regular r:id="rId12"/>
      <p:bold r:id="rId13"/>
    </p:embeddedFont>
    <p:embeddedFont>
      <p:font typeface="Franklin Gothic Book" pitchFamily="34" charset="0"/>
      <p:regular r:id="rId14"/>
      <p:italic r:id="rId15"/>
    </p:embeddedFont>
    <p:embeddedFont>
      <p:font typeface="Franklin Gothic Medium" pitchFamily="34" charset="0"/>
      <p:regular r:id="rId16"/>
      <p:italic r:id="rId17"/>
    </p:embeddedFont>
    <p:embeddedFont>
      <p:font typeface="Railey" charset="0"/>
      <p:regular r:id="rId18"/>
    </p:embeddedFont>
    <p:embeddedFont>
      <p:font typeface="Nunito Bold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2" d="100"/>
          <a:sy n="52" d="100"/>
        </p:scale>
        <p:origin x="-540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3971925"/>
            <a:ext cx="7143750" cy="631507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4760" y="-1387"/>
            <a:ext cx="18292760" cy="102883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634225" y="2595604"/>
            <a:ext cx="11297246" cy="1806459"/>
          </a:xfrm>
        </p:spPr>
        <p:txBody>
          <a:bodyPr bIns="16328" anchor="b"/>
          <a:lstStyle>
            <a:lvl1pPr>
              <a:defRPr sz="57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2424555" y="3706388"/>
            <a:ext cx="13022262" cy="493889"/>
          </a:xfrm>
        </p:spPr>
        <p:txBody>
          <a:bodyPr tIns="16328">
            <a:normAutofit/>
          </a:bodyPr>
          <a:lstStyle>
            <a:lvl1pPr marL="0" indent="0" algn="l">
              <a:buNone/>
              <a:defRPr kumimoji="0" lang="en-US" sz="2500" b="0" i="0" u="none" strike="noStrike" kern="1200" cap="all" spc="714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632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4760" y="-1387"/>
            <a:ext cx="18292760" cy="102883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3971925"/>
            <a:ext cx="7143750" cy="63150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638798" y="2590106"/>
            <a:ext cx="11301984" cy="1811264"/>
          </a:xfrm>
        </p:spPr>
        <p:txBody>
          <a:bodyPr bIns="16328" anchor="b"/>
          <a:lstStyle>
            <a:lvl1pPr algn="l">
              <a:defRPr kumimoji="0" lang="en-US" sz="57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6328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2432304" y="3702456"/>
            <a:ext cx="13021056" cy="493776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2500" b="0" i="0" u="none" strike="noStrike" kern="1200" cap="all" spc="714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632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1645920"/>
            <a:ext cx="6400800" cy="5568696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00032" y="1645920"/>
            <a:ext cx="6400800" cy="5568696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645920"/>
            <a:ext cx="6400800" cy="822960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0" kern="1200" cap="all" spc="714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marL="0" lvl="0" indent="0" algn="l" defTabSz="163284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8300" y="2552772"/>
            <a:ext cx="6400800" cy="4663440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00032" y="1645920"/>
            <a:ext cx="6400800" cy="822960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0" kern="1200" cap="all" spc="714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marL="0" lvl="0" indent="0" algn="l" defTabSz="163284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00032" y="2552772"/>
            <a:ext cx="6400800" cy="4663440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3971925"/>
            <a:ext cx="7143750" cy="631507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2581278" y="-2581275"/>
            <a:ext cx="10287000" cy="15449556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marL="0" algn="ctr" defTabSz="1632844" rtl="0" eaLnBrk="1" latinLnBrk="0" hangingPunct="1"/>
            <a:endParaRPr lang="en-US" sz="32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569860" y="2364155"/>
            <a:ext cx="10424160" cy="1634141"/>
          </a:xfrm>
        </p:spPr>
        <p:txBody>
          <a:bodyPr bIns="0" anchor="b"/>
          <a:lstStyle>
            <a:lvl1pPr algn="l">
              <a:defRPr kumimoji="0" lang="en-US" sz="50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6328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9105" y="3928368"/>
            <a:ext cx="7615558" cy="4987031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2595908" y="3380078"/>
            <a:ext cx="11589520" cy="934971"/>
          </a:xfrm>
        </p:spPr>
        <p:txBody>
          <a:bodyPr>
            <a:normAutofit/>
          </a:bodyPr>
          <a:lstStyle>
            <a:lvl1pPr marL="0" indent="0">
              <a:buNone/>
              <a:defRPr lang="en-US" sz="25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marL="0" marR="0" lvl="0" indent="0" algn="l" defTabSz="1632844" rtl="0" eaLnBrk="1" fontAlgn="auto" latinLnBrk="0" hangingPunct="1">
              <a:lnSpc>
                <a:spcPct val="100000"/>
              </a:lnSpc>
              <a:spcBef>
                <a:spcPts val="536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057651" y="0"/>
            <a:ext cx="14230350" cy="10287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326569" anchor="ctr"/>
          <a:lstStyle>
            <a:lvl1pPr algn="r">
              <a:defRPr/>
            </a:lvl1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3971925"/>
            <a:ext cx="7143750" cy="631507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7572375"/>
            <a:ext cx="7143750" cy="271462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342394" y="2576252"/>
            <a:ext cx="10972800" cy="1301166"/>
          </a:xfrm>
        </p:spPr>
        <p:txBody>
          <a:bodyPr anchor="b"/>
          <a:lstStyle>
            <a:lvl1pPr algn="l">
              <a:defRPr sz="5000" b="0">
                <a:latin typeface="+mj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2286959" y="3270794"/>
            <a:ext cx="12193090" cy="1110996"/>
          </a:xfrm>
        </p:spPr>
        <p:txBody>
          <a:bodyPr/>
          <a:lstStyle>
            <a:lvl1pPr marL="0" indent="0">
              <a:buNone/>
              <a:defRPr sz="2500">
                <a:solidFill>
                  <a:schemeClr val="tx2"/>
                </a:solidFill>
              </a:defRPr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59"/>
            <a:ext cx="4114800" cy="701754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59"/>
            <a:ext cx="12039600" cy="701754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4763" y="7575950"/>
            <a:ext cx="7148514" cy="2711052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4760" y="7576939"/>
            <a:ext cx="18292760" cy="2710064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548640"/>
            <a:ext cx="15041880" cy="822960"/>
          </a:xfrm>
          <a:prstGeom prst="rect">
            <a:avLst/>
          </a:prstGeom>
        </p:spPr>
        <p:txBody>
          <a:bodyPr vert="horz" lIns="163284" tIns="81642" rIns="163284" bIns="81642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650943"/>
            <a:ext cx="15041880" cy="5369774"/>
          </a:xfrm>
          <a:prstGeom prst="rect">
            <a:avLst/>
          </a:prstGeom>
        </p:spPr>
        <p:txBody>
          <a:bodyPr vert="horz" lIns="163284" tIns="81642" rIns="163284" bIns="81642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402336" y="8805672"/>
            <a:ext cx="4352544" cy="301752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l">
              <a:defRPr sz="21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35028" y="9427683"/>
            <a:ext cx="9448800" cy="411480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1800" cap="all" spc="357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802076" y="9256233"/>
            <a:ext cx="1005840" cy="75438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16328" tIns="16328" rIns="16328" bIns="16328" rtlCol="0" anchor="ctr">
            <a:normAutofit/>
          </a:bodyPr>
          <a:lstStyle>
            <a:lvl1pPr algn="ctr">
              <a:defRPr sz="29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632844" rtl="0" eaLnBrk="1" latinLnBrk="0" hangingPunct="1">
        <a:spcBef>
          <a:spcPct val="0"/>
        </a:spcBef>
        <a:buNone/>
        <a:defRPr sz="5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1632844" rtl="0" eaLnBrk="1" latinLnBrk="0" hangingPunct="1">
        <a:spcBef>
          <a:spcPts val="1429"/>
        </a:spcBef>
        <a:buFont typeface="Arial" pitchFamily="34" charset="0"/>
        <a:buNone/>
        <a:defRPr sz="29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10240" indent="-310240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718451" indent="-293912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126662" indent="-293912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534873" indent="-310240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1959413" indent="-310240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416609" indent="-293912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2824820" indent="-293912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3200374" indent="-293912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10" Type="http://schemas.openxmlformats.org/officeDocument/2006/relationships/image" Target="../media/image9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12" Type="http://schemas.openxmlformats.org/officeDocument/2006/relationships/image" Target="../media/image2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6826450" y="7073962"/>
            <a:ext cx="4720879" cy="2454857"/>
          </a:xfrm>
          <a:custGeom>
            <a:avLst/>
            <a:gdLst/>
            <a:ahLst/>
            <a:cxnLst/>
            <a:rect l="l" t="t" r="r" b="b"/>
            <a:pathLst>
              <a:path w="4720879" h="2454857">
                <a:moveTo>
                  <a:pt x="0" y="0"/>
                </a:moveTo>
                <a:lnTo>
                  <a:pt x="4720879" y="0"/>
                </a:lnTo>
                <a:lnTo>
                  <a:pt x="4720879" y="2454857"/>
                </a:lnTo>
                <a:lnTo>
                  <a:pt x="0" y="24548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627291" y="7109251"/>
            <a:ext cx="3247830" cy="2289720"/>
          </a:xfrm>
          <a:custGeom>
            <a:avLst/>
            <a:gdLst/>
            <a:ahLst/>
            <a:cxnLst/>
            <a:rect l="l" t="t" r="r" b="b"/>
            <a:pathLst>
              <a:path w="3247830" h="2289720">
                <a:moveTo>
                  <a:pt x="0" y="0"/>
                </a:moveTo>
                <a:lnTo>
                  <a:pt x="3247829" y="0"/>
                </a:lnTo>
                <a:lnTo>
                  <a:pt x="3247829" y="2289720"/>
                </a:lnTo>
                <a:lnTo>
                  <a:pt x="0" y="22897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64138" y="7022354"/>
            <a:ext cx="3244615" cy="2506465"/>
          </a:xfrm>
          <a:custGeom>
            <a:avLst/>
            <a:gdLst/>
            <a:ahLst/>
            <a:cxnLst/>
            <a:rect l="l" t="t" r="r" b="b"/>
            <a:pathLst>
              <a:path w="3244615" h="2506465">
                <a:moveTo>
                  <a:pt x="0" y="0"/>
                </a:moveTo>
                <a:lnTo>
                  <a:pt x="3244615" y="0"/>
                </a:lnTo>
                <a:lnTo>
                  <a:pt x="3244615" y="2506465"/>
                </a:lnTo>
                <a:lnTo>
                  <a:pt x="0" y="25064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363582" y="7240312"/>
            <a:ext cx="2025584" cy="2017988"/>
          </a:xfrm>
          <a:custGeom>
            <a:avLst/>
            <a:gdLst/>
            <a:ahLst/>
            <a:cxnLst/>
            <a:rect l="l" t="t" r="r" b="b"/>
            <a:pathLst>
              <a:path w="2025584" h="2017988">
                <a:moveTo>
                  <a:pt x="0" y="0"/>
                </a:moveTo>
                <a:lnTo>
                  <a:pt x="2025584" y="0"/>
                </a:lnTo>
                <a:lnTo>
                  <a:pt x="2025584" y="2017988"/>
                </a:lnTo>
                <a:lnTo>
                  <a:pt x="0" y="20179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580701" y="7209148"/>
            <a:ext cx="1429497" cy="2319670"/>
          </a:xfrm>
          <a:custGeom>
            <a:avLst/>
            <a:gdLst/>
            <a:ahLst/>
            <a:cxnLst/>
            <a:rect l="l" t="t" r="r" b="b"/>
            <a:pathLst>
              <a:path w="1429497" h="2319670">
                <a:moveTo>
                  <a:pt x="0" y="0"/>
                </a:moveTo>
                <a:lnTo>
                  <a:pt x="1429497" y="0"/>
                </a:lnTo>
                <a:lnTo>
                  <a:pt x="1429497" y="2319671"/>
                </a:lnTo>
                <a:lnTo>
                  <a:pt x="0" y="231967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719590" y="1485900"/>
            <a:ext cx="4934598" cy="2064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099"/>
              </a:lnSpc>
            </a:pPr>
            <a:r>
              <a:rPr lang="en-US" sz="13800" b="1" dirty="0" err="1"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自然</a:t>
            </a:r>
            <a:endParaRPr lang="en-US" sz="13800" b="1" dirty="0"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342619" y="4153971"/>
            <a:ext cx="7602761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defRPr/>
            </a:pPr>
            <a:r>
              <a:rPr lang="zh-TW" altLang="en-US" sz="4400" b="1" dirty="0">
                <a:ln w="11430"/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臺北市光仁小學</a:t>
            </a:r>
            <a:endParaRPr lang="en-US" altLang="zh-TW" sz="4400" b="1" dirty="0">
              <a:ln w="11430"/>
              <a:solidFill>
                <a:srgbClr val="00CC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defRPr/>
            </a:pPr>
            <a:r>
              <a:rPr lang="en-US" altLang="zh-TW" sz="4400" b="1" dirty="0">
                <a:ln w="11430"/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en-US" sz="4400" b="1" dirty="0">
                <a:ln w="11430"/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en-US" sz="4400" b="1" dirty="0" smtClean="0">
                <a:ln w="11430"/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度三年級班親會</a:t>
            </a:r>
            <a:endParaRPr lang="en-US" altLang="zh-TW" sz="4400" b="1" dirty="0">
              <a:ln w="11430"/>
              <a:solidFill>
                <a:srgbClr val="00CC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5342618" y="5769359"/>
            <a:ext cx="7602761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6"/>
              </a:lnSpc>
            </a:pPr>
            <a:r>
              <a:rPr lang="en-US" sz="4400" b="1" spc="36" dirty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</a:t>
            </a:r>
            <a:r>
              <a:rPr lang="zh-TW" altLang="en-US" sz="4400" b="1" spc="36" dirty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教</a:t>
            </a:r>
            <a:r>
              <a:rPr lang="zh-TW" altLang="en-US" sz="4400" b="1" spc="36" dirty="0" smtClean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師</a:t>
            </a:r>
            <a:r>
              <a:rPr lang="en-US" altLang="zh-TW" sz="4400" b="1" spc="36" dirty="0" smtClean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:</a:t>
            </a:r>
            <a:r>
              <a:rPr lang="zh-TW" altLang="en-US" sz="4400" b="1" spc="36" dirty="0" smtClean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周南</a:t>
            </a:r>
            <a:endParaRPr lang="en-US" sz="4400" b="1" spc="36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4876800" y="1333500"/>
            <a:ext cx="11081094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99960" lvl="1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快樂小農夫</a:t>
            </a:r>
            <a:endParaRPr lang="en-US" sz="6600" b="1" spc="66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marL="357010" lvl="1" algn="l">
              <a:lnSpc>
                <a:spcPct val="150000"/>
              </a:lnSpc>
            </a:pPr>
            <a:r>
              <a:rPr lang="en-US" altLang="zh-TW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2.</a:t>
            </a:r>
            <a:r>
              <a:rPr lang="zh-TW" altLang="en-US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千變萬化的水</a:t>
            </a:r>
            <a:endParaRPr lang="en-US" altLang="zh-TW" sz="6600" b="1" spc="66" dirty="0" smtClean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marL="357010" lvl="1" algn="l">
              <a:lnSpc>
                <a:spcPct val="150000"/>
              </a:lnSpc>
            </a:pPr>
            <a:r>
              <a:rPr lang="en-US" altLang="zh-TW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3.</a:t>
            </a:r>
            <a:r>
              <a:rPr lang="zh-TW" altLang="en-US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天氣停看聽</a:t>
            </a:r>
            <a:endParaRPr lang="en-US" altLang="zh-TW" sz="6600" b="1" spc="66" dirty="0" smtClean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marL="357010" lvl="1" algn="l">
              <a:lnSpc>
                <a:spcPct val="150000"/>
              </a:lnSpc>
            </a:pPr>
            <a:r>
              <a:rPr lang="en-US" altLang="zh-TW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4.</a:t>
            </a:r>
            <a:r>
              <a:rPr lang="zh-TW" altLang="en-US" sz="6600" b="1" spc="66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動物王國</a:t>
            </a:r>
            <a:endParaRPr lang="en-US" sz="6600" b="1" spc="66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624563" y="70076"/>
            <a:ext cx="10064086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 dirty="0" err="1" smtClean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學習</a:t>
            </a:r>
            <a:r>
              <a:rPr lang="zh-TW" altLang="en-US" sz="8600" b="1" dirty="0" smtClean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內容</a:t>
            </a:r>
            <a:endParaRPr lang="en-US" sz="8600" b="1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2053881" y="2598533"/>
            <a:ext cx="1405641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99960" lvl="1" indent="-742950" algn="just">
              <a:lnSpc>
                <a:spcPts val="4630"/>
              </a:lnSpc>
              <a:buFont typeface="+mj-lt"/>
              <a:buAutoNum type="arabicPeriod"/>
            </a:pPr>
            <a:endParaRPr lang="en-US" sz="4000" b="1" spc="66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594083" y="419100"/>
            <a:ext cx="10064086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學習表現</a:t>
            </a:r>
            <a:r>
              <a:rPr lang="en-US" sz="8600" b="1" dirty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(</a:t>
            </a:r>
            <a:r>
              <a:rPr lang="en-US" sz="8600" b="1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能力指標</a:t>
            </a:r>
            <a:r>
              <a:rPr lang="en-US" sz="8600" b="1" dirty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)</a:t>
            </a:r>
          </a:p>
        </p:txBody>
      </p:sp>
      <p:sp>
        <p:nvSpPr>
          <p:cNvPr id="32" name="矩形 31"/>
          <p:cNvSpPr/>
          <p:nvPr/>
        </p:nvSpPr>
        <p:spPr>
          <a:xfrm>
            <a:off x="1883657" y="2107980"/>
            <a:ext cx="1471414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能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了解植物需要養分、陽光、空氣、水和土壤，維持生命、生長與活動。</a:t>
            </a:r>
          </a:p>
          <a:p>
            <a:pPr marL="742950" indent="-742950">
              <a:buFont typeface="+mj-lt"/>
              <a:buAutoNum type="arabicPeriod"/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透過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探討自然與物質世界的規律性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水的三態變化、毛細現象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，感受發現的樂趣。</a:t>
            </a:r>
          </a:p>
          <a:p>
            <a:pPr marL="742950" indent="-742950">
              <a:buFont typeface="+mj-lt"/>
              <a:buAutoNum type="arabicPeriod"/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能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經由觀察自然界天氣現象之間的關係，理解簡單的概念模型，進而與生活經驗連結。</a:t>
            </a:r>
          </a:p>
          <a:p>
            <a:pPr marL="742950" indent="-742950">
              <a:buFont typeface="+mj-lt"/>
              <a:buAutoNum type="arabicPeriod"/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了解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動物的身體構造與功能以及保護自己的方式，培養並落實愛護動物。</a:t>
            </a:r>
          </a:p>
        </p:txBody>
      </p:sp>
    </p:spTree>
    <p:extLst>
      <p:ext uri="{BB962C8B-B14F-4D97-AF65-F5344CB8AC3E}">
        <p14:creationId xmlns:p14="http://schemas.microsoft.com/office/powerpoint/2010/main" val="73536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740265" y="0"/>
            <a:ext cx="12807470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評分方式</a:t>
            </a:r>
            <a:endParaRPr lang="en-US" sz="8600" b="1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528010" y="1257300"/>
            <a:ext cx="14609687" cy="626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5400" b="1" spc="85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</a:t>
            </a:r>
            <a:r>
              <a:rPr lang="zh-TW" altLang="en-US" sz="5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期中、期末成績</a:t>
            </a:r>
            <a:r>
              <a:rPr lang="en-US" altLang="zh-TW" sz="5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平時成績佔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50%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3"/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作業</a:t>
            </a:r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25% 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（含習作、筆記）</a:t>
            </a:r>
          </a:p>
          <a:p>
            <a:pPr lvl="3"/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小考</a:t>
            </a:r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10%  (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含定期小考、課堂評量</a:t>
            </a:r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3"/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學習態度</a:t>
            </a:r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15%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（含實作、攜帶用具、作業繳交情形、舉手發表、專心聆聽、合作學習）</a:t>
            </a:r>
          </a:p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◎期考成績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期中評量、期末評量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佔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50%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800"/>
              </a:spcBef>
            </a:pPr>
            <a:r>
              <a:rPr lang="zh-TW" altLang="en-US" sz="54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學期</a:t>
            </a:r>
            <a:r>
              <a:rPr lang="zh-TW" altLang="en-US" sz="5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總成績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期中總成績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期末總成績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)/2</a:t>
            </a:r>
            <a:endParaRPr lang="en-US" sz="6000" b="1" spc="9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画山海体-繁"/>
              <a:sym typeface="可画山海体-繁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flipH="1">
            <a:off x="6124264" y="2649831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2186444" y="1952145"/>
            <a:ext cx="4397047" cy="1008109"/>
            <a:chOff x="0" y="-57150"/>
            <a:chExt cx="1158070" cy="2655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</p:spPr>
          <p:txBody>
            <a:bodyPr/>
            <a:lstStyle/>
            <a:p>
              <a:endParaRPr lang="zh-TW" altLang="en-US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600" b="1" dirty="0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•</a:t>
              </a:r>
              <a:r>
                <a:rPr lang="en-US" sz="3600" b="1" dirty="0" err="1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習作</a:t>
              </a:r>
              <a:endParaRPr lang="en-US" sz="3600" b="1" dirty="0">
                <a:solidFill>
                  <a:srgbClr val="F4FCF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704506" y="2169136"/>
            <a:ext cx="4397047" cy="791118"/>
            <a:chOff x="0" y="0"/>
            <a:chExt cx="1158070" cy="2083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600" b="1" dirty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•</a:t>
              </a:r>
              <a:r>
                <a:rPr lang="en-US" sz="3600" b="1" dirty="0" err="1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小考</a:t>
              </a:r>
              <a:endParaRPr lang="en-US" sz="3600" b="1" dirty="0">
                <a:solidFill>
                  <a:srgbClr val="F4FCF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45475" y="2169136"/>
            <a:ext cx="4397047" cy="791118"/>
            <a:chOff x="0" y="0"/>
            <a:chExt cx="1158070" cy="20836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600" b="1" dirty="0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•</a:t>
              </a:r>
              <a:r>
                <a:rPr lang="zh-TW" altLang="en-US" sz="3600" b="1" dirty="0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自然</a:t>
              </a:r>
              <a:r>
                <a:rPr lang="en-US" sz="3600" b="1" dirty="0" err="1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筆記</a:t>
              </a:r>
              <a:r>
                <a:rPr lang="zh-TW" altLang="en-US" sz="3600" b="1" dirty="0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本</a:t>
              </a:r>
              <a:endParaRPr lang="en-US" sz="3600" b="1" dirty="0">
                <a:solidFill>
                  <a:srgbClr val="F4FCF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224544" y="3163028"/>
            <a:ext cx="4254206" cy="4962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1.請協助督導孩子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準時繳交作業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</a:p>
          <a:p>
            <a:pPr algn="l">
              <a:lnSpc>
                <a:spcPts val="4343"/>
              </a:lnSpc>
            </a:pP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並督促訂正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2.習作每個單元1個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成績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，請家長簽名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在成績旁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3.遲交扣5分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，未訂正</a:t>
            </a:r>
            <a:endParaRPr lang="en-US" sz="3200" b="1" spc="70" dirty="0" smtClean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r>
              <a:rPr lang="zh-TW" alt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</a:t>
            </a: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扣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5分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3"/>
              </a:lnSpc>
            </a:pP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894554" y="3097680"/>
            <a:ext cx="4482439" cy="4352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1.各單元結束後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安排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1次小考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(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會事先通知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)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2.考試完畢也請訂簽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考試的目的是了解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自己的學習狀況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並做改進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ctr">
              <a:lnSpc>
                <a:spcPts val="4092"/>
              </a:lnSpc>
            </a:pP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058913" y="3163028"/>
            <a:ext cx="4569393" cy="483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1.各單元上課時，會視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學生學習情況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，適當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整理重點於筆記中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也許會隨堂測驗相關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內容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，請家長協助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叮嚀學生複習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23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2.若有隨堂測驗，訂正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完畢請家長簽名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109"/>
              </a:lnSpc>
            </a:pPr>
            <a:endParaRPr lang="en-US" sz="3414" spc="68" dirty="0">
              <a:solidFill>
                <a:srgbClr val="C76B32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590800" y="494891"/>
            <a:ext cx="12807470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請家長協助事項</a:t>
            </a:r>
            <a:endParaRPr lang="en-US" sz="8600" b="1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781233" y="496233"/>
            <a:ext cx="12801734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040"/>
              </a:lnSpc>
            </a:pPr>
            <a:r>
              <a:rPr lang="zh-TW" alt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  請</a:t>
            </a:r>
            <a:r>
              <a:rPr lang="en-US" sz="8600" dirty="0" err="1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家長</a:t>
            </a:r>
            <a:r>
              <a:rPr lang="zh-TW" alt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運</a:t>
            </a:r>
            <a:r>
              <a:rPr lang="en-US" sz="8600" dirty="0" err="1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用假日</a:t>
            </a:r>
            <a:r>
              <a:rPr 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，</a:t>
            </a:r>
            <a:endParaRPr lang="en-US" sz="8600" dirty="0">
              <a:solidFill>
                <a:srgbClr val="1B9F18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  <a:p>
            <a:pPr>
              <a:lnSpc>
                <a:spcPts val="12040"/>
              </a:lnSpc>
            </a:pPr>
            <a:r>
              <a:rPr lang="zh-TW" alt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  多</a:t>
            </a:r>
            <a:r>
              <a:rPr lang="en-US" sz="8600" dirty="0" err="1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帶學生接觸大自然</a:t>
            </a:r>
            <a:r>
              <a:rPr 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，</a:t>
            </a:r>
          </a:p>
          <a:p>
            <a:pPr>
              <a:lnSpc>
                <a:spcPts val="12040"/>
              </a:lnSpc>
            </a:pPr>
            <a:r>
              <a:rPr lang="zh-TW" alt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  </a:t>
            </a:r>
            <a:r>
              <a:rPr lang="en-US" sz="8600" dirty="0" err="1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參觀科學館及參加</a:t>
            </a:r>
            <a:r>
              <a:rPr lang="zh-TW" alt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自然</a:t>
            </a:r>
            <a:endParaRPr lang="en-US" altLang="zh-TW" sz="8600" dirty="0" smtClean="0">
              <a:solidFill>
                <a:srgbClr val="1B9F18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  <a:p>
            <a:pPr>
              <a:lnSpc>
                <a:spcPts val="12040"/>
              </a:lnSpc>
            </a:pPr>
            <a:r>
              <a:rPr lang="zh-TW" altLang="en-US" sz="8600" dirty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 </a:t>
            </a:r>
            <a:r>
              <a:rPr lang="zh-TW" alt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 相關</a:t>
            </a:r>
            <a:r>
              <a:rPr lang="en-US" sz="8600" dirty="0" err="1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體驗活動</a:t>
            </a:r>
            <a:r>
              <a:rPr lang="en-US" sz="8600" dirty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。</a:t>
            </a:r>
          </a:p>
          <a:p>
            <a:pPr algn="ctr">
              <a:lnSpc>
                <a:spcPts val="12040"/>
              </a:lnSpc>
            </a:pPr>
            <a:endParaRPr lang="en-US" sz="8600" dirty="0">
              <a:solidFill>
                <a:srgbClr val="1B9F18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2209800" y="800100"/>
            <a:ext cx="13487400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6600" b="1" dirty="0">
                <a:latin typeface="標楷體" pitchFamily="65" charset="-120"/>
                <a:ea typeface="標楷體" pitchFamily="65" charset="-120"/>
              </a:rPr>
              <a:t>中年級，隨著科任課的活動變多，</a:t>
            </a:r>
            <a:endParaRPr lang="en-US" altLang="zh-TW" sz="6600" b="1" dirty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6600" b="1" dirty="0" smtClean="0">
                <a:latin typeface="標楷體" pitchFamily="65" charset="-120"/>
                <a:ea typeface="標楷體" pitchFamily="65" charset="-120"/>
              </a:rPr>
              <a:t>要</a:t>
            </a:r>
            <a:r>
              <a:rPr lang="zh-TW" altLang="en-US" sz="6600" b="1" dirty="0">
                <a:latin typeface="標楷體" pitchFamily="65" charset="-120"/>
                <a:ea typeface="標楷體" pitchFamily="65" charset="-120"/>
              </a:rPr>
              <a:t>訓練孩子溝通、協調的能力。</a:t>
            </a:r>
            <a:endParaRPr lang="en-US" altLang="zh-TW" sz="6600" b="1" dirty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6600" b="1" dirty="0" smtClean="0">
                <a:latin typeface="標楷體" pitchFamily="65" charset="-120"/>
                <a:ea typeface="標楷體" pitchFamily="65" charset="-120"/>
              </a:rPr>
              <a:t>父母</a:t>
            </a:r>
            <a:r>
              <a:rPr lang="zh-TW" altLang="en-US" sz="6600" b="1" dirty="0">
                <a:latin typeface="標楷體" pitchFamily="65" charset="-120"/>
                <a:ea typeface="標楷體" pitchFamily="65" charset="-120"/>
              </a:rPr>
              <a:t>請適時放手，讓孩子在安全範圍中跌倒！</a:t>
            </a:r>
            <a:endParaRPr lang="en-US" altLang="zh-TW" sz="6600" b="1" dirty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6600" b="1" dirty="0">
                <a:latin typeface="標楷體" pitchFamily="65" charset="-120"/>
                <a:ea typeface="標楷體" pitchFamily="65" charset="-120"/>
              </a:rPr>
              <a:t>是孩子學習自我負責的好機會</a:t>
            </a:r>
            <a:r>
              <a:rPr lang="zh-TW" altLang="en-US" sz="6600" b="1" dirty="0" smtClean="0">
                <a:latin typeface="標楷體" pitchFamily="65" charset="-120"/>
                <a:ea typeface="標楷體" pitchFamily="65" charset="-120"/>
              </a:rPr>
              <a:t>！</a:t>
            </a:r>
            <a:endParaRPr lang="en-US" altLang="zh-TW" sz="6600" b="1" dirty="0">
              <a:latin typeface="標楷體" pitchFamily="65" charset="-120"/>
              <a:ea typeface="標楷體" pitchFamily="65" charset="-120"/>
            </a:endParaRPr>
          </a:p>
          <a:p>
            <a:pPr>
              <a:buFontTx/>
              <a:buNone/>
            </a:pPr>
            <a:r>
              <a:rPr lang="zh-TW" altLang="en-US" sz="66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讓我們一起陪伴</a:t>
            </a:r>
            <a:r>
              <a:rPr lang="zh-TW" altLang="en-US" sz="66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孩子健康快樂的成長</a:t>
            </a:r>
            <a:endParaRPr lang="zh-TW" altLang="en-US" sz="6600" b="1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740265" y="3086100"/>
            <a:ext cx="12807470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9600" dirty="0" smtClean="0">
                <a:solidFill>
                  <a:srgbClr val="FF0000"/>
                </a:solidFill>
                <a:latin typeface="Railey"/>
                <a:ea typeface="Railey"/>
                <a:cs typeface="Railey"/>
                <a:sym typeface="Railey"/>
              </a:rPr>
              <a:t>Thank You</a:t>
            </a:r>
            <a:endParaRPr lang="en-US" sz="9600" dirty="0">
              <a:solidFill>
                <a:srgbClr val="FF0000"/>
              </a:solidFill>
              <a:latin typeface="Railey"/>
              <a:ea typeface="Railey"/>
              <a:cs typeface="Railey"/>
              <a:sym typeface="Railey"/>
            </a:endParaRPr>
          </a:p>
        </p:txBody>
      </p:sp>
    </p:spTree>
    <p:extLst>
      <p:ext uri="{BB962C8B-B14F-4D97-AF65-F5344CB8AC3E}">
        <p14:creationId xmlns:p14="http://schemas.microsoft.com/office/powerpoint/2010/main" val="416195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角度">
  <a:themeElements>
    <a:clrScheme name="角度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角度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角度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112</TotalTime>
  <Words>322</Words>
  <Application>Microsoft Office PowerPoint</Application>
  <PresentationFormat>自訂</PresentationFormat>
  <Paragraphs>59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20" baseType="lpstr">
      <vt:lpstr>Arial</vt:lpstr>
      <vt:lpstr>新細明體</vt:lpstr>
      <vt:lpstr>標楷體</vt:lpstr>
      <vt:lpstr>Tunga</vt:lpstr>
      <vt:lpstr>Wingdings</vt:lpstr>
      <vt:lpstr>可画山海体-繁</vt:lpstr>
      <vt:lpstr>微軟正黑體</vt:lpstr>
      <vt:lpstr>Franklin Gothic Book</vt:lpstr>
      <vt:lpstr>Franklin Gothic Medium</vt:lpstr>
      <vt:lpstr>Railey</vt:lpstr>
      <vt:lpstr>Nunito Bold</vt:lpstr>
      <vt:lpstr>角度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113三年級學校日</dc:title>
  <dc:creator>User</dc:creator>
  <cp:lastModifiedBy>邱蕰幸</cp:lastModifiedBy>
  <cp:revision>29</cp:revision>
  <dcterms:created xsi:type="dcterms:W3CDTF">2006-08-16T00:00:00Z</dcterms:created>
  <dcterms:modified xsi:type="dcterms:W3CDTF">2025-02-17T06:15:58Z</dcterms:modified>
  <dc:identifier>DAGOpUy7Dk8</dc:identifier>
</cp:coreProperties>
</file>