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7" r:id="rId2"/>
    <p:sldId id="258" r:id="rId3"/>
    <p:sldId id="341" r:id="rId4"/>
    <p:sldId id="268" r:id="rId5"/>
    <p:sldId id="269" r:id="rId6"/>
    <p:sldId id="270" r:id="rId7"/>
    <p:sldId id="271" r:id="rId8"/>
    <p:sldId id="266" r:id="rId9"/>
    <p:sldId id="265" r:id="rId10"/>
    <p:sldId id="272" r:id="rId11"/>
    <p:sldId id="329" r:id="rId12"/>
    <p:sldId id="362" r:id="rId13"/>
    <p:sldId id="330" r:id="rId14"/>
    <p:sldId id="331" r:id="rId15"/>
    <p:sldId id="332" r:id="rId16"/>
    <p:sldId id="361" r:id="rId17"/>
    <p:sldId id="333" r:id="rId18"/>
    <p:sldId id="334" r:id="rId19"/>
    <p:sldId id="335" r:id="rId20"/>
    <p:sldId id="336" r:id="rId21"/>
    <p:sldId id="337" r:id="rId22"/>
    <p:sldId id="338" r:id="rId23"/>
    <p:sldId id="344" r:id="rId24"/>
    <p:sldId id="273" r:id="rId25"/>
    <p:sldId id="274" r:id="rId26"/>
    <p:sldId id="276" r:id="rId27"/>
    <p:sldId id="277" r:id="rId28"/>
    <p:sldId id="278" r:id="rId29"/>
    <p:sldId id="279" r:id="rId30"/>
    <p:sldId id="366" r:id="rId31"/>
    <p:sldId id="364" r:id="rId32"/>
    <p:sldId id="363" r:id="rId33"/>
    <p:sldId id="282" r:id="rId34"/>
    <p:sldId id="285" r:id="rId35"/>
    <p:sldId id="350" r:id="rId36"/>
    <p:sldId id="286" r:id="rId37"/>
    <p:sldId id="313" r:id="rId38"/>
    <p:sldId id="359" r:id="rId39"/>
    <p:sldId id="288" r:id="rId40"/>
    <p:sldId id="289" r:id="rId41"/>
    <p:sldId id="290" r:id="rId42"/>
    <p:sldId id="310" r:id="rId43"/>
    <p:sldId id="294" r:id="rId44"/>
    <p:sldId id="349" r:id="rId45"/>
    <p:sldId id="345" r:id="rId46"/>
    <p:sldId id="304" r:id="rId47"/>
    <p:sldId id="305" r:id="rId48"/>
    <p:sldId id="308" r:id="rId49"/>
    <p:sldId id="309" r:id="rId50"/>
  </p:sldIdLst>
  <p:sldSz cx="9144000" cy="6858000" type="screen4x3"/>
  <p:notesSz cx="6888163" cy="100218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66"/>
    <a:srgbClr val="FFFFFF"/>
    <a:srgbClr val="008000"/>
    <a:srgbClr val="FF66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9" autoAdjust="0"/>
    <p:restoredTop sz="94660"/>
  </p:normalViewPr>
  <p:slideViewPr>
    <p:cSldViewPr>
      <p:cViewPr>
        <p:scale>
          <a:sx n="71" d="100"/>
          <a:sy n="71" d="100"/>
        </p:scale>
        <p:origin x="-1088" y="2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6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文琦 羅" userId="b8b24ba6d3313d36" providerId="LiveId" clId="{3154B1C1-FABD-46D5-BBC6-6B4FA8D33901}"/>
    <pc:docChg chg="undo custSel modSld">
      <pc:chgData name="文琦 羅" userId="b8b24ba6d3313d36" providerId="LiveId" clId="{3154B1C1-FABD-46D5-BBC6-6B4FA8D33901}" dt="2023-08-31T23:08:51.211" v="269" actId="20577"/>
      <pc:docMkLst>
        <pc:docMk/>
      </pc:docMkLst>
      <pc:sldChg chg="modSp mod">
        <pc:chgData name="文琦 羅" userId="b8b24ba6d3313d36" providerId="LiveId" clId="{3154B1C1-FABD-46D5-BBC6-6B4FA8D33901}" dt="2023-08-31T22:30:44.529" v="43" actId="20577"/>
        <pc:sldMkLst>
          <pc:docMk/>
          <pc:sldMk cId="2790224658" sldId="257"/>
        </pc:sldMkLst>
        <pc:spChg chg="mod">
          <ac:chgData name="文琦 羅" userId="b8b24ba6d3313d36" providerId="LiveId" clId="{3154B1C1-FABD-46D5-BBC6-6B4FA8D33901}" dt="2023-08-31T22:30:44.529" v="43" actId="20577"/>
          <ac:spMkLst>
            <pc:docMk/>
            <pc:sldMk cId="2790224658" sldId="257"/>
            <ac:spMk id="4" creationId="{00000000-0000-0000-0000-000000000000}"/>
          </ac:spMkLst>
        </pc:spChg>
      </pc:sldChg>
      <pc:sldChg chg="modSp mod">
        <pc:chgData name="文琦 羅" userId="b8b24ba6d3313d36" providerId="LiveId" clId="{3154B1C1-FABD-46D5-BBC6-6B4FA8D33901}" dt="2023-08-31T22:43:22.949" v="79" actId="2711"/>
        <pc:sldMkLst>
          <pc:docMk/>
          <pc:sldMk cId="4898713" sldId="282"/>
        </pc:sldMkLst>
        <pc:spChg chg="mod">
          <ac:chgData name="文琦 羅" userId="b8b24ba6d3313d36" providerId="LiveId" clId="{3154B1C1-FABD-46D5-BBC6-6B4FA8D33901}" dt="2023-08-31T22:43:22.949" v="79" actId="2711"/>
          <ac:spMkLst>
            <pc:docMk/>
            <pc:sldMk cId="4898713" sldId="282"/>
            <ac:spMk id="6" creationId="{00000000-0000-0000-0000-000000000000}"/>
          </ac:spMkLst>
        </pc:spChg>
      </pc:sldChg>
      <pc:sldChg chg="modSp mod">
        <pc:chgData name="文琦 羅" userId="b8b24ba6d3313d36" providerId="LiveId" clId="{3154B1C1-FABD-46D5-BBC6-6B4FA8D33901}" dt="2023-08-31T23:08:51.211" v="269" actId="20577"/>
        <pc:sldMkLst>
          <pc:docMk/>
          <pc:sldMk cId="999365712" sldId="288"/>
        </pc:sldMkLst>
        <pc:spChg chg="mod">
          <ac:chgData name="文琦 羅" userId="b8b24ba6d3313d36" providerId="LiveId" clId="{3154B1C1-FABD-46D5-BBC6-6B4FA8D33901}" dt="2023-08-31T23:08:51.211" v="269" actId="20577"/>
          <ac:spMkLst>
            <pc:docMk/>
            <pc:sldMk cId="999365712" sldId="288"/>
            <ac:spMk id="45060" creationId="{00000000-0000-0000-0000-000000000000}"/>
          </ac:spMkLst>
        </pc:spChg>
      </pc:sldChg>
      <pc:sldChg chg="modSp mod">
        <pc:chgData name="文琦 羅" userId="b8b24ba6d3313d36" providerId="LiveId" clId="{3154B1C1-FABD-46D5-BBC6-6B4FA8D33901}" dt="2023-08-31T23:07:36.014" v="260" actId="1076"/>
        <pc:sldMkLst>
          <pc:docMk/>
          <pc:sldMk cId="2116146608" sldId="289"/>
        </pc:sldMkLst>
        <pc:spChg chg="mod">
          <ac:chgData name="文琦 羅" userId="b8b24ba6d3313d36" providerId="LiveId" clId="{3154B1C1-FABD-46D5-BBC6-6B4FA8D33901}" dt="2023-08-31T23:07:36.014" v="260" actId="1076"/>
          <ac:spMkLst>
            <pc:docMk/>
            <pc:sldMk cId="2116146608" sldId="289"/>
            <ac:spMk id="2" creationId="{00000000-0000-0000-0000-000000000000}"/>
          </ac:spMkLst>
        </pc:spChg>
        <pc:spChg chg="mod">
          <ac:chgData name="文琦 羅" userId="b8b24ba6d3313d36" providerId="LiveId" clId="{3154B1C1-FABD-46D5-BBC6-6B4FA8D33901}" dt="2023-08-31T22:45:15.210" v="87" actId="20577"/>
          <ac:spMkLst>
            <pc:docMk/>
            <pc:sldMk cId="2116146608" sldId="289"/>
            <ac:spMk id="36866" creationId="{00000000-0000-0000-0000-000000000000}"/>
          </ac:spMkLst>
        </pc:spChg>
      </pc:sldChg>
      <pc:sldChg chg="modSp mod">
        <pc:chgData name="文琦 羅" userId="b8b24ba6d3313d36" providerId="LiveId" clId="{3154B1C1-FABD-46D5-BBC6-6B4FA8D33901}" dt="2023-08-31T22:42:42.203" v="78" actId="20577"/>
        <pc:sldMkLst>
          <pc:docMk/>
          <pc:sldMk cId="1503516052" sldId="364"/>
        </pc:sldMkLst>
        <pc:spChg chg="mod">
          <ac:chgData name="文琦 羅" userId="b8b24ba6d3313d36" providerId="LiveId" clId="{3154B1C1-FABD-46D5-BBC6-6B4FA8D33901}" dt="2023-08-31T22:42:42.203" v="78" actId="20577"/>
          <ac:spMkLst>
            <pc:docMk/>
            <pc:sldMk cId="1503516052" sldId="364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6FE73813-BC97-467A-A95D-3BFC1507EA9D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1BE43853-9443-451B-9788-3343E9763D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6123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800F8493-4197-4B6B-A9DE-82866E74326C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E26A0A7C-71F4-4E90-80EB-58AA02408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9731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595590C-8A39-4014-BD31-298E7923F02F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809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CB1554A-CA86-4ACD-82F1-EED57317A07C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189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844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C5AC8CB-6863-4B95-BB7D-6C70361B0A9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748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5438058-F3E7-48CB-8602-97AA750CE70E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13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B47FDE1-88E5-4AA6-A54D-E8CD832A65E5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673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69AC2F7-BA21-4961-8056-E42D89AE7FD9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921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202EF5-7708-4C04-AAC5-6995C158DE78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511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9814C31-E408-4EA5-93DC-9B549743902D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957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469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F8B5F51-7840-49C1-A1D2-C360BD32C8C0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936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2EC65BF-95FD-421E-BA32-E5258DF83C99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907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07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063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967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683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044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480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043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5472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8174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420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7578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2985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2963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678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405946">
            <a:off x="1722438" y="752475"/>
            <a:ext cx="7000875" cy="5129213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" name="矩形 2"/>
          <p:cNvSpPr/>
          <p:nvPr userDrawn="1"/>
        </p:nvSpPr>
        <p:spPr>
          <a:xfrm rot="238879">
            <a:off x="1501775" y="665163"/>
            <a:ext cx="7000875" cy="5527675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57188" y="285750"/>
            <a:ext cx="8001000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pic>
        <p:nvPicPr>
          <p:cNvPr id="5" name="图片 8" descr="返校3-_03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5392738"/>
            <a:ext cx="2179638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0A472-0697-4C7E-8D9B-AD54F1B3E12F}" type="datetimeFigureOut">
              <a:rPr lang="zh-CN" altLang="en-US"/>
              <a:pPr>
                <a:defRPr/>
              </a:pPr>
              <a:t>2023/9/2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B358B-BFCD-4E70-A557-6000F04B4F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573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53751-3D78-4A1B-BDA8-3B5FC697B4A5}" type="datetimeFigureOut">
              <a:rPr lang="zh-TW" altLang="en-US" smtClean="0"/>
              <a:t>2023/9/2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510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4"/>
          <p:cNvSpPr txBox="1">
            <a:spLocks/>
          </p:cNvSpPr>
          <p:nvPr/>
        </p:nvSpPr>
        <p:spPr>
          <a:xfrm>
            <a:off x="5292080" y="6237312"/>
            <a:ext cx="3744416" cy="78153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zh-TW" altLang="en-US" sz="3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四</a:t>
            </a:r>
            <a:r>
              <a:rPr lang="zh-TW" altLang="en-US" sz="3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年級</a:t>
            </a:r>
            <a:r>
              <a:rPr lang="zh-TW" altLang="en-US" sz="3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教學團隊製作</a:t>
            </a:r>
            <a:endParaRPr kumimoji="0" lang="en-US" altLang="zh-TW" sz="3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539552" y="332656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112(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</a:t>
            </a:r>
            <a:r>
              <a:rPr lang="en-US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光仁小學學校日</a:t>
            </a:r>
          </a:p>
          <a:p>
            <a:pPr algn="ctr"/>
            <a:endParaRPr lang="en-US" altLang="zh-TW" sz="4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歡迎您的蒞臨</a:t>
            </a:r>
            <a:r>
              <a:rPr lang="en-US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</a:p>
        </p:txBody>
      </p:sp>
    </p:spTree>
    <p:extLst>
      <p:ext uri="{BB962C8B-B14F-4D97-AF65-F5344CB8AC3E}">
        <p14:creationId xmlns:p14="http://schemas.microsoft.com/office/powerpoint/2010/main" val="279022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962549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854646" y="404664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6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班親會流程</a:t>
            </a:r>
          </a:p>
        </p:txBody>
      </p:sp>
      <p:sp>
        <p:nvSpPr>
          <p:cNvPr id="14340" name="矩形 1"/>
          <p:cNvSpPr>
            <a:spLocks noChangeArrowheads="1"/>
          </p:cNvSpPr>
          <p:nvPr/>
        </p:nvSpPr>
        <p:spPr bwMode="auto">
          <a:xfrm>
            <a:off x="1547664" y="1572302"/>
            <a:ext cx="6552729" cy="386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★各處室宣導事項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★班級注意事項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★四</a:t>
            </a:r>
            <a:r>
              <a:rPr lang="zh-TW" altLang="en-US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年級</a:t>
            </a: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學年共同事務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★重要活動與行事曆報告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★提案與表決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zh-TW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親</a:t>
            </a:r>
            <a:r>
              <a:rPr lang="zh-TW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師</a:t>
            </a: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Q&amp;A</a:t>
            </a:r>
            <a:endParaRPr lang="zh-TW" altLang="zh-TW" sz="3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618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49135" y="2060848"/>
            <a:ext cx="849694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各處室宣導事項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TW" altLang="en-US" sz="8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899592" y="220445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104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01700" y="449238"/>
            <a:ext cx="6985000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學務處</a:t>
            </a:r>
          </a:p>
        </p:txBody>
      </p:sp>
      <p:sp>
        <p:nvSpPr>
          <p:cNvPr id="24579" name="矩形 2"/>
          <p:cNvSpPr>
            <a:spLocks noChangeArrowheads="1"/>
          </p:cNvSpPr>
          <p:nvPr/>
        </p:nvSpPr>
        <p:spPr bwMode="auto">
          <a:xfrm>
            <a:off x="687388" y="1341438"/>
            <a:ext cx="74136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dirty="0">
                <a:ea typeface="新細明體" pitchFamily="18" charset="-120"/>
              </a:rPr>
              <a:t>早上進校門後，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因安全考量</a:t>
            </a:r>
            <a:r>
              <a:rPr kumimoji="0" lang="zh-TW" altLang="zh-TW" sz="1800" dirty="0">
                <a:ea typeface="新細明體" pitchFamily="18" charset="-120"/>
              </a:rPr>
              <a:t>，不得自行離校，請</a:t>
            </a:r>
            <a:r>
              <a:rPr kumimoji="0" lang="zh-TW" altLang="en-US" sz="1800" dirty="0">
                <a:ea typeface="新細明體" pitchFamily="18" charset="-120"/>
              </a:rPr>
              <a:t>家長</a:t>
            </a:r>
            <a:r>
              <a:rPr kumimoji="0" lang="zh-TW" altLang="zh-TW" sz="1800" dirty="0">
                <a:ea typeface="新細明體" pitchFamily="18" charset="-120"/>
              </a:rPr>
              <a:t>替孩子備妥早餐。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若需提早離校，</a:t>
            </a:r>
            <a:r>
              <a:rPr kumimoji="0" lang="zh-TW" altLang="en-US" sz="1800" b="1" dirty="0">
                <a:solidFill>
                  <a:srgbClr val="FF0000"/>
                </a:solidFill>
                <a:ea typeface="新細明體" pitchFamily="18" charset="-120"/>
              </a:rPr>
              <a:t>導師會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填妥外出申請表</a:t>
            </a:r>
            <a:r>
              <a:rPr kumimoji="0" lang="zh-TW" altLang="zh-TW" sz="1800" dirty="0">
                <a:ea typeface="新細明體" pitchFamily="18" charset="-120"/>
              </a:rPr>
              <a:t>，</a:t>
            </a:r>
            <a:r>
              <a:rPr kumimoji="0" lang="zh-TW" altLang="en-US" sz="1800" dirty="0">
                <a:ea typeface="新細明體" pitchFamily="18" charset="-120"/>
              </a:rPr>
              <a:t>離校前交</a:t>
            </a:r>
            <a:r>
              <a:rPr kumimoji="0" lang="zh-TW" altLang="zh-TW" sz="1800" dirty="0">
                <a:ea typeface="新細明體" pitchFamily="18" charset="-120"/>
              </a:rPr>
              <a:t>警衛室。</a:t>
            </a:r>
            <a:r>
              <a:rPr kumimoji="0" lang="en-US" altLang="zh-TW" sz="1800" dirty="0">
                <a:ea typeface="新細明體" pitchFamily="18" charset="-120"/>
              </a:rPr>
              <a:t> </a:t>
            </a:r>
            <a:endParaRPr kumimoji="0" lang="zh-TW" altLang="en-US" sz="1800" dirty="0">
              <a:ea typeface="新細明體" pitchFamily="18" charset="-12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72" y="2132856"/>
            <a:ext cx="7799085" cy="3312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21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71550" y="476250"/>
            <a:ext cx="7129463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學務處</a:t>
            </a:r>
          </a:p>
        </p:txBody>
      </p:sp>
      <p:sp>
        <p:nvSpPr>
          <p:cNvPr id="25603" name="矩形 2"/>
          <p:cNvSpPr>
            <a:spLocks noChangeArrowheads="1"/>
          </p:cNvSpPr>
          <p:nvPr/>
        </p:nvSpPr>
        <p:spPr bwMode="auto">
          <a:xfrm>
            <a:off x="539552" y="1341438"/>
            <a:ext cx="7632898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訪客配合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門禁制度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上課期間請家長儘量不進校園，請欲與導師溝通或連繫的家長，事先以家聯本或電話約定會面時間。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因事進入校園請</a:t>
            </a:r>
            <a:r>
              <a:rPr kumimoji="0"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換發證件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，以不進教室為原則，請在一樓警衛室稍候。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送物品給小朋友，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請放置警衛室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，由校方通知小朋友拿取。</a:t>
            </a:r>
            <a:endParaRPr kumimoji="0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207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468312" y="1125538"/>
            <a:ext cx="8280151" cy="51117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kumimoji="0" lang="zh-TW" altLang="en-US" b="1" dirty="0"/>
              <a:t>光仁學生</a:t>
            </a:r>
            <a:r>
              <a:rPr kumimoji="0" lang="zh-TW" altLang="zh-TW" b="1" dirty="0"/>
              <a:t>服裝儀容規範</a:t>
            </a:r>
            <a:endParaRPr kumimoji="0" lang="en-US" altLang="zh-TW" b="1" dirty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穿制服請搭</a:t>
            </a:r>
            <a:r>
              <a:rPr kumimoji="0"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黑色皮鞋</a:t>
            </a:r>
            <a:r>
              <a:rPr kumimoji="0" lang="en-US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白色襪子</a:t>
            </a:r>
            <a:r>
              <a:rPr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（女生可穿白皮鞋）</a:t>
            </a:r>
            <a:r>
              <a:rPr kumimoji="0"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buFont typeface="Arial" pitchFamily="34" charset="0"/>
              <a:buChar char="•"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男孩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穿制服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時，褲子可繫上</a:t>
            </a:r>
            <a:r>
              <a:rPr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黑皮帶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繫黑皮帶可避免白襯衫一直掉出來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，服裝也比較整齊有精神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運動鞋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顏色以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素雅、大方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為宜。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爸媽幫孩子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在制服、運動服外套、背心等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衣物內側書寫班級、姓名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以免遺失不好找回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儀容以整潔為原則，頭髮應梳綁整潔，以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保持整齊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端莊形象。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使用學校規定的書包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、桌墊、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餐巾、科任袋、作業袋 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保持清潔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愛惜物品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</a:p>
          <a:p>
            <a:pPr fontAlgn="auto">
              <a:spcAft>
                <a:spcPts val="0"/>
              </a:spcAft>
              <a:defRPr/>
            </a:pPr>
            <a:endParaRPr kumimoji="0" lang="en-US" altLang="zh-TW" b="1" dirty="0"/>
          </a:p>
          <a:p>
            <a:pPr fontAlgn="auto">
              <a:spcAft>
                <a:spcPts val="0"/>
              </a:spcAft>
              <a:defRPr/>
            </a:pPr>
            <a:endParaRPr kumimoji="0" lang="zh-TW" altLang="en-US" dirty="0"/>
          </a:p>
        </p:txBody>
      </p:sp>
      <p:sp>
        <p:nvSpPr>
          <p:cNvPr id="3" name="圓角矩形 2"/>
          <p:cNvSpPr/>
          <p:nvPr/>
        </p:nvSpPr>
        <p:spPr>
          <a:xfrm>
            <a:off x="1042988" y="476250"/>
            <a:ext cx="7058025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學務處</a:t>
            </a:r>
          </a:p>
        </p:txBody>
      </p:sp>
    </p:spTree>
    <p:extLst>
      <p:ext uri="{BB962C8B-B14F-4D97-AF65-F5344CB8AC3E}">
        <p14:creationId xmlns:p14="http://schemas.microsoft.com/office/powerpoint/2010/main" val="96807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1369" y="1340768"/>
            <a:ext cx="7561262" cy="455509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dirty="0"/>
              <a:t>●</a:t>
            </a:r>
            <a:r>
              <a:rPr lang="zh-TW" altLang="zh-TW" sz="2800" dirty="0"/>
              <a:t>避免上課</a:t>
            </a:r>
            <a:r>
              <a:rPr lang="zh-TW" altLang="en-US" sz="2800" dirty="0"/>
              <a:t>分心及</a:t>
            </a:r>
            <a:r>
              <a:rPr lang="zh-TW" altLang="zh-TW" sz="2800" dirty="0"/>
              <a:t>影響</a:t>
            </a:r>
            <a:r>
              <a:rPr lang="zh-TW" altLang="en-US" sz="2800" dirty="0"/>
              <a:t>午休安靜作息時段</a:t>
            </a:r>
            <a:r>
              <a:rPr lang="zh-TW" altLang="zh-TW" sz="2800" dirty="0"/>
              <a:t>，</a:t>
            </a:r>
            <a:r>
              <a:rPr kumimoji="0" lang="zh-TW" altLang="en-US" sz="2800" dirty="0"/>
              <a:t>除非</a:t>
            </a:r>
            <a:r>
              <a:rPr kumimoji="0" lang="zh-TW" altLang="zh-TW" sz="2800" dirty="0"/>
              <a:t>必要，</a:t>
            </a:r>
            <a:r>
              <a:rPr kumimoji="0" lang="zh-TW" altLang="en-US" sz="2800" b="1" dirty="0">
                <a:solidFill>
                  <a:srgbClr val="0000CC"/>
                </a:solidFill>
              </a:rPr>
              <a:t>請盡量不讓孩子</a:t>
            </a:r>
            <a:r>
              <a:rPr kumimoji="0" lang="zh-TW" altLang="zh-TW" sz="2800" b="1" dirty="0">
                <a:solidFill>
                  <a:srgbClr val="0000CC"/>
                </a:solidFill>
              </a:rPr>
              <a:t>帶手機</a:t>
            </a:r>
            <a:r>
              <a:rPr kumimoji="0" lang="zh-TW" altLang="en-US" sz="2800" b="1" dirty="0">
                <a:solidFill>
                  <a:srgbClr val="0000CC"/>
                </a:solidFill>
              </a:rPr>
              <a:t>或電子手錶</a:t>
            </a:r>
            <a:r>
              <a:rPr kumimoji="0" lang="zh-TW" altLang="en-US" sz="2800" dirty="0"/>
              <a:t>上學</a:t>
            </a:r>
            <a:r>
              <a:rPr lang="zh-TW" altLang="zh-TW" sz="2800" dirty="0"/>
              <a:t>。</a:t>
            </a:r>
            <a:endParaRPr lang="en-US" altLang="zh-TW" sz="2800" dirty="0"/>
          </a:p>
          <a:p>
            <a:pPr>
              <a:defRPr/>
            </a:pPr>
            <a:endParaRPr kumimoji="0" lang="en-US" altLang="zh-TW" sz="2800" dirty="0"/>
          </a:p>
          <a:p>
            <a:pPr>
              <a:defRPr/>
            </a:pPr>
            <a:r>
              <a:rPr lang="en-US" altLang="zh-TW" sz="2800" dirty="0"/>
              <a:t>(1)</a:t>
            </a:r>
            <a:r>
              <a:rPr lang="zh-TW" altLang="en-US" sz="2800" dirty="0"/>
              <a:t>電子手錶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/>
              <a:t>上課期間</a:t>
            </a:r>
            <a:r>
              <a:rPr lang="zh-TW" altLang="en-US" sz="2800" b="1" dirty="0">
                <a:solidFill>
                  <a:srgbClr val="FF0000"/>
                </a:solidFill>
              </a:rPr>
              <a:t>一律</a:t>
            </a:r>
            <a:r>
              <a:rPr lang="zh-TW" altLang="zh-TW" sz="2800" b="1" dirty="0">
                <a:solidFill>
                  <a:srgbClr val="FF0000"/>
                </a:solidFill>
              </a:rPr>
              <a:t>關</a:t>
            </a:r>
            <a:r>
              <a:rPr lang="zh-TW" altLang="en-US" sz="2800" b="1" dirty="0">
                <a:solidFill>
                  <a:srgbClr val="FF0000"/>
                </a:solidFill>
              </a:rPr>
              <a:t>閉通話功能</a:t>
            </a:r>
            <a:r>
              <a:rPr lang="zh-TW" altLang="zh-TW" sz="2800" dirty="0"/>
              <a:t>， </a:t>
            </a:r>
            <a:r>
              <a:rPr lang="zh-TW" altLang="en-US" sz="2800" dirty="0"/>
              <a:t>考試期間</a:t>
            </a:r>
            <a:r>
              <a:rPr lang="zh-TW" altLang="en-US" sz="2800" b="1" dirty="0">
                <a:solidFill>
                  <a:srgbClr val="0000CC"/>
                </a:solidFill>
              </a:rPr>
              <a:t>禁止使用計算機</a:t>
            </a:r>
            <a:r>
              <a:rPr lang="zh-TW" altLang="en-US" sz="2800" dirty="0"/>
              <a:t>功能</a:t>
            </a:r>
            <a:r>
              <a:rPr lang="zh-TW" altLang="zh-TW" sz="2800" dirty="0"/>
              <a:t>。</a:t>
            </a:r>
            <a:endParaRPr lang="en-US" altLang="zh-TW" sz="2800" dirty="0"/>
          </a:p>
          <a:p>
            <a:pPr>
              <a:defRPr/>
            </a:pPr>
            <a:endParaRPr lang="en-US" altLang="zh-TW" sz="2800" dirty="0"/>
          </a:p>
          <a:p>
            <a:pPr>
              <a:defRPr/>
            </a:pPr>
            <a:r>
              <a:rPr lang="en-US" altLang="zh-TW" sz="3000" dirty="0"/>
              <a:t>(2)</a:t>
            </a:r>
            <a:r>
              <a:rPr kumimoji="0" lang="zh-TW" altLang="en-US" sz="3000" dirty="0"/>
              <a:t>若必須攜帶</a:t>
            </a:r>
            <a:r>
              <a:rPr lang="zh-TW" altLang="en-US" sz="3000" dirty="0"/>
              <a:t>手機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kumimoji="0" lang="zh-TW" altLang="en-US" sz="3000" b="1" dirty="0">
                <a:solidFill>
                  <a:srgbClr val="FF0000"/>
                </a:solidFill>
              </a:rPr>
              <a:t>一律保持</a:t>
            </a:r>
            <a:r>
              <a:rPr kumimoji="0" lang="zh-TW" altLang="zh-TW" sz="3000" b="1" dirty="0">
                <a:solidFill>
                  <a:srgbClr val="FF0000"/>
                </a:solidFill>
              </a:rPr>
              <a:t>關機</a:t>
            </a:r>
            <a:r>
              <a:rPr lang="zh-TW" altLang="zh-TW" sz="3000" dirty="0"/>
              <a:t>，</a:t>
            </a:r>
            <a:r>
              <a:rPr lang="zh-TW" altLang="en-US" sz="3000" dirty="0"/>
              <a:t>上課期間若有急事</a:t>
            </a:r>
            <a:r>
              <a:rPr lang="zh-TW" altLang="zh-TW" sz="3000" dirty="0"/>
              <a:t>，</a:t>
            </a:r>
            <a:r>
              <a:rPr lang="zh-TW" altLang="en-US" sz="3000" dirty="0"/>
              <a:t>請孩子口頭告知導師</a:t>
            </a:r>
            <a:r>
              <a:rPr lang="zh-TW" altLang="zh-TW" sz="3000" dirty="0"/>
              <a:t>，</a:t>
            </a:r>
            <a:r>
              <a:rPr lang="zh-TW" altLang="en-US" sz="3000" dirty="0"/>
              <a:t>由導師統一聯絡家長即可</a:t>
            </a:r>
            <a:r>
              <a:rPr lang="zh-TW" altLang="zh-TW" sz="3000" dirty="0"/>
              <a:t>，放學</a:t>
            </a:r>
            <a:r>
              <a:rPr lang="zh-TW" altLang="en-US" sz="3000" dirty="0"/>
              <a:t>時段</a:t>
            </a:r>
            <a:r>
              <a:rPr lang="en-US" altLang="zh-TW" sz="3000" dirty="0"/>
              <a:t>16:30</a:t>
            </a:r>
            <a:r>
              <a:rPr lang="zh-TW" altLang="en-US" sz="3000" dirty="0"/>
              <a:t>才可以</a:t>
            </a:r>
            <a:r>
              <a:rPr lang="zh-TW" altLang="zh-TW" sz="3000" dirty="0"/>
              <a:t>開機</a:t>
            </a:r>
            <a:r>
              <a:rPr kumimoji="0" lang="en-US" altLang="zh-TW" sz="3000" b="1" dirty="0">
                <a:solidFill>
                  <a:srgbClr val="FF0000"/>
                </a:solidFill>
              </a:rPr>
              <a:t>(</a:t>
            </a:r>
            <a:r>
              <a:rPr kumimoji="0" lang="zh-TW" altLang="en-US" sz="3000" b="1" dirty="0">
                <a:solidFill>
                  <a:srgbClr val="FF0000"/>
                </a:solidFill>
              </a:rPr>
              <a:t>僅限連絡家長使用</a:t>
            </a:r>
            <a:r>
              <a:rPr kumimoji="0" lang="en-US" altLang="zh-TW" sz="3000" b="1" dirty="0">
                <a:solidFill>
                  <a:srgbClr val="FF0000"/>
                </a:solidFill>
              </a:rPr>
              <a:t>)</a:t>
            </a:r>
            <a:r>
              <a:rPr lang="zh-TW" altLang="zh-TW" sz="3000" dirty="0"/>
              <a:t> 。</a:t>
            </a:r>
            <a:endParaRPr kumimoji="0" lang="en-US" altLang="zh-TW" sz="3000" dirty="0">
              <a:latin typeface="+mn-lt"/>
              <a:ea typeface="+mn-ea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1042987" y="404664"/>
            <a:ext cx="7058025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TW" sz="4800" dirty="0">
                <a:solidFill>
                  <a:schemeClr val="tx1"/>
                </a:solidFill>
              </a:rPr>
              <a:t>【</a:t>
            </a:r>
            <a:r>
              <a:rPr lang="zh-TW" altLang="en-US" sz="4800" b="1" dirty="0">
                <a:solidFill>
                  <a:schemeClr val="tx1"/>
                </a:solidFill>
              </a:rPr>
              <a:t>電子手錶</a:t>
            </a:r>
            <a:r>
              <a:rPr lang="en-US" altLang="zh-TW" sz="4800" b="1" dirty="0">
                <a:solidFill>
                  <a:schemeClr val="tx1"/>
                </a:solidFill>
              </a:rPr>
              <a:t>&amp;</a:t>
            </a:r>
            <a:r>
              <a:rPr lang="zh-TW" altLang="zh-TW" sz="4800" b="1" dirty="0">
                <a:solidFill>
                  <a:schemeClr val="tx1"/>
                </a:solidFill>
              </a:rPr>
              <a:t>手機規定</a:t>
            </a:r>
            <a:r>
              <a:rPr lang="zh-TW" altLang="zh-TW" sz="4800" dirty="0">
                <a:solidFill>
                  <a:schemeClr val="tx1"/>
                </a:solidFill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46484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矩形 1"/>
          <p:cNvSpPr>
            <a:spLocks noChangeArrowheads="1"/>
          </p:cNvSpPr>
          <p:nvPr/>
        </p:nvSpPr>
        <p:spPr bwMode="auto">
          <a:xfrm>
            <a:off x="904875" y="1628775"/>
            <a:ext cx="7272338" cy="386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b="1" dirty="0">
                <a:solidFill>
                  <a:srgbClr val="FF0000"/>
                </a:solidFill>
                <a:latin typeface="+mn-ea"/>
                <a:ea typeface="+mn-ea"/>
              </a:rPr>
              <a:t>福利社</a:t>
            </a:r>
            <a:r>
              <a:rPr kumimoji="0" lang="zh-TW" altLang="zh-TW" sz="3500" b="1" dirty="0">
                <a:solidFill>
                  <a:srgbClr val="FF0000"/>
                </a:solidFill>
                <a:latin typeface="+mn-ea"/>
                <a:ea typeface="+mn-ea"/>
              </a:rPr>
              <a:t>開放時間</a:t>
            </a:r>
            <a:r>
              <a:rPr kumimoji="0" lang="zh-TW" altLang="en-US" sz="3500" b="1" dirty="0">
                <a:solidFill>
                  <a:srgbClr val="FF0000"/>
                </a:solidFill>
                <a:latin typeface="+mn-ea"/>
                <a:ea typeface="+mn-ea"/>
              </a:rPr>
              <a:t>  </a:t>
            </a:r>
            <a:endParaRPr kumimoji="0" lang="en-US" altLang="zh-TW" sz="35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b="1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en-US" altLang="zh-TW" sz="3500" b="1" dirty="0">
                <a:solidFill>
                  <a:srgbClr val="000000"/>
                </a:solidFill>
                <a:latin typeface="+mn-ea"/>
                <a:ea typeface="+mn-ea"/>
              </a:rPr>
              <a:t>(</a:t>
            </a:r>
            <a:r>
              <a:rPr kumimoji="0" lang="zh-TW" altLang="zh-TW" sz="3500" b="1" dirty="0">
                <a:solidFill>
                  <a:srgbClr val="000000"/>
                </a:solidFill>
                <a:latin typeface="+mn-ea"/>
                <a:ea typeface="+mn-ea"/>
              </a:rPr>
              <a:t>上午</a:t>
            </a:r>
            <a:r>
              <a:rPr kumimoji="0" lang="en-US" altLang="zh-TW" sz="3500" b="1" dirty="0">
                <a:solidFill>
                  <a:srgbClr val="000000"/>
                </a:solidFill>
                <a:latin typeface="+mn-ea"/>
                <a:ea typeface="+mn-ea"/>
              </a:rPr>
              <a:t>8:00~10:30)</a:t>
            </a:r>
            <a:r>
              <a:rPr kumimoji="0" lang="zh-TW" altLang="en-US" sz="3500" b="1" dirty="0">
                <a:solidFill>
                  <a:srgbClr val="000000"/>
                </a:solidFill>
                <a:latin typeface="+mn-ea"/>
                <a:ea typeface="+mn-ea"/>
              </a:rPr>
              <a:t>    </a:t>
            </a:r>
            <a:endParaRPr kumimoji="0" lang="en-US" altLang="zh-TW" sz="3500" b="1" dirty="0">
              <a:solidFill>
                <a:srgbClr val="000000"/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3500" b="1" dirty="0">
                <a:solidFill>
                  <a:srgbClr val="000000"/>
                </a:solidFill>
                <a:latin typeface="+mn-ea"/>
                <a:ea typeface="+mn-ea"/>
              </a:rPr>
              <a:t>(</a:t>
            </a:r>
            <a:r>
              <a:rPr kumimoji="0" lang="zh-TW" altLang="zh-TW" sz="3500" b="1" dirty="0">
                <a:solidFill>
                  <a:srgbClr val="000000"/>
                </a:solidFill>
                <a:latin typeface="+mn-ea"/>
                <a:ea typeface="+mn-ea"/>
              </a:rPr>
              <a:t>下午</a:t>
            </a:r>
            <a:r>
              <a:rPr kumimoji="0" lang="en-US" altLang="zh-TW" sz="3500" b="1" dirty="0">
                <a:solidFill>
                  <a:srgbClr val="000000"/>
                </a:solidFill>
                <a:latin typeface="+mn-ea"/>
                <a:ea typeface="+mn-ea"/>
              </a:rPr>
              <a:t>15:00~16:30)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b="1" dirty="0">
                <a:solidFill>
                  <a:srgbClr val="FF0000"/>
                </a:solidFill>
                <a:latin typeface="+mn-ea"/>
                <a:ea typeface="+mn-ea"/>
              </a:rPr>
              <a:t>出納組報告</a:t>
            </a:r>
            <a:r>
              <a:rPr kumimoji="0" lang="en-US" altLang="zh-TW" sz="35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kumimoji="0" lang="zh-TW" altLang="en-US" sz="3500" b="1" dirty="0">
                <a:solidFill>
                  <a:srgbClr val="FF0000"/>
                </a:solidFill>
                <a:latin typeface="+mn-ea"/>
                <a:ea typeface="+mn-ea"/>
              </a:rPr>
              <a:t>月費單</a:t>
            </a:r>
            <a:endParaRPr kumimoji="0" lang="en-US" altLang="zh-TW" sz="35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b="1" u="sng" dirty="0">
                <a:latin typeface="+mn-ea"/>
                <a:ea typeface="+mn-ea"/>
              </a:rPr>
              <a:t>每月提醒家長繳費後，請交回第二聯收據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+mn-ea"/>
                <a:ea typeface="+mn-ea"/>
              </a:rPr>
              <a:t>(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+mn-ea"/>
                <a:ea typeface="+mn-ea"/>
              </a:rPr>
              <a:t>若線上</a:t>
            </a:r>
            <a:r>
              <a:rPr lang="zh-TW" altLang="en-US" sz="3500" b="1" u="sng" dirty="0">
                <a:solidFill>
                  <a:srgbClr val="0000CC"/>
                </a:solidFill>
                <a:latin typeface="+mn-ea"/>
                <a:ea typeface="+mn-ea"/>
              </a:rPr>
              <a:t>繳費者，請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+mn-ea"/>
                <a:ea typeface="+mn-ea"/>
              </a:rPr>
              <a:t>提供授權碼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+mn-ea"/>
                <a:ea typeface="+mn-ea"/>
              </a:rPr>
              <a:t>6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+mn-ea"/>
                <a:ea typeface="+mn-ea"/>
              </a:rPr>
              <a:t>位數字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+mn-ea"/>
                <a:ea typeface="+mn-ea"/>
              </a:rPr>
              <a:t>)</a:t>
            </a:r>
            <a:r>
              <a:rPr kumimoji="0" lang="zh-TW" altLang="en-US" sz="3500" b="1" u="sng" dirty="0">
                <a:latin typeface="+mn-ea"/>
                <a:ea typeface="+mn-ea"/>
              </a:rPr>
              <a:t>，以便出納組查帳使用。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827584" y="404664"/>
            <a:ext cx="7056437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總務處</a:t>
            </a:r>
          </a:p>
        </p:txBody>
      </p:sp>
    </p:spTree>
    <p:extLst>
      <p:ext uri="{BB962C8B-B14F-4D97-AF65-F5344CB8AC3E}">
        <p14:creationId xmlns:p14="http://schemas.microsoft.com/office/powerpoint/2010/main" val="399371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981075" y="404813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00" b="1" dirty="0">
                <a:solidFill>
                  <a:schemeClr val="tx1"/>
                </a:solidFill>
              </a:rPr>
              <a:t>放學</a:t>
            </a:r>
            <a:r>
              <a:rPr lang="zh-TW" altLang="zh-TW" sz="4000" b="1" dirty="0">
                <a:solidFill>
                  <a:schemeClr val="tx1"/>
                </a:solidFill>
              </a:rPr>
              <a:t>重要配合事項</a:t>
            </a:r>
            <a:r>
              <a:rPr lang="en-US" altLang="zh-TW" sz="4000" b="1" dirty="0">
                <a:solidFill>
                  <a:schemeClr val="tx1"/>
                </a:solidFill>
              </a:rPr>
              <a:t>:</a:t>
            </a:r>
            <a:r>
              <a:rPr lang="en-US" altLang="zh-TW" sz="4000" b="1" dirty="0">
                <a:solidFill>
                  <a:srgbClr val="C00000"/>
                </a:solidFill>
              </a:rPr>
              <a:t/>
            </a:r>
            <a:br>
              <a:rPr lang="en-US" altLang="zh-TW" sz="4000" b="1" dirty="0">
                <a:solidFill>
                  <a:srgbClr val="C00000"/>
                </a:solidFill>
              </a:rPr>
            </a:br>
            <a:r>
              <a:rPr lang="zh-TW" altLang="en-US" sz="4000" b="1" dirty="0">
                <a:solidFill>
                  <a:srgbClr val="C00000"/>
                </a:solidFill>
              </a:rPr>
              <a:t>提醒搭乘</a:t>
            </a:r>
            <a:r>
              <a:rPr lang="zh-TW" altLang="zh-TW" sz="4000" b="1" dirty="0">
                <a:solidFill>
                  <a:srgbClr val="C00000"/>
                </a:solidFill>
              </a:rPr>
              <a:t>校車的孩子</a:t>
            </a:r>
            <a:endParaRPr kumimoji="0" lang="en-US" altLang="zh-TW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8" name="矩形 1"/>
          <p:cNvSpPr>
            <a:spLocks noChangeArrowheads="1"/>
          </p:cNvSpPr>
          <p:nvPr/>
        </p:nvSpPr>
        <p:spPr bwMode="auto">
          <a:xfrm>
            <a:off x="683568" y="1773238"/>
            <a:ext cx="7848872" cy="4785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000" b="1" dirty="0">
                <a:ea typeface="新細明體" pitchFamily="18" charset="-120"/>
              </a:rPr>
              <a:t>非常重要</a:t>
            </a:r>
            <a:r>
              <a:rPr lang="en-US" altLang="zh-TW" sz="4000" b="1" dirty="0">
                <a:ea typeface="新細明體" pitchFamily="18" charset="-120"/>
              </a:rPr>
              <a:t>!!!</a:t>
            </a:r>
            <a:r>
              <a:rPr lang="zh-TW" altLang="zh-TW" sz="4000" b="1" dirty="0">
                <a:ea typeface="新細明體" pitchFamily="18" charset="-120"/>
              </a:rPr>
              <a:t>如</a:t>
            </a:r>
            <a:r>
              <a:rPr lang="zh-TW" altLang="en-US" sz="4000" b="1" dirty="0">
                <a:ea typeface="新細明體" pitchFamily="18" charset="-120"/>
              </a:rPr>
              <a:t>孩子</a:t>
            </a:r>
            <a:r>
              <a:rPr lang="zh-TW" altLang="zh-TW" sz="4000" b="1" dirty="0">
                <a:solidFill>
                  <a:srgbClr val="0000CC"/>
                </a:solidFill>
                <a:ea typeface="新細明體" pitchFamily="18" charset="-120"/>
              </a:rPr>
              <a:t>請假或臨時</a:t>
            </a:r>
            <a:r>
              <a:rPr lang="zh-TW" altLang="en-US" sz="4000" b="1" dirty="0">
                <a:solidFill>
                  <a:srgbClr val="0000CC"/>
                </a:solidFill>
                <a:ea typeface="新細明體" pitchFamily="18" charset="-120"/>
              </a:rPr>
              <a:t>接回</a:t>
            </a:r>
            <a:r>
              <a:rPr lang="zh-TW" altLang="zh-TW" sz="4000" b="1" dirty="0">
                <a:solidFill>
                  <a:srgbClr val="0000CC"/>
                </a:solidFill>
                <a:ea typeface="新細明體" pitchFamily="18" charset="-120"/>
              </a:rPr>
              <a:t>，</a:t>
            </a:r>
            <a:r>
              <a:rPr lang="zh-TW" altLang="en-US" sz="4000" b="1" dirty="0">
                <a:solidFill>
                  <a:srgbClr val="0000CC"/>
                </a:solidFill>
                <a:ea typeface="新細明體" pitchFamily="18" charset="-120"/>
              </a:rPr>
              <a:t>當天</a:t>
            </a:r>
            <a:r>
              <a:rPr lang="zh-TW" altLang="zh-TW" sz="4000" b="1" dirty="0">
                <a:solidFill>
                  <a:srgbClr val="0000CC"/>
                </a:solidFill>
                <a:ea typeface="新細明體" pitchFamily="18" charset="-120"/>
              </a:rPr>
              <a:t>不搭校車</a:t>
            </a:r>
            <a:r>
              <a:rPr lang="zh-TW" altLang="en-US" sz="4000" b="1" dirty="0">
                <a:solidFill>
                  <a:srgbClr val="0000CC"/>
                </a:solidFill>
                <a:ea typeface="新細明體" pitchFamily="18" charset="-120"/>
              </a:rPr>
              <a:t>的話</a:t>
            </a:r>
            <a:r>
              <a:rPr lang="zh-TW" altLang="zh-TW" sz="4000" b="1" dirty="0">
                <a:ea typeface="新細明體" pitchFamily="18" charset="-120"/>
              </a:rPr>
              <a:t>，</a:t>
            </a:r>
            <a:r>
              <a:rPr lang="zh-TW" altLang="zh-TW" sz="6500" b="1" dirty="0">
                <a:ea typeface="新細明體" pitchFamily="18" charset="-120"/>
              </a:rPr>
              <a:t>請家長</a:t>
            </a:r>
            <a:r>
              <a:rPr lang="zh-TW" altLang="zh-TW" sz="6500" b="1" dirty="0">
                <a:solidFill>
                  <a:srgbClr val="FF0000"/>
                </a:solidFill>
                <a:ea typeface="新細明體" pitchFamily="18" charset="-120"/>
              </a:rPr>
              <a:t>務必通知隨車大姊</a:t>
            </a:r>
            <a:r>
              <a:rPr lang="zh-TW" altLang="zh-TW" sz="4000" b="1" dirty="0">
                <a:ea typeface="新細明體" pitchFamily="18" charset="-120"/>
              </a:rPr>
              <a:t>，</a:t>
            </a:r>
            <a:r>
              <a:rPr lang="zh-TW" altLang="en-US" sz="4500" b="1" dirty="0">
                <a:ea typeface="新細明體" pitchFamily="18" charset="-120"/>
              </a:rPr>
              <a:t>以免放學遲遲等不到孩子會很擔心</a:t>
            </a:r>
            <a:r>
              <a:rPr lang="zh-TW" altLang="zh-TW" sz="4500" b="1" dirty="0">
                <a:ea typeface="新細明體" pitchFamily="18" charset="-120"/>
              </a:rPr>
              <a:t>，謝謝您的配合</a:t>
            </a:r>
            <a:r>
              <a:rPr lang="en-US" altLang="zh-TW" sz="4500" b="1" dirty="0">
                <a:ea typeface="新細明體" pitchFamily="18" charset="-120"/>
              </a:rPr>
              <a:t>!</a:t>
            </a:r>
            <a:br>
              <a:rPr lang="en-US" altLang="zh-TW" sz="4500" b="1" dirty="0">
                <a:ea typeface="新細明體" pitchFamily="18" charset="-120"/>
              </a:rPr>
            </a:br>
            <a:endParaRPr lang="zh-TW" altLang="zh-TW" sz="4500" b="1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382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042988" y="1484784"/>
            <a:ext cx="678815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kumimoji="0" lang="zh-TW" altLang="en-US" sz="3600" b="1" dirty="0">
                <a:solidFill>
                  <a:srgbClr val="0000FF"/>
                </a:solidFill>
                <a:ea typeface="新細明體" pitchFamily="18" charset="-120"/>
              </a:rPr>
              <a:t>最高榮譽獎</a:t>
            </a:r>
            <a:endParaRPr kumimoji="0" lang="en-US" altLang="zh-TW" sz="3600" b="1" dirty="0">
              <a:solidFill>
                <a:srgbClr val="0000FF"/>
              </a:solidFill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本校設有</a:t>
            </a:r>
            <a:r>
              <a:rPr kumimoji="0" lang="en-US" altLang="zh-TW" sz="2400" dirty="0">
                <a:solidFill>
                  <a:srgbClr val="0000FF"/>
                </a:solidFill>
                <a:ea typeface="標楷體" pitchFamily="65" charset="-120"/>
              </a:rPr>
              <a:t>『</a:t>
            </a:r>
            <a:r>
              <a:rPr kumimoji="0" lang="zh-TW" altLang="en-US" sz="2400" dirty="0">
                <a:solidFill>
                  <a:srgbClr val="0000FF"/>
                </a:solidFill>
                <a:ea typeface="標楷體" pitchFamily="65" charset="-120"/>
              </a:rPr>
              <a:t>榮譽制度</a:t>
            </a:r>
            <a:r>
              <a:rPr kumimoji="0" lang="en-US" altLang="zh-TW" sz="2400" dirty="0">
                <a:solidFill>
                  <a:srgbClr val="0000FF"/>
                </a:solidFill>
                <a:ea typeface="標楷體" pitchFamily="65" charset="-120"/>
              </a:rPr>
              <a:t>』</a:t>
            </a: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，小朋友在各處室得到的榮譽卡獎勵，</a:t>
            </a:r>
            <a:r>
              <a:rPr kumimoji="0" lang="zh-TW" altLang="en-US" sz="2400" b="1" u="sng" dirty="0">
                <a:solidFill>
                  <a:srgbClr val="000000"/>
                </a:solidFill>
                <a:ea typeface="標楷體" pitchFamily="65" charset="-120"/>
              </a:rPr>
              <a:t>每集滿</a:t>
            </a:r>
            <a:r>
              <a:rPr kumimoji="0" lang="en-US" altLang="zh-TW" sz="2400" b="1" u="sng" dirty="0">
                <a:solidFill>
                  <a:srgbClr val="000000"/>
                </a:solidFill>
                <a:ea typeface="標楷體" pitchFamily="65" charset="-120"/>
              </a:rPr>
              <a:t>20</a:t>
            </a:r>
            <a:r>
              <a:rPr kumimoji="0" lang="zh-TW" altLang="en-US" sz="2400" b="1" u="sng" dirty="0">
                <a:solidFill>
                  <a:srgbClr val="000000"/>
                </a:solidFill>
                <a:ea typeface="標楷體" pitchFamily="65" charset="-120"/>
              </a:rPr>
              <a:t>張榮譽卡</a:t>
            </a: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，可以到教務處申請換發</a:t>
            </a:r>
            <a:r>
              <a:rPr kumimoji="0" lang="zh-TW" altLang="en-US" sz="2400" b="1" u="sng" dirty="0">
                <a:solidFill>
                  <a:srgbClr val="000000"/>
                </a:solidFill>
                <a:ea typeface="標楷體" pitchFamily="65" charset="-120"/>
              </a:rPr>
              <a:t>一張獎狀及</a:t>
            </a:r>
            <a:r>
              <a:rPr kumimoji="0" lang="en-US" altLang="zh-TW" sz="2400" b="1" u="sng" dirty="0">
                <a:solidFill>
                  <a:srgbClr val="000000"/>
                </a:solidFill>
                <a:ea typeface="標楷體" pitchFamily="65" charset="-120"/>
              </a:rPr>
              <a:t>200</a:t>
            </a:r>
            <a:r>
              <a:rPr kumimoji="0" lang="zh-TW" altLang="en-US" sz="2400" b="1" u="sng" dirty="0">
                <a:solidFill>
                  <a:srgbClr val="000000"/>
                </a:solidFill>
                <a:ea typeface="標楷體" pitchFamily="65" charset="-120"/>
              </a:rPr>
              <a:t>元圖書禮卷</a:t>
            </a: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，由校長於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每週</a:t>
            </a:r>
            <a:r>
              <a:rPr kumimoji="0" lang="en-US" altLang="zh-TW" sz="2400" b="1" dirty="0">
                <a:solidFill>
                  <a:srgbClr val="FF0000"/>
                </a:solidFill>
                <a:ea typeface="標楷體" pitchFamily="65" charset="-120"/>
              </a:rPr>
              <a:t>(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一</a:t>
            </a:r>
            <a:r>
              <a:rPr kumimoji="0" lang="en-US" altLang="zh-TW" sz="2400" b="1" dirty="0">
                <a:solidFill>
                  <a:srgbClr val="FF0000"/>
                </a:solidFill>
                <a:ea typeface="標楷體" pitchFamily="65" charset="-120"/>
              </a:rPr>
              <a:t>)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學生朝會公開頒獎</a:t>
            </a: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。</a:t>
            </a:r>
            <a:endParaRPr kumimoji="0" lang="en-US" altLang="zh-TW" sz="2400" dirty="0">
              <a:solidFill>
                <a:srgbClr val="000000"/>
              </a:solidFill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提醒孩子自一年級開始，榮譽卡及奬狀一定要都要好好保存，累積到畢業時</a:t>
            </a:r>
            <a:r>
              <a:rPr kumimoji="0" lang="zh-TW" altLang="en-US" sz="2400" b="1" dirty="0">
                <a:solidFill>
                  <a:srgbClr val="000000"/>
                </a:solidFill>
                <a:ea typeface="標楷體" pitchFamily="65" charset="-120"/>
              </a:rPr>
              <a:t>，畢業典禮時會頒發</a:t>
            </a:r>
            <a:r>
              <a:rPr kumimoji="0" lang="en-US" altLang="zh-TW" sz="2400" b="1" dirty="0">
                <a:solidFill>
                  <a:srgbClr val="FF0000"/>
                </a:solidFill>
                <a:ea typeface="標楷體" pitchFamily="65" charset="-120"/>
              </a:rPr>
              <a:t>『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最高榮譽獎</a:t>
            </a:r>
            <a:r>
              <a:rPr kumimoji="0" lang="en-US" altLang="zh-TW" sz="2400" b="1" dirty="0">
                <a:solidFill>
                  <a:srgbClr val="FF0000"/>
                </a:solidFill>
                <a:ea typeface="標楷體" pitchFamily="65" charset="-120"/>
              </a:rPr>
              <a:t>』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獎盃</a:t>
            </a:r>
            <a:r>
              <a:rPr kumimoji="0" lang="zh-TW" altLang="en-US" sz="2400" b="1" dirty="0">
                <a:solidFill>
                  <a:srgbClr val="000000"/>
                </a:solidFill>
                <a:ea typeface="標楷體" pitchFamily="65" charset="-120"/>
              </a:rPr>
              <a:t>，是小學階段的</a:t>
            </a:r>
            <a:r>
              <a:rPr kumimoji="0" lang="zh-TW" altLang="en-US" sz="2400" b="1" dirty="0" smtClean="0">
                <a:solidFill>
                  <a:srgbClr val="000000"/>
                </a:solidFill>
                <a:ea typeface="標楷體" pitchFamily="65" charset="-120"/>
              </a:rPr>
              <a:t>最高的</a:t>
            </a:r>
            <a:r>
              <a:rPr kumimoji="0" lang="zh-TW" altLang="en-US" sz="2400" b="1" dirty="0">
                <a:solidFill>
                  <a:srgbClr val="000000"/>
                </a:solidFill>
                <a:ea typeface="標楷體" pitchFamily="65" charset="-120"/>
              </a:rPr>
              <a:t>榮譽！</a:t>
            </a:r>
            <a:r>
              <a:rPr kumimoji="0" lang="zh-TW" altLang="en-US" sz="4800" b="1" dirty="0">
                <a:ea typeface="新細明體" pitchFamily="18" charset="-120"/>
              </a:rPr>
              <a:t> </a:t>
            </a:r>
            <a:endParaRPr kumimoji="0" lang="en-US" altLang="zh-TW" sz="36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</a:pPr>
            <a:endParaRPr kumimoji="0" lang="en-US" altLang="zh-TW" sz="3600" dirty="0">
              <a:ea typeface="新細明體" pitchFamily="18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784225" y="406400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教務處</a:t>
            </a:r>
          </a:p>
        </p:txBody>
      </p:sp>
    </p:spTree>
    <p:extLst>
      <p:ext uri="{BB962C8B-B14F-4D97-AF65-F5344CB8AC3E}">
        <p14:creationId xmlns:p14="http://schemas.microsoft.com/office/powerpoint/2010/main" val="318867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 txBox="1">
            <a:spLocks noChangeArrowheads="1"/>
          </p:cNvSpPr>
          <p:nvPr/>
        </p:nvSpPr>
        <p:spPr bwMode="auto">
          <a:xfrm>
            <a:off x="683568" y="908720"/>
            <a:ext cx="7777162" cy="40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8000" b="1" dirty="0">
                <a:latin typeface="標楷體" pitchFamily="65" charset="-120"/>
                <a:ea typeface="標楷體" pitchFamily="65" charset="-120"/>
              </a:rPr>
              <a:t>親師合作</a:t>
            </a:r>
            <a:endParaRPr kumimoji="0" lang="en-US" altLang="zh-TW" sz="8000" b="1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8000" b="1" dirty="0">
                <a:latin typeface="標楷體" pitchFamily="65" charset="-120"/>
                <a:ea typeface="標楷體" pitchFamily="65" charset="-120"/>
              </a:rPr>
              <a:t>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8000" b="1" dirty="0">
                <a:latin typeface="標楷體" pitchFamily="65" charset="-120"/>
                <a:ea typeface="標楷體" pitchFamily="65" charset="-120"/>
              </a:rPr>
              <a:t>班級注意事項</a:t>
            </a:r>
          </a:p>
        </p:txBody>
      </p:sp>
    </p:spTree>
    <p:extLst>
      <p:ext uri="{BB962C8B-B14F-4D97-AF65-F5344CB8AC3E}">
        <p14:creationId xmlns:p14="http://schemas.microsoft.com/office/powerpoint/2010/main" val="79409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標題 1"/>
          <p:cNvSpPr>
            <a:spLocks noGrp="1"/>
          </p:cNvSpPr>
          <p:nvPr>
            <p:ph type="title"/>
          </p:nvPr>
        </p:nvSpPr>
        <p:spPr>
          <a:xfrm>
            <a:off x="1187450" y="333375"/>
            <a:ext cx="7772400" cy="1143000"/>
          </a:xfrm>
          <a:solidFill>
            <a:srgbClr val="A7CFF7"/>
          </a:solidFill>
        </p:spPr>
        <p:txBody>
          <a:bodyPr>
            <a:normAutofit/>
          </a:bodyPr>
          <a:lstStyle/>
          <a:p>
            <a:r>
              <a:rPr lang="zh-TW" altLang="en-US" sz="4500" b="1" dirty="0">
                <a:solidFill>
                  <a:srgbClr val="0033CC"/>
                </a:solidFill>
                <a:latin typeface="標楷體" pitchFamily="65" charset="-120"/>
                <a:ea typeface="標楷體" pitchFamily="65" charset="-120"/>
              </a:rPr>
              <a:t>「態度決定」留下來的時間</a:t>
            </a:r>
            <a:endParaRPr lang="zh-TW" altLang="en-US" sz="4500" dirty="0">
              <a:solidFill>
                <a:srgbClr val="0033CC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8913"/>
            <a:ext cx="9334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188913"/>
            <a:ext cx="9334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內容版面配置區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3425" y="1484313"/>
            <a:ext cx="8228013" cy="4608512"/>
          </a:xfrm>
        </p:spPr>
      </p:pic>
    </p:spTree>
    <p:extLst>
      <p:ext uri="{BB962C8B-B14F-4D97-AF65-F5344CB8AC3E}">
        <p14:creationId xmlns:p14="http://schemas.microsoft.com/office/powerpoint/2010/main" val="401824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683568" y="260349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4000" b="1" dirty="0">
                <a:solidFill>
                  <a:srgbClr val="0000CC"/>
                </a:solidFill>
              </a:rPr>
              <a:t>請孩子帶基本的文具到校即可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41078"/>
            <a:ext cx="5976664" cy="21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457200" y="1412875"/>
            <a:ext cx="4546600" cy="143351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kumimoji="0" lang="zh-TW" altLang="en-US" sz="5000" b="1" dirty="0">
              <a:solidFill>
                <a:srgbClr val="FF0000"/>
              </a:solidFill>
            </a:endParaRPr>
          </a:p>
        </p:txBody>
      </p:sp>
      <p:sp>
        <p:nvSpPr>
          <p:cNvPr id="17414" name="文字版面配置區 2"/>
          <p:cNvSpPr txBox="1">
            <a:spLocks/>
          </p:cNvSpPr>
          <p:nvPr/>
        </p:nvSpPr>
        <p:spPr bwMode="auto">
          <a:xfrm>
            <a:off x="457200" y="3573463"/>
            <a:ext cx="814705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購買基本款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樸素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實用佳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，盡量不買花俏款，避免孩子上課分心玩文具，過多文具，除上課易分心之外，也會在同儕之間產生互相比較文具的態度。</a:t>
            </a:r>
            <a:endParaRPr kumimoji="0" lang="en-US" altLang="zh-TW" b="1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kumimoji="0" lang="zh-TW" altLang="en-US" b="1" dirty="0">
                <a:ea typeface="新細明體" pitchFamily="18" charset="-120"/>
              </a:rPr>
              <a:t>多餘文具，請放在家中使用</a:t>
            </a:r>
            <a:r>
              <a:rPr kumimoji="0" lang="zh-TW" altLang="en-US" b="1" dirty="0">
                <a:latin typeface="新細明體" pitchFamily="18" charset="-120"/>
                <a:ea typeface="新細明體" pitchFamily="18" charset="-120"/>
              </a:rPr>
              <a:t>。</a:t>
            </a:r>
            <a:endParaRPr kumimoji="0" lang="en-US" altLang="zh-TW" b="1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8877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981075" y="404664"/>
            <a:ext cx="7056437" cy="86201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TW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矩形 1"/>
          <p:cNvSpPr>
            <a:spLocks noChangeArrowheads="1"/>
          </p:cNvSpPr>
          <p:nvPr/>
        </p:nvSpPr>
        <p:spPr bwMode="auto">
          <a:xfrm>
            <a:off x="1692473" y="406747"/>
            <a:ext cx="6911975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5000" b="1" dirty="0">
                <a:solidFill>
                  <a:srgbClr val="0000CC"/>
                </a:solidFill>
                <a:ea typeface="新細明體" pitchFamily="18" charset="-120"/>
              </a:rPr>
              <a:t>請孩子備齊學用品</a:t>
            </a:r>
            <a:endParaRPr lang="zh-TW" altLang="en-US" sz="5000" dirty="0">
              <a:ea typeface="新細明體" pitchFamily="18" charset="-120"/>
            </a:endParaRPr>
          </a:p>
        </p:txBody>
      </p:sp>
      <p:sp>
        <p:nvSpPr>
          <p:cNvPr id="6" name="內容版面配置區 3"/>
          <p:cNvSpPr txBox="1">
            <a:spLocks/>
          </p:cNvSpPr>
          <p:nvPr/>
        </p:nvSpPr>
        <p:spPr>
          <a:xfrm>
            <a:off x="525461" y="1484313"/>
            <a:ext cx="8367019" cy="4608983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kumimoji="0" lang="zh-TW" altLang="zh-TW" sz="9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★學用品檢核表：</a:t>
            </a:r>
            <a:r>
              <a:rPr kumimoji="0" lang="zh-TW" altLang="zh-TW" sz="9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有缺者，請利用</a:t>
            </a:r>
            <a:r>
              <a:rPr lang="zh-TW" altLang="zh-TW" sz="9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假日盡速補</a:t>
            </a:r>
            <a:r>
              <a:rPr kumimoji="0" lang="zh-TW" altLang="zh-TW" sz="9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齊</a:t>
            </a:r>
            <a:endParaRPr kumimoji="0" lang="en-US" altLang="zh-TW" sz="9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</a:t>
            </a:r>
            <a:r>
              <a:rPr kumimoji="0" lang="en-US" altLang="zh-TW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en-US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防災頭套</a:t>
            </a:r>
            <a:r>
              <a:rPr kumimoji="0" lang="en-US" altLang="zh-TW" sz="6500" b="1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6500" b="1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橘色軟墊</a:t>
            </a:r>
            <a:r>
              <a:rPr kumimoji="0" lang="en-US" altLang="zh-TW" sz="6500" b="1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en-US" altLang="zh-TW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kumimoji="0" lang="zh-TW" altLang="en-US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在校防災避難演練使用</a:t>
            </a:r>
            <a:endParaRPr kumimoji="0" lang="zh-TW" altLang="zh-TW" sz="6500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□ </a:t>
            </a:r>
            <a:r>
              <a:rPr lang="zh-TW" altLang="en-US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口罩</a:t>
            </a: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非常重要</a:t>
            </a: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r>
              <a:rPr lang="zh-TW" altLang="en-US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防疫必備用品</a:t>
            </a: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!)</a:t>
            </a: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餐袋</a:t>
            </a:r>
            <a:endParaRPr kumimoji="0" lang="en-US" altLang="zh-TW" sz="6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潔牙用具一組 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衛生紙一包 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國語字典 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螢光筆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*2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、紅筆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</a:t>
            </a:r>
            <a:r>
              <a:rPr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、</a:t>
            </a:r>
            <a:r>
              <a:rPr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藍</a:t>
            </a:r>
            <a:r>
              <a:rPr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筆</a:t>
            </a:r>
            <a:r>
              <a:rPr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</a:t>
            </a: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鉛筆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*5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直尺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   (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刻度清楚的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橡皮擦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 (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錯字可擦乾淨的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口紅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膠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   (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貼聯絡簿用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400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774700" y="546100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zh-TW" altLang="en-US" sz="5000" b="1" dirty="0">
                <a:solidFill>
                  <a:srgbClr val="0000CC"/>
                </a:solidFill>
              </a:rPr>
              <a:t>平日不需帶錢到校</a:t>
            </a:r>
          </a:p>
        </p:txBody>
      </p:sp>
      <p:sp>
        <p:nvSpPr>
          <p:cNvPr id="19460" name="矩形 1"/>
          <p:cNvSpPr>
            <a:spLocks noChangeArrowheads="1"/>
          </p:cNvSpPr>
          <p:nvPr/>
        </p:nvSpPr>
        <p:spPr bwMode="auto">
          <a:xfrm>
            <a:off x="611188" y="2413000"/>
            <a:ext cx="806450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arenBoth"/>
            </a:pPr>
            <a:r>
              <a:rPr lang="zh-TW" altLang="en-US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平日</a:t>
            </a:r>
            <a:r>
              <a:rPr lang="zh-TW" altLang="en-US" b="1" dirty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不需帶錢</a:t>
            </a:r>
            <a:r>
              <a:rPr lang="zh-TW" altLang="en-US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到校</a:t>
            </a:r>
            <a:r>
              <a:rPr lang="zh-TW" altLang="en-US" b="1" dirty="0">
                <a:ea typeface="新細明體" pitchFamily="18" charset="-120"/>
              </a:rPr>
              <a:t>，請爸媽留意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。</a:t>
            </a:r>
            <a:r>
              <a:rPr lang="en-US" altLang="zh-TW" b="1" dirty="0">
                <a:latin typeface="新細明體" pitchFamily="18" charset="-120"/>
                <a:ea typeface="新細明體" pitchFamily="18" charset="-120"/>
              </a:rPr>
              <a:t>(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除非需要至福利社添購學用品除外</a:t>
            </a:r>
            <a:r>
              <a:rPr lang="en-US" altLang="zh-TW" b="1" dirty="0">
                <a:latin typeface="新細明體" pitchFamily="18" charset="-120"/>
                <a:ea typeface="新細明體" pitchFamily="18" charset="-120"/>
              </a:rPr>
              <a:t>)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 </a:t>
            </a:r>
            <a:endParaRPr lang="en-US" altLang="zh-TW" b="1" dirty="0">
              <a:latin typeface="新細明體" pitchFamily="18" charset="-120"/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AutoNum type="arabicParenBoth"/>
            </a:pPr>
            <a:r>
              <a:rPr lang="zh-TW" altLang="en-US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貴重物品、心愛玩具</a:t>
            </a:r>
            <a:r>
              <a:rPr lang="zh-TW" altLang="en-US" b="1" dirty="0">
                <a:solidFill>
                  <a:srgbClr val="0000FF"/>
                </a:solidFill>
                <a:ea typeface="新細明體" pitchFamily="18" charset="-120"/>
              </a:rPr>
              <a:t>， 請放家中</a:t>
            </a:r>
            <a:r>
              <a:rPr lang="zh-TW" altLang="en-US" b="1" dirty="0">
                <a:ea typeface="新細明體" pitchFamily="18" charset="-120"/>
              </a:rPr>
              <a:t>， 不要帶來學校， 以免遺失</a:t>
            </a:r>
            <a:r>
              <a:rPr lang="en-US" altLang="zh-TW" b="1" dirty="0">
                <a:ea typeface="新細明體" pitchFamily="18" charset="-120"/>
              </a:rPr>
              <a:t>/</a:t>
            </a:r>
            <a:r>
              <a:rPr lang="zh-TW" altLang="en-US" b="1" dirty="0">
                <a:ea typeface="新細明體" pitchFamily="18" charset="-120"/>
              </a:rPr>
              <a:t>損壞，孩子會傷心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。</a:t>
            </a:r>
            <a:r>
              <a:rPr lang="en-US" altLang="zh-TW" sz="1800" b="1" dirty="0">
                <a:ea typeface="新細明體" pitchFamily="18" charset="-120"/>
              </a:rPr>
              <a:t/>
            </a:r>
            <a:br>
              <a:rPr lang="en-US" altLang="zh-TW" sz="1800" b="1" dirty="0">
                <a:ea typeface="新細明體" pitchFamily="18" charset="-120"/>
              </a:rPr>
            </a:br>
            <a:endParaRPr lang="zh-TW" altLang="en-US" sz="1800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655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>
                <a:solidFill>
                  <a:srgbClr val="C00000"/>
                </a:solidFill>
                <a:ea typeface="新細明體" pitchFamily="18" charset="-120"/>
              </a:rPr>
              <a:t>1</a:t>
            </a:r>
            <a:endParaRPr kumimoji="0" lang="zh-TW" altLang="en-US" sz="4400" b="1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55576" y="1412776"/>
            <a:ext cx="8229600" cy="4419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正向，關心，讚美很重要。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養成今日事今日畢的好習慣。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請</a:t>
            </a:r>
            <a:r>
              <a:rPr lang="zh-TW" altLang="en-US" sz="3000" b="1" u="sng" dirty="0">
                <a:latin typeface="華康楷書體W3" pitchFamily="65" charset="-120"/>
                <a:ea typeface="標楷體" pitchFamily="65" charset="-120"/>
              </a:rPr>
              <a:t>確實訂正各科</a:t>
            </a: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的作業。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科任作業：請孩子在繳交當日務必完成。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特殊情況</a:t>
            </a:r>
            <a:r>
              <a:rPr lang="en-US" altLang="zh-TW" sz="3000" b="1" dirty="0">
                <a:latin typeface="華康楷書體W3" pitchFamily="65" charset="-120"/>
                <a:ea typeface="標楷體" pitchFamily="65" charset="-120"/>
              </a:rPr>
              <a:t>(</a:t>
            </a: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請假</a:t>
            </a:r>
            <a:r>
              <a:rPr lang="en-US" altLang="zh-TW" sz="3000" b="1" dirty="0">
                <a:latin typeface="華康楷書體W3" pitchFamily="65" charset="-120"/>
                <a:ea typeface="標楷體" pitchFamily="65" charset="-120"/>
              </a:rPr>
              <a:t>)</a:t>
            </a: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：安全考量，請假請務必寫聯絡簿或電話連繫，讓老師清楚了解孩子的請假狀況。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zh-TW" altLang="en-US" b="1" dirty="0">
              <a:latin typeface="華康楷書體W3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6588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 dirty="0">
                <a:solidFill>
                  <a:srgbClr val="C00000"/>
                </a:solidFill>
                <a:ea typeface="新細明體" pitchFamily="18" charset="-120"/>
              </a:rPr>
              <a:t>2</a:t>
            </a:r>
            <a:endParaRPr kumimoji="0" lang="zh-TW" altLang="en-US" sz="4400" b="1" dirty="0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55299" name="Rectangle 3"/>
          <p:cNvSpPr txBox="1">
            <a:spLocks noChangeArrowheads="1"/>
          </p:cNvSpPr>
          <p:nvPr/>
        </p:nvSpPr>
        <p:spPr bwMode="auto">
          <a:xfrm>
            <a:off x="467544" y="1725613"/>
            <a:ext cx="76962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請務必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每日親自閱簽家庭聯絡簿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，以了解孩子平時在學校的表現。</a:t>
            </a: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各項學校通知單回條等，請家長簽章後盡速繳回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，以免錯失報名權益。</a:t>
            </a:r>
            <a:endParaRPr kumimoji="0" lang="zh-TW" altLang="en-US" sz="2800" b="1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請孩子最晚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8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：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00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進教室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(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抄聯絡簿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+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靜心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)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，請協助孩子養成</a:t>
            </a:r>
            <a:r>
              <a:rPr kumimoji="0"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早睡早起</a:t>
            </a:r>
            <a:r>
              <a:rPr kumimoji="0" lang="zh-TW" altLang="en-US" sz="28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，充足的睡眠對成長發育中的孩子十分重要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，睡眠不足易影響學習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專注力不足、情緒不佳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)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等情形出現。</a:t>
            </a: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讓孩子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吃完早餐再上學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，有充足營養，有助成長發育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專注上課。</a:t>
            </a:r>
          </a:p>
        </p:txBody>
      </p:sp>
    </p:spTree>
    <p:extLst>
      <p:ext uri="{BB962C8B-B14F-4D97-AF65-F5344CB8AC3E}">
        <p14:creationId xmlns:p14="http://schemas.microsoft.com/office/powerpoint/2010/main" val="226331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 dirty="0">
                <a:solidFill>
                  <a:srgbClr val="C00000"/>
                </a:solidFill>
                <a:ea typeface="新細明體" pitchFamily="18" charset="-120"/>
              </a:rPr>
              <a:t>3</a:t>
            </a:r>
            <a:endParaRPr kumimoji="0" lang="zh-TW" altLang="en-US" sz="4400" b="1" dirty="0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56323" name="Rectangle 3"/>
          <p:cNvSpPr txBox="1">
            <a:spLocks noChangeArrowheads="1"/>
          </p:cNvSpPr>
          <p:nvPr/>
        </p:nvSpPr>
        <p:spPr bwMode="auto">
          <a:xfrm>
            <a:off x="685800" y="1484313"/>
            <a:ext cx="76962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en-US" altLang="zh-TW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>
                <a:latin typeface="標楷體" pitchFamily="65" charset="-120"/>
                <a:ea typeface="標楷體" pitchFamily="65" charset="-120"/>
              </a:rPr>
              <a:t>請指導孩子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自動自發完成功課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，並為他們檢查功課，養成孩子天天做功課的好習慣。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督促孩子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完成作業後才可以做自己喜歡的事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，有您的關心與叮嚀，孩子學會積極、負責，對孩子的學習發展是受用無窮的。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要求孩子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每天自己整理書包，並在睡前整理一次書包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，養成孩子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對自己的學習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有一份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責任感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請讓孩子學習獨立、不依賴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注意孩子的學用品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文具樸素為佳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，如缺少毀壞，立即為孩子補上。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4195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 dirty="0">
                <a:solidFill>
                  <a:srgbClr val="C00000"/>
                </a:solidFill>
                <a:ea typeface="新細明體" pitchFamily="18" charset="-120"/>
              </a:rPr>
              <a:t>4</a:t>
            </a:r>
            <a:endParaRPr kumimoji="0" lang="zh-TW" altLang="en-US" sz="4400" b="1" dirty="0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57347" name="Rectangle 3"/>
          <p:cNvSpPr txBox="1">
            <a:spLocks noChangeArrowheads="1"/>
          </p:cNvSpPr>
          <p:nvPr/>
        </p:nvSpPr>
        <p:spPr bwMode="auto">
          <a:xfrm>
            <a:off x="685800" y="1828800"/>
            <a:ext cx="7696200" cy="440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0" lang="en-US" altLang="zh-TW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請家長留意孩子衣服的增減以避免感冒，並</a:t>
            </a:r>
            <a:r>
              <a:rPr kumimoji="0" lang="zh-TW" altLang="en-US" sz="2800" b="1">
                <a:latin typeface="標楷體" pitchFamily="65" charset="-120"/>
                <a:ea typeface="標楷體" pitchFamily="65" charset="-120"/>
              </a:rPr>
              <a:t>在書包裡準備輕便雨衣或雨傘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，以備不時之需。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減少孩子上網、看電視、電玩遊戲的頻率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，可多鼓勵孩子進行其他休閒活動。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>
                <a:latin typeface="標楷體" pitchFamily="65" charset="-120"/>
                <a:ea typeface="標楷體" pitchFamily="65" charset="-120"/>
              </a:rPr>
              <a:t>當孩子的啦啦隊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，多給孩子鼓勵、讚美、思考與時間，小小的擁抱可換來無比的力量。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勿讓孩子攜帶金錢、貴重物品及玩具到學校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請鼓勵較內向害羞的孩子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，若在學校有什麼事情，一定要跟老師說。</a:t>
            </a:r>
            <a:endParaRPr kumimoji="0" lang="zh-TW" altLang="en-US" sz="2800" b="1">
              <a:latin typeface="標楷體" pitchFamily="65" charset="-120"/>
              <a:ea typeface="標楷體" pitchFamily="65" charset="-12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8287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 txBox="1">
            <a:spLocks noChangeArrowheads="1"/>
          </p:cNvSpPr>
          <p:nvPr/>
        </p:nvSpPr>
        <p:spPr bwMode="auto">
          <a:xfrm>
            <a:off x="2195513" y="476250"/>
            <a:ext cx="5013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b="1" dirty="0">
                <a:ea typeface="新細明體" pitchFamily="18" charset="-120"/>
              </a:rPr>
              <a:t>日常生活要求</a:t>
            </a:r>
            <a:r>
              <a:rPr kumimoji="0" lang="en-US" altLang="zh-TW" sz="5000" b="1" dirty="0">
                <a:ea typeface="新細明體" pitchFamily="18" charset="-120"/>
              </a:rPr>
              <a:t>-1</a:t>
            </a:r>
          </a:p>
        </p:txBody>
      </p:sp>
      <p:sp>
        <p:nvSpPr>
          <p:cNvPr id="58371" name="Rectangle 3"/>
          <p:cNvSpPr txBox="1">
            <a:spLocks noChangeArrowheads="1"/>
          </p:cNvSpPr>
          <p:nvPr/>
        </p:nvSpPr>
        <p:spPr bwMode="auto">
          <a:xfrm>
            <a:off x="900113" y="1916113"/>
            <a:ext cx="7559675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請假：</a:t>
            </a:r>
            <a:r>
              <a:rPr kumimoji="0" lang="en-US" altLang="zh-TW" sz="2800">
                <a:latin typeface="標楷體" pitchFamily="65" charset="-120"/>
                <a:ea typeface="標楷體" pitchFamily="65" charset="-120"/>
              </a:rPr>
              <a:t>2303-2874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轉</a:t>
            </a:r>
            <a:r>
              <a:rPr kumimoji="0" lang="en-US" altLang="zh-TW" sz="2800">
                <a:latin typeface="標楷體" pitchFamily="65" charset="-120"/>
                <a:ea typeface="標楷體" pitchFamily="65" charset="-120"/>
              </a:rPr>
              <a:t>821(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教務處分機</a:t>
            </a:r>
            <a:r>
              <a:rPr kumimoji="0" lang="en-US" altLang="zh-TW" sz="2800">
                <a:latin typeface="標楷體" pitchFamily="65" charset="-120"/>
                <a:ea typeface="標楷體" pitchFamily="65" charset="-120"/>
              </a:rPr>
              <a:t>)                </a:t>
            </a:r>
          </a:p>
          <a:p>
            <a:pPr eaLnBrk="1" hangingPunct="1"/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勿帶零用錢或貴重物品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，若需帶手機，請孩子自行負保管責任或交至導師，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上課勿開機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0037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 txBox="1">
            <a:spLocks noChangeArrowheads="1"/>
          </p:cNvSpPr>
          <p:nvPr/>
        </p:nvSpPr>
        <p:spPr bwMode="auto">
          <a:xfrm>
            <a:off x="2195513" y="476250"/>
            <a:ext cx="5013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5000" b="1" dirty="0">
                <a:ea typeface="新細明體" pitchFamily="18" charset="-120"/>
              </a:rPr>
              <a:t>日常生活要求</a:t>
            </a:r>
            <a:r>
              <a:rPr lang="en-US" altLang="zh-TW" sz="5000" b="1" dirty="0">
                <a:ea typeface="新細明體" pitchFamily="18" charset="-120"/>
              </a:rPr>
              <a:t>-2</a:t>
            </a:r>
          </a:p>
        </p:txBody>
      </p:sp>
      <p:sp>
        <p:nvSpPr>
          <p:cNvPr id="59395" name="Rectangle 3"/>
          <p:cNvSpPr txBox="1">
            <a:spLocks noChangeArrowheads="1"/>
          </p:cNvSpPr>
          <p:nvPr/>
        </p:nvSpPr>
        <p:spPr bwMode="auto">
          <a:xfrm>
            <a:off x="971550" y="1828800"/>
            <a:ext cx="7921625" cy="40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遵守學校上學時間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(7:50</a:t>
            </a:r>
            <a:r>
              <a:rPr kumimoji="0" lang="zh-TW" altLang="en-US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到校為佳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最晚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8:00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維護教室整潔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保持自己座位及四周的清潔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多喝白開水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較健康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帶水壺到學校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確實完成作業及考卷訂正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請家長每天檢查簽名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睡前檢查書包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今日事，今日畢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多讓孩子做家事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生活自理能力的培養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不做孩子的快遞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養成對自己負責的態度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spcBef>
                <a:spcPct val="0"/>
              </a:spcBef>
            </a:pPr>
            <a:r>
              <a:rPr kumimoji="0" lang="zh-TW" altLang="en-US" sz="2800" dirty="0">
                <a:latin typeface="Arial" pitchFamily="34" charset="0"/>
                <a:ea typeface="標楷體" pitchFamily="65" charset="-120"/>
              </a:rPr>
              <a:t>確實潔牙</a:t>
            </a:r>
            <a:r>
              <a:rPr kumimoji="0" lang="zh-TW" altLang="en-US" sz="2800" dirty="0">
                <a:latin typeface="新細明體"/>
                <a:ea typeface="新細明體"/>
              </a:rPr>
              <a:t>、</a:t>
            </a:r>
            <a:r>
              <a:rPr lang="zh-TW" altLang="en-US" sz="2800" dirty="0">
                <a:latin typeface="Arial" charset="0"/>
                <a:ea typeface="標楷體" pitchFamily="65" charset="-120"/>
              </a:rPr>
              <a:t>均衡飲食</a:t>
            </a:r>
            <a:r>
              <a:rPr lang="zh-TW" altLang="en-US" sz="2800" dirty="0">
                <a:latin typeface="新細明體"/>
                <a:ea typeface="新細明體"/>
              </a:rPr>
              <a:t>、</a:t>
            </a:r>
            <a:r>
              <a:rPr kumimoji="0" lang="zh-TW" altLang="en-US" sz="2800" dirty="0">
                <a:latin typeface="Arial" pitchFamily="34" charset="0"/>
                <a:ea typeface="標楷體" pitchFamily="65" charset="-120"/>
              </a:rPr>
              <a:t>愛眼運動</a:t>
            </a:r>
            <a:endParaRPr kumimoji="0" lang="en-US" altLang="zh-TW" sz="2800" dirty="0">
              <a:latin typeface="Arial" pitchFamily="34" charset="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660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 txBox="1">
            <a:spLocks noChangeArrowheads="1"/>
          </p:cNvSpPr>
          <p:nvPr/>
        </p:nvSpPr>
        <p:spPr bwMode="auto">
          <a:xfrm>
            <a:off x="1258888" y="549275"/>
            <a:ext cx="6697662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請多瀏覽班網 </a:t>
            </a:r>
            <a:endParaRPr kumimoji="0"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0419" name="Rectangle 3"/>
          <p:cNvSpPr txBox="1">
            <a:spLocks noChangeArrowheads="1"/>
          </p:cNvSpPr>
          <p:nvPr/>
        </p:nvSpPr>
        <p:spPr bwMode="auto">
          <a:xfrm>
            <a:off x="1535113" y="2060575"/>
            <a:ext cx="6421437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kumimoji="0" lang="zh-TW" altLang="en-US" sz="4000" dirty="0">
                <a:latin typeface="標楷體" pitchFamily="65" charset="-120"/>
                <a:ea typeface="標楷體" pitchFamily="65" charset="-120"/>
              </a:rPr>
              <a:t>每天的聯絡簿作業、聯絡事項、各處室訊息、相關電子檔下載</a:t>
            </a:r>
            <a:r>
              <a:rPr kumimoji="0" lang="en-US" altLang="zh-TW" sz="4000" dirty="0">
                <a:latin typeface="標楷體" pitchFamily="65" charset="-120"/>
                <a:ea typeface="標楷體" pitchFamily="65" charset="-120"/>
              </a:rPr>
              <a:t>……</a:t>
            </a:r>
            <a:r>
              <a:rPr kumimoji="0" lang="zh-TW" altLang="en-US" sz="4000" dirty="0">
                <a:latin typeface="標楷體" pitchFamily="65" charset="-120"/>
                <a:ea typeface="標楷體" pitchFamily="65" charset="-120"/>
              </a:rPr>
              <a:t>等，都會放在班網上面</a:t>
            </a:r>
            <a:r>
              <a:rPr kumimoji="0" lang="zh-TW" altLang="en-US" sz="4000" dirty="0">
                <a:ea typeface="新細明體" pitchFamily="18" charset="-120"/>
              </a:rPr>
              <a:t>。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kumimoji="0" lang="zh-TW" altLang="en-US" dirty="0">
              <a:solidFill>
                <a:srgbClr val="FF0000"/>
              </a:solidFill>
              <a:ea typeface="新細明體" pitchFamily="18" charset="-12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kumimoji="0"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歡迎瀏覽！</a:t>
            </a:r>
          </a:p>
        </p:txBody>
      </p:sp>
    </p:spTree>
    <p:extLst>
      <p:ext uri="{BB962C8B-B14F-4D97-AF65-F5344CB8AC3E}">
        <p14:creationId xmlns:p14="http://schemas.microsoft.com/office/powerpoint/2010/main" val="178376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55576" y="1484784"/>
            <a:ext cx="789190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zh-TW" altLang="en-US" sz="8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年級</a:t>
            </a: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endParaRPr lang="en-US" altLang="zh-TW" sz="8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共同事務報告</a:t>
            </a:r>
            <a:endParaRPr kumimoji="0" lang="zh-TW" altLang="en-US" sz="88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678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187450" y="1700213"/>
            <a:ext cx="6643688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en-US" altLang="zh-TW" sz="4000">
              <a:ea typeface="超研澤粗圓"/>
              <a:cs typeface="超研澤粗圓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981075" y="549275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學年共同事務</a:t>
            </a:r>
          </a:p>
        </p:txBody>
      </p:sp>
      <p:sp>
        <p:nvSpPr>
          <p:cNvPr id="29700" name="矩形 1"/>
          <p:cNvSpPr>
            <a:spLocks noChangeArrowheads="1"/>
          </p:cNvSpPr>
          <p:nvPr/>
        </p:nvSpPr>
        <p:spPr bwMode="auto">
          <a:xfrm>
            <a:off x="1644650" y="1628775"/>
            <a:ext cx="6878638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(1)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教科書使用版本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(2)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各科作業書寫方式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(3)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各科評分方式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(4)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定期評量時間</a:t>
            </a: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範圍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(5)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本學期各項活動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(6)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本學期需要您攜手合作的事項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(7)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班費使用說明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(8)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表決事項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1800" dirty="0">
                <a:ea typeface="新細明體" pitchFamily="18" charset="-120"/>
              </a:rPr>
              <a:t> </a:t>
            </a: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800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876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2411761" y="220663"/>
            <a:ext cx="496035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3000" b="1" dirty="0">
                <a:ea typeface="新細明體" pitchFamily="18" charset="-120"/>
              </a:rPr>
              <a:t>各科版本以及作業本</a:t>
            </a:r>
            <a:r>
              <a:rPr kumimoji="0" lang="zh-TW" altLang="en-US" sz="3000" dirty="0">
                <a:ea typeface="新細明體" pitchFamily="18" charset="-120"/>
              </a:rPr>
              <a:t> </a:t>
            </a:r>
            <a:r>
              <a:rPr kumimoji="0" lang="en-US" altLang="zh-TW" sz="3000" dirty="0">
                <a:ea typeface="新細明體" pitchFamily="18" charset="-120"/>
              </a:rPr>
              <a:t>-1</a:t>
            </a:r>
            <a:endParaRPr kumimoji="0" lang="zh-TW" altLang="en-US" sz="3000" dirty="0">
              <a:ea typeface="新細明體" pitchFamily="18" charset="-120"/>
            </a:endParaRPr>
          </a:p>
        </p:txBody>
      </p:sp>
      <p:graphicFrame>
        <p:nvGraphicFramePr>
          <p:cNvPr id="4" name="Group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9758291"/>
              </p:ext>
            </p:extLst>
          </p:nvPr>
        </p:nvGraphicFramePr>
        <p:xfrm>
          <a:off x="395537" y="774661"/>
          <a:ext cx="7920879" cy="5527748"/>
        </p:xfrm>
        <a:graphic>
          <a:graphicData uri="http://schemas.openxmlformats.org/drawingml/2006/table">
            <a:tbl>
              <a:tblPr/>
              <a:tblGrid>
                <a:gridCol w="4205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05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712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6085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27408">
                <a:tc row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語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使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用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 smtClean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黑或藍原子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筆</a:t>
                      </a:r>
                      <a:endParaRPr lang="en-US" altLang="zh-TW" sz="2500" b="1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書</a:t>
                      </a:r>
                      <a:endParaRPr lang="en-US" altLang="zh-TW" sz="2500" b="1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寫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翰</a:t>
                      </a:r>
                      <a:endParaRPr lang="zh-TW" sz="2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林</a:t>
                      </a:r>
                      <a:endParaRPr lang="en-US" altLang="zh-TW" sz="25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版</a:t>
                      </a:r>
                      <a:endParaRPr lang="zh-TW" sz="2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國課、國習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共有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課。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740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甲本、乙本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生字及詞語書寫練習。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740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600" b="1" kern="100" spc="-60" baseline="0" dirty="0" smtClean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國預</a:t>
                      </a:r>
                      <a:r>
                        <a:rPr lang="en-US" sz="1600" b="1" kern="100" spc="-60" baseline="0" dirty="0" smtClean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使用字典</a:t>
                      </a:r>
                      <a:r>
                        <a:rPr lang="en-US" sz="1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查生字並造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個詞。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4444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國考本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聽寫考試簿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每課結束之後考聽寫使用，試題包含：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生字部首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、成語</a:t>
                      </a:r>
                      <a:r>
                        <a:rPr lang="en-US" sz="1600" kern="100" spc="-70" baseline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(5</a:t>
                      </a:r>
                      <a:r>
                        <a:rPr lang="zh-TW" sz="1600" kern="100" spc="-70" baseline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、字音字形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(2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、圈詞。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＊錯誤</a:t>
                      </a:r>
                      <a:r>
                        <a:rPr lang="zh-TW" sz="1600" b="1" u="sng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不擦</a:t>
                      </a: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zh-TW" sz="1600" b="1" u="sng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在雙線下</a:t>
                      </a:r>
                      <a:r>
                        <a:rPr lang="zh-TW" sz="1600" b="1" kern="100" spc="-70" baseline="0" dirty="0" smtClean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訂正</a:t>
                      </a:r>
                      <a:r>
                        <a:rPr lang="zh-TW" altLang="en-US" sz="1600" b="1" kern="100" spc="-70" baseline="0" dirty="0" smtClean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整句一次</a:t>
                      </a:r>
                      <a:r>
                        <a:rPr lang="zh-TW" sz="1600" b="1" kern="100" spc="-70" baseline="0" dirty="0" smtClean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。</a:t>
                      </a:r>
                      <a:endParaRPr lang="zh-TW" sz="1600" kern="100" spc="-70" baseline="0" dirty="0">
                        <a:solidFill>
                          <a:srgbClr val="C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＊</a:t>
                      </a:r>
                      <a:r>
                        <a:rPr lang="zh-TW" sz="14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每一課考後</a:t>
                      </a:r>
                      <a:r>
                        <a:rPr lang="zh-TW" sz="20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請家長簽名</a:t>
                      </a:r>
                      <a:r>
                        <a:rPr lang="zh-TW" sz="14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，定期了解</a:t>
                      </a:r>
                      <a:r>
                        <a:rPr lang="zh-TW" sz="1400" b="1" kern="100" spc="-70" baseline="0" dirty="0" smtClean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孩</a:t>
                      </a:r>
                      <a:r>
                        <a:rPr lang="zh-TW" altLang="en-US" sz="1400" b="1" kern="100" spc="-70" baseline="0" dirty="0" smtClean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彈</a:t>
                      </a:r>
                      <a:r>
                        <a:rPr lang="zh-TW" sz="1400" b="1" kern="100" spc="-70" baseline="0" dirty="0" smtClean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子</a:t>
                      </a:r>
                      <a:r>
                        <a:rPr lang="zh-TW" sz="14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的學習狀況。</a:t>
                      </a:r>
                      <a:endParaRPr lang="zh-TW" sz="1400" kern="100" spc="-70" baseline="0" dirty="0">
                        <a:solidFill>
                          <a:srgbClr val="C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552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國語補充教材</a:t>
                      </a:r>
                      <a:r>
                        <a:rPr lang="en-US" altLang="zh-TW" sz="1600" b="1" kern="100" spc="-60" baseline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zh-TW" sz="1600" b="1" kern="100" spc="-60" baseline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使用一年</a:t>
                      </a:r>
                      <a:r>
                        <a:rPr lang="en-US" altLang="zh-TW" sz="1600" b="1" kern="100" spc="-60" baseline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國補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唐詩、弟子規、品德教育德目、</a:t>
                      </a:r>
                      <a:r>
                        <a:rPr lang="zh-TW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名言佳句</a:t>
                      </a:r>
                      <a:r>
                        <a:rPr lang="en-US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可寫進生活小記的勵志小語一欄中</a:t>
                      </a:r>
                      <a:r>
                        <a:rPr lang="en-US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……等。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0363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國語課堂練習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b="1" kern="100" spc="-60" baseline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</a:t>
                      </a:r>
                      <a:r>
                        <a:rPr lang="zh-TW" altLang="en-US" sz="1600" b="1" kern="100" spc="-60" baseline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堂</a:t>
                      </a:r>
                      <a:r>
                        <a:rPr lang="en-US" sz="1600" b="1" kern="100" spc="-60" baseline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主要內容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成語、字音字形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形近字、多義字、多音字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、難詞介紹、句型補充、修辭介紹……等。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每課約有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題成語填充題及選擇題。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0363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國語作業簿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國作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每一課文意內容測驗。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主要內容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國字注音、改錯題、課文測驗題、部首、造句、閱讀測驗……等。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955748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閱讀小達人、</a:t>
                      </a:r>
                      <a:endParaRPr lang="en-US" altLang="zh-TW" sz="1600" b="1" kern="100" spc="-60" baseline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作文自編教材</a:t>
                      </a:r>
                      <a:r>
                        <a:rPr lang="en-US" alt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含</a:t>
                      </a:r>
                      <a:r>
                        <a:rPr lang="en-US" alt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生活小記</a:t>
                      </a:r>
                      <a:r>
                        <a:rPr lang="en-US" alt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中文班書</a:t>
                      </a:r>
                      <a:r>
                        <a:rPr lang="en-US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(5</a:t>
                      </a:r>
                      <a:r>
                        <a:rPr 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本</a:t>
                      </a:r>
                      <a:r>
                        <a:rPr lang="en-US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閱讀小達人</a:t>
                      </a: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閱讀測驗，增進閱讀理解能力。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作文自編教材：增進寫作知識與能力。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中文班書：每學期</a:t>
                      </a:r>
                      <a:r>
                        <a:rPr lang="zh-TW" alt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輪讀</a:t>
                      </a:r>
                      <a:r>
                        <a:rPr 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本班書，增進閱讀能力。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88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 txBox="1">
            <a:spLocks noChangeArrowheads="1"/>
          </p:cNvSpPr>
          <p:nvPr/>
        </p:nvSpPr>
        <p:spPr bwMode="auto">
          <a:xfrm>
            <a:off x="683568" y="404664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latin typeface="標楷體" pitchFamily="65" charset="-120"/>
                <a:ea typeface="標楷體" pitchFamily="65" charset="-120"/>
              </a:rPr>
              <a:t>各科版本以及作業本</a:t>
            </a:r>
            <a:r>
              <a:rPr kumimoji="0" lang="zh-TW" altLang="en-US" sz="4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en-US" altLang="zh-TW" sz="4400" dirty="0">
                <a:latin typeface="標楷體" pitchFamily="65" charset="-120"/>
                <a:ea typeface="標楷體" pitchFamily="65" charset="-120"/>
              </a:rPr>
              <a:t>-2</a:t>
            </a:r>
          </a:p>
        </p:txBody>
      </p:sp>
      <p:graphicFrame>
        <p:nvGraphicFramePr>
          <p:cNvPr id="4" name="Group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2272219"/>
              </p:ext>
            </p:extLst>
          </p:nvPr>
        </p:nvGraphicFramePr>
        <p:xfrm>
          <a:off x="683568" y="1412776"/>
          <a:ext cx="7244308" cy="3822919"/>
        </p:xfrm>
        <a:graphic>
          <a:graphicData uri="http://schemas.openxmlformats.org/drawingml/2006/table">
            <a:tbl>
              <a:tblPr/>
              <a:tblGrid>
                <a:gridCol w="9481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243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716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002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16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本土                        </a:t>
                      </a:r>
                    </a:p>
                  </a:txBody>
                  <a:tcPr marT="45689" marB="456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</a:t>
                      </a:r>
                      <a:r>
                        <a:rPr kumimoji="1" lang="en-US" altLang="zh-TW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1" lang="en-US" altLang="zh-TW" sz="2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CD</a:t>
                      </a:r>
                      <a:endParaRPr kumimoji="1" lang="en-US" altLang="zh-TW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★雙語班</a:t>
                      </a:r>
                      <a:endParaRPr kumimoji="1" lang="en-US" altLang="zh-TW" sz="25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無本土課程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236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數學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康軒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課本、習作、附件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23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</a:t>
                      </a: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藍本</a:t>
                      </a:r>
                      <a:r>
                        <a:rPr kumimoji="1" lang="en-US" altLang="zh-TW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數學重點複習</a:t>
                      </a:r>
                      <a:r>
                        <a:rPr kumimoji="1" lang="en-US" altLang="zh-TW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14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紅數</a:t>
                      </a:r>
                      <a:r>
                        <a:rPr kumimoji="1" lang="zh-TW" altLang="en-US" sz="2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簿</a:t>
                      </a:r>
                      <a:r>
                        <a:rPr kumimoji="1" lang="en-US" altLang="zh-TW" sz="2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數日記</a:t>
                      </a:r>
                      <a:r>
                        <a:rPr kumimoji="1" lang="en-US" altLang="zh-TW" sz="2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社會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翰林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236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自然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康軒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</a:t>
                      </a: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23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筆記簿</a:t>
                      </a: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67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 txBox="1">
            <a:spLocks noChangeArrowheads="1"/>
          </p:cNvSpPr>
          <p:nvPr/>
        </p:nvSpPr>
        <p:spPr bwMode="auto">
          <a:xfrm>
            <a:off x="971600" y="260648"/>
            <a:ext cx="6697663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latin typeface="標楷體" pitchFamily="65" charset="-120"/>
                <a:ea typeface="標楷體" pitchFamily="65" charset="-120"/>
              </a:rPr>
              <a:t>各科版本以及作業本</a:t>
            </a:r>
            <a:r>
              <a:rPr kumimoji="0" lang="zh-TW" altLang="en-US" sz="4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en-US" altLang="zh-TW" sz="4400" dirty="0">
                <a:latin typeface="標楷體" pitchFamily="65" charset="-120"/>
                <a:ea typeface="標楷體" pitchFamily="65" charset="-120"/>
              </a:rPr>
              <a:t>-3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44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44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卓越班英語教材</a:t>
            </a:r>
            <a:r>
              <a:rPr lang="en-US" altLang="zh-TW" sz="44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4400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en-US" altLang="zh-TW" sz="4400" dirty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5" name="Group 106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053954"/>
              </p:ext>
            </p:extLst>
          </p:nvPr>
        </p:nvGraphicFramePr>
        <p:xfrm>
          <a:off x="539552" y="1772816"/>
          <a:ext cx="7888390" cy="3964352"/>
        </p:xfrm>
        <a:graphic>
          <a:graphicData uri="http://schemas.openxmlformats.org/drawingml/2006/table">
            <a:tbl>
              <a:tblPr/>
              <a:tblGrid>
                <a:gridCol w="9361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912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2895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08818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英文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6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Everybody up 2</a:t>
                      </a:r>
                    </a:p>
                    <a:p>
                      <a:r>
                        <a:rPr lang="zh-TW" altLang="en-US" sz="2600" kern="12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課本</a:t>
                      </a:r>
                      <a:r>
                        <a:rPr lang="en-US" altLang="zh-TW" sz="26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+</a:t>
                      </a:r>
                      <a:r>
                        <a:rPr lang="zh-TW" altLang="en-US" sz="2600" kern="12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習作</a:t>
                      </a:r>
                      <a:r>
                        <a:rPr lang="en-US" altLang="zh-TW" sz="2600" kern="12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+CD</a:t>
                      </a:r>
                    </a:p>
                    <a:p>
                      <a:r>
                        <a:rPr lang="en-US" altLang="zh-TW" sz="1800" kern="1200" dirty="0"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CD</a:t>
                      </a:r>
                      <a:r>
                        <a:rPr kumimoji="1" lang="zh-TW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若有問題請儘快提出、更換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lang="zh-TW" altLang="en-US" sz="1800" dirty="0">
                        <a:solidFill>
                          <a:srgbClr val="FF0066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分組教學</a:t>
                      </a:r>
                      <a:endParaRPr kumimoji="1" lang="zh-TW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教材使用一年</a:t>
                      </a:r>
                      <a:r>
                        <a:rPr kumimoji="1" lang="zh-TW" altLang="en-US" sz="2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，</a:t>
                      </a:r>
                      <a:endParaRPr kumimoji="1" lang="en-US" altLang="zh-TW" sz="2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請妥善保存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055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英語練習簿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書寫單字</a:t>
                      </a:r>
                      <a:r>
                        <a:rPr kumimoji="1" lang="en-US" altLang="zh-TW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+</a:t>
                      </a: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句型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231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英會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r>
                        <a:rPr lang="en-US" altLang="zh-TW" sz="2400" dirty="0" err="1">
                          <a:latin typeface="標楷體" pitchFamily="65" charset="-120"/>
                          <a:ea typeface="標楷體" pitchFamily="65" charset="-120"/>
                        </a:rPr>
                        <a:t>Everyone,Speak</a:t>
                      </a:r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！</a:t>
                      </a:r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Kids 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kern="12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課本</a:t>
                      </a:r>
                      <a:r>
                        <a:rPr lang="en-US" altLang="zh-TW" sz="2400" kern="12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+CD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CD</a:t>
                      </a:r>
                      <a:r>
                        <a:rPr kumimoji="1" lang="zh-TW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若有問題請儘快提出、更換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lang="zh-TW" altLang="en-US" sz="1800" dirty="0">
                        <a:solidFill>
                          <a:srgbClr val="FF0066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分組教學</a:t>
                      </a:r>
                      <a:endParaRPr kumimoji="1" lang="en-US" altLang="zh-TW" sz="2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教材使用一年，</a:t>
                      </a:r>
                      <a:endParaRPr kumimoji="1" lang="en-US" altLang="zh-TW" sz="2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請妥善保存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75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英讀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英語讀本共</a:t>
                      </a:r>
                      <a:r>
                        <a:rPr kumimoji="1" lang="en-US" altLang="zh-TW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本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分組教學</a:t>
                      </a:r>
                      <a:endParaRPr kumimoji="1" lang="zh-TW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531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 txBox="1">
            <a:spLocks noChangeArrowheads="1"/>
          </p:cNvSpPr>
          <p:nvPr/>
        </p:nvSpPr>
        <p:spPr bwMode="auto">
          <a:xfrm>
            <a:off x="975073" y="269776"/>
            <a:ext cx="662463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latin typeface="標楷體" pitchFamily="65" charset="-120"/>
                <a:ea typeface="標楷體" pitchFamily="65" charset="-120"/>
              </a:rPr>
              <a:t>各科版本以及作業本</a:t>
            </a:r>
            <a:r>
              <a:rPr kumimoji="0" lang="zh-TW" altLang="en-US" sz="4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en-US" altLang="zh-TW" sz="4400" dirty="0">
                <a:latin typeface="標楷體" pitchFamily="65" charset="-120"/>
                <a:ea typeface="標楷體" pitchFamily="65" charset="-120"/>
              </a:rPr>
              <a:t>-4</a:t>
            </a:r>
          </a:p>
        </p:txBody>
      </p:sp>
      <p:graphicFrame>
        <p:nvGraphicFramePr>
          <p:cNvPr id="5" name="Group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7901790"/>
              </p:ext>
            </p:extLst>
          </p:nvPr>
        </p:nvGraphicFramePr>
        <p:xfrm>
          <a:off x="719510" y="1124744"/>
          <a:ext cx="7560518" cy="4215340"/>
        </p:xfrm>
        <a:graphic>
          <a:graphicData uri="http://schemas.openxmlformats.org/drawingml/2006/table">
            <a:tbl>
              <a:tblPr/>
              <a:tblGrid>
                <a:gridCol w="8858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092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10185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01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藝文</a:t>
                      </a:r>
                      <a:endParaRPr kumimoji="1" lang="en-US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翰林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◎音樂：</a:t>
                      </a:r>
                      <a:r>
                        <a:rPr kumimoji="1" lang="zh-TW" alt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音樂簿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使用一年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1" lang="zh-TW" alt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、直笛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◎美勞：用具表貼在聯絡簿封底，建議準備工具箱及工作服，一次備齊放置物櫃。書法課程併入美術課實施。</a:t>
                      </a:r>
                      <a:endParaRPr kumimoji="1" lang="en-US" altLang="zh-TW" sz="2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★音樂班無藝文課本。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生命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聽天主的 聲音</a:t>
                      </a:r>
                      <a:r>
                        <a:rPr kumimoji="1" lang="en-US" altLang="zh-TW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新約</a:t>
                      </a:r>
                      <a:r>
                        <a:rPr kumimoji="1" lang="en-US" altLang="zh-TW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三、四年級使用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二年，請妥善保存</a:t>
                      </a: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1" lang="zh-TW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綜合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自編教材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健康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自編教材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2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 txBox="1">
            <a:spLocks noChangeArrowheads="1"/>
          </p:cNvSpPr>
          <p:nvPr/>
        </p:nvSpPr>
        <p:spPr bwMode="auto">
          <a:xfrm>
            <a:off x="2268538" y="188913"/>
            <a:ext cx="52562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>
                <a:latin typeface="標楷體" pitchFamily="65" charset="-120"/>
                <a:ea typeface="標楷體" pitchFamily="65" charset="-120"/>
              </a:rPr>
              <a:t>回家作業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2625" y="1196975"/>
            <a:ext cx="7489825" cy="46116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sz="2800" b="1" dirty="0">
                <a:ea typeface="標楷體" pitchFamily="65" charset="-120"/>
              </a:rPr>
              <a:t>在校時間可寫作業：當孩子想寫功課時，專注效果最佳。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</a:rPr>
              <a:t>以課本為標準</a:t>
            </a:r>
            <a:r>
              <a:rPr kumimoji="0" lang="zh-TW" altLang="en-US" sz="2800" b="1" dirty="0">
                <a:ea typeface="標楷體" pitchFamily="65" charset="-120"/>
              </a:rPr>
              <a:t>：寫作業發生疑問時，以課本為參照標準。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66"/>
                </a:solidFill>
                <a:ea typeface="標楷體" pitchFamily="65" charset="-120"/>
              </a:rPr>
              <a:t>確實訂正：</a:t>
            </a:r>
            <a:r>
              <a:rPr kumimoji="0" lang="zh-TW" altLang="en-US" sz="2800" dirty="0">
                <a:ea typeface="標楷體" pitchFamily="65" charset="-120"/>
              </a:rPr>
              <a:t>下次才不會再錯。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66"/>
                </a:solidFill>
                <a:ea typeface="標楷體" pitchFamily="65" charset="-120"/>
              </a:rPr>
              <a:t>字體工整：</a:t>
            </a:r>
            <a:r>
              <a:rPr kumimoji="0" lang="zh-TW" altLang="en-US" sz="2800" dirty="0">
                <a:ea typeface="標楷體" pitchFamily="65" charset="-120"/>
              </a:rPr>
              <a:t>把字寫正，必能減少錯誤。</a:t>
            </a:r>
            <a:endParaRPr kumimoji="0" lang="en-US" altLang="zh-TW" sz="2800" dirty="0">
              <a:ea typeface="標楷體" pitchFamily="65" charset="-12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dirty="0">
                <a:ea typeface="標楷體" pitchFamily="65" charset="-120"/>
              </a:rPr>
              <a:t>希望孩子能</a:t>
            </a:r>
            <a:r>
              <a:rPr kumimoji="0" lang="zh-TW" altLang="en-US" sz="2800" b="1" dirty="0">
                <a:solidFill>
                  <a:srgbClr val="FF0066"/>
                </a:solidFill>
                <a:ea typeface="標楷體" pitchFamily="65" charset="-120"/>
              </a:rPr>
              <a:t>認真完成每一項作業</a:t>
            </a:r>
            <a:r>
              <a:rPr kumimoji="0" lang="zh-TW" altLang="en-US" sz="2800" dirty="0">
                <a:ea typeface="標楷體" pitchFamily="65" charset="-120"/>
              </a:rPr>
              <a:t>，如此學習才有效果。如果孩子有多餘的時間，可以多閱讀課外書籍、複習學校功課。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endParaRPr kumimoji="0" lang="zh-TW" altLang="en-US" sz="2800" dirty="0"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237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 txBox="1">
            <a:spLocks noChangeArrowheads="1"/>
          </p:cNvSpPr>
          <p:nvPr/>
        </p:nvSpPr>
        <p:spPr bwMode="auto">
          <a:xfrm>
            <a:off x="1187450" y="609600"/>
            <a:ext cx="6480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>
                <a:latin typeface="標楷體" pitchFamily="65" charset="-120"/>
                <a:ea typeface="標楷體" pitchFamily="65" charset="-120"/>
              </a:rPr>
              <a:t>國語科補充教材</a:t>
            </a:r>
          </a:p>
        </p:txBody>
      </p:sp>
      <p:sp>
        <p:nvSpPr>
          <p:cNvPr id="40963" name="Rectangle 3"/>
          <p:cNvSpPr txBox="1">
            <a:spLocks noChangeArrowheads="1"/>
          </p:cNvSpPr>
          <p:nvPr/>
        </p:nvSpPr>
        <p:spPr bwMode="auto">
          <a:xfrm>
            <a:off x="323850" y="1700213"/>
            <a:ext cx="87122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唐詩：</a:t>
            </a:r>
            <a:r>
              <a:rPr lang="en-US" altLang="zh-TW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上台</a:t>
            </a:r>
            <a:r>
              <a:rPr lang="zh-TW" altLang="zh-TW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抽背</a:t>
            </a:r>
            <a:r>
              <a:rPr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唐詩</a:t>
            </a:r>
            <a:r>
              <a:rPr lang="en-US" altLang="zh-TW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每逢</a:t>
            </a:r>
            <a:r>
              <a:rPr kumimoji="0"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單</a:t>
            </a:r>
            <a:r>
              <a:rPr kumimoji="0" lang="zh-TW" altLang="zh-TW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週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的週</a:t>
            </a:r>
            <a:r>
              <a:rPr lang="en-US" altLang="zh-TW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朝會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成語練習：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定期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評量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期中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期末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考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成語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字音字形練習：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定期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評量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期中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期末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考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作文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自編教材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含生活小記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篇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自編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教材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，培養寫作能力的好地方。</a:t>
            </a: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班書共</a:t>
            </a:r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讀：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每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學期五本班書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各班輪讀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4916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1125265"/>
            <a:ext cx="8424862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35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第一次定期評量訂於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11/2(</a:t>
            </a:r>
            <a:r>
              <a:rPr lang="zh-TW" altLang="en-US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11/3(</a:t>
            </a:r>
            <a:r>
              <a:rPr lang="zh-TW" altLang="en-US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3500" b="1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marL="45720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/>
            </a:pP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◆考試範圍：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國語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成語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範圍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詳見國練第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課內容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數學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1-4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 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社會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1-3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自然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英語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雙語週報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2-10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卓越班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詳見英師通知單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zh-TW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第二次定期評量</a:t>
            </a:r>
            <a:r>
              <a:rPr lang="zh-TW" altLang="en-US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訂</a:t>
            </a:r>
            <a:r>
              <a:rPr lang="zh-TW" altLang="zh-TW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於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1/9(</a:t>
            </a:r>
            <a:r>
              <a:rPr lang="zh-TW" altLang="en-US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1/10(</a:t>
            </a:r>
            <a:r>
              <a:rPr lang="zh-TW" altLang="en-US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457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  ◆考試範圍：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國語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7-12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成語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範圍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詳見國練第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7-12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課內容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數學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5-9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 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社會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4-6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自然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3-4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英語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雙語週報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12-19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卓越班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詳見英師通知單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4" name="圓角矩形 3"/>
          <p:cNvSpPr/>
          <p:nvPr/>
        </p:nvSpPr>
        <p:spPr>
          <a:xfrm>
            <a:off x="863724" y="188640"/>
            <a:ext cx="7056438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500" b="1" dirty="0">
                <a:solidFill>
                  <a:schemeClr val="tx1"/>
                </a:solidFill>
                <a:ea typeface="華康彩帶體" pitchFamily="81" charset="-120"/>
              </a:rPr>
              <a:t>定期評量日期</a:t>
            </a:r>
            <a:endParaRPr kumimoji="0" lang="en-US" altLang="zh-TW" sz="4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51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187450" y="1681134"/>
            <a:ext cx="6643688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endParaRPr kumimoji="0" lang="en-US" altLang="zh-CN" sz="2400">
              <a:solidFill>
                <a:schemeClr val="tx2"/>
              </a:solidFill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857250" y="541338"/>
            <a:ext cx="7056438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>
                <a:solidFill>
                  <a:srgbClr val="0000CC"/>
                </a:solidFill>
                <a:ea typeface="華康彩帶體" pitchFamily="81" charset="-120"/>
              </a:rPr>
              <a:t>各科評分方式</a:t>
            </a:r>
            <a:endParaRPr kumimoji="0" lang="en-US" altLang="zh-TW" sz="4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8" name="Picture 2"/>
          <p:cNvSpPr>
            <a:spLocks noChangeAspect="1" noChangeArrowheads="1"/>
          </p:cNvSpPr>
          <p:nvPr/>
        </p:nvSpPr>
        <p:spPr bwMode="auto">
          <a:xfrm>
            <a:off x="1908175" y="4224338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6869" name="矩形 3"/>
          <p:cNvSpPr>
            <a:spLocks noChangeArrowheads="1"/>
          </p:cNvSpPr>
          <p:nvPr/>
        </p:nvSpPr>
        <p:spPr bwMode="auto">
          <a:xfrm>
            <a:off x="1908175" y="1700213"/>
            <a:ext cx="4967288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國語</a:t>
            </a: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數學</a:t>
            </a: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社會</a:t>
            </a:r>
            <a:endParaRPr kumimoji="0" lang="en-US" altLang="zh-TW" sz="5000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綜合</a:t>
            </a:r>
            <a:endParaRPr kumimoji="0" lang="en-US" altLang="zh-TW" sz="5000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lang="zh-TW" altLang="en-US" sz="5000" dirty="0">
                <a:latin typeface="標楷體" pitchFamily="65" charset="-120"/>
                <a:ea typeface="標楷體" pitchFamily="65" charset="-120"/>
              </a:rPr>
              <a:t>健康</a:t>
            </a:r>
            <a:r>
              <a:rPr lang="en-US" altLang="zh-TW" sz="5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5000" dirty="0">
                <a:latin typeface="標楷體" pitchFamily="65" charset="-120"/>
                <a:ea typeface="標楷體" pitchFamily="65" charset="-120"/>
              </a:rPr>
              <a:t>卓越班</a:t>
            </a:r>
            <a:r>
              <a:rPr lang="en-US" altLang="zh-TW" sz="5000" dirty="0">
                <a:latin typeface="標楷體" pitchFamily="65" charset="-120"/>
                <a:ea typeface="標楷體" pitchFamily="65" charset="-120"/>
              </a:rPr>
              <a:t>)</a:t>
            </a:r>
            <a:endParaRPr kumimoji="0" lang="zh-TW" altLang="en-US" sz="5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6870" name="Picture 2"/>
          <p:cNvSpPr>
            <a:spLocks noChangeAspect="1" noChangeArrowheads="1"/>
          </p:cNvSpPr>
          <p:nvPr/>
        </p:nvSpPr>
        <p:spPr bwMode="auto">
          <a:xfrm>
            <a:off x="727075" y="2508250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6871" name="Picture 2"/>
          <p:cNvSpPr>
            <a:spLocks noChangeAspect="1" noChangeArrowheads="1"/>
          </p:cNvSpPr>
          <p:nvPr/>
        </p:nvSpPr>
        <p:spPr bwMode="auto">
          <a:xfrm>
            <a:off x="6156325" y="1477963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809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 txBox="1">
            <a:spLocks noChangeArrowheads="1"/>
          </p:cNvSpPr>
          <p:nvPr/>
        </p:nvSpPr>
        <p:spPr bwMode="auto">
          <a:xfrm>
            <a:off x="1187450" y="404813"/>
            <a:ext cx="6408738" cy="11430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國語 評分方式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11188" y="1628775"/>
            <a:ext cx="799147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國語各項目所佔百分比：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作業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20%(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國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習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國作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甲乙本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學習態度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平時考試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20%(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國考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本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定期評量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360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 </a:t>
            </a:r>
            <a:endParaRPr lang="zh-TW" altLang="en-US" sz="3600" dirty="0">
              <a:latin typeface="華康細圓體" pitchFamily="49" charset="-120"/>
              <a:ea typeface="華康細圓體" pitchFamily="49" charset="-12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2800" dirty="0">
              <a:latin typeface="華康細圓體" pitchFamily="49" charset="-120"/>
              <a:ea typeface="華康細圓體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9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 txBox="1">
            <a:spLocks noChangeArrowheads="1"/>
          </p:cNvSpPr>
          <p:nvPr/>
        </p:nvSpPr>
        <p:spPr bwMode="auto">
          <a:xfrm>
            <a:off x="1187450" y="332656"/>
            <a:ext cx="6624638" cy="1151657"/>
          </a:xfrm>
          <a:prstGeom prst="rect">
            <a:avLst/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60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數學 評分方式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503238" y="1484313"/>
            <a:ext cx="8245475" cy="344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數學各項目所佔百分比：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作業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數習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數練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數重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平時考卷：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學習態度：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定期測驗：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3200" b="1" dirty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0843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 txBox="1">
            <a:spLocks noChangeArrowheads="1"/>
          </p:cNvSpPr>
          <p:nvPr/>
        </p:nvSpPr>
        <p:spPr bwMode="auto">
          <a:xfrm>
            <a:off x="1187450" y="332656"/>
            <a:ext cx="6624638" cy="1151657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6000" b="1" dirty="0">
                <a:latin typeface="華康少女文字W3" pitchFamily="81" charset="-120"/>
                <a:ea typeface="華康少女文字W3" pitchFamily="81" charset="-120"/>
              </a:rPr>
              <a:t>社會 評分方式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503238" y="1484313"/>
            <a:ext cx="8245475" cy="344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社會</a:t>
            </a: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各項目所佔百分比：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作業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社習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社作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學習單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平時考卷：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學習態度：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定期測驗：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3200" b="1" dirty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41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綜合 評分方式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r>
              <a:rPr lang="zh-TW" altLang="en-US" sz="36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綜合課程各項目所佔百分比：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zh-TW" altLang="en-US" dirty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zh-TW" sz="4000" dirty="0">
                <a:latin typeface="標楷體" pitchFamily="65" charset="-120"/>
                <a:ea typeface="標楷體" pitchFamily="65" charset="-120"/>
              </a:rPr>
              <a:t>學習單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     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40%</a:t>
            </a:r>
            <a:endParaRPr lang="zh-TW" altLang="zh-TW" sz="4000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活動</a:t>
            </a:r>
            <a:r>
              <a:rPr lang="zh-TW" altLang="zh-TW" sz="4000" dirty="0">
                <a:latin typeface="標楷體" pitchFamily="65" charset="-120"/>
                <a:ea typeface="標楷體" pitchFamily="65" charset="-120"/>
              </a:rPr>
              <a:t>參與度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zh-TW" sz="3000" dirty="0">
                <a:latin typeface="標楷體" pitchFamily="65" charset="-120"/>
                <a:ea typeface="標楷體" pitchFamily="65" charset="-120"/>
              </a:rPr>
              <a:t>上課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發表與</a:t>
            </a:r>
            <a:r>
              <a:rPr lang="zh-TW" altLang="zh-TW" sz="3000" dirty="0">
                <a:latin typeface="標楷體" pitchFamily="65" charset="-120"/>
                <a:ea typeface="標楷體" pitchFamily="65" charset="-120"/>
              </a:rPr>
              <a:t>學習態度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889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611560" y="2348880"/>
            <a:ext cx="871296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0" lvl="3" indent="-342900" eaLnBrk="0" hangingPunct="0"/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活動參與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 marL="1714500" lvl="3" indent="-342900" eaLnBrk="0" hangingPunct="0"/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學習單及生活評量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40%</a:t>
            </a:r>
          </a:p>
          <a:p>
            <a:pPr lvl="3"/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上課發表及學習態度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 marL="342900" indent="-342900" eaLnBrk="0" hangingPunct="0"/>
            <a:endParaRPr lang="zh-TW" altLang="zh-TW" sz="4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683196"/>
            <a:ext cx="7772400" cy="1143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5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(</a:t>
            </a:r>
            <a:r>
              <a:rPr kumimoji="0" lang="zh-TW" altLang="en-US" sz="5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卓越班</a:t>
            </a:r>
            <a:r>
              <a:rPr kumimoji="0" lang="en-US" altLang="zh-TW" sz="5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)</a:t>
            </a:r>
            <a:r>
              <a:rPr kumimoji="0" lang="zh-TW" altLang="en-US" sz="5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健康 評分方式</a:t>
            </a:r>
          </a:p>
        </p:txBody>
      </p:sp>
    </p:spTree>
    <p:extLst>
      <p:ext uri="{BB962C8B-B14F-4D97-AF65-F5344CB8AC3E}">
        <p14:creationId xmlns:p14="http://schemas.microsoft.com/office/powerpoint/2010/main" val="342734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361008"/>
            <a:ext cx="7747892" cy="241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重要活動與行事曆</a:t>
            </a:r>
            <a:endParaRPr lang="en-US" altLang="zh-TW" sz="7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7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報告</a:t>
            </a:r>
            <a:endParaRPr kumimoji="0" lang="zh-TW" altLang="en-US" sz="75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32" y="3068960"/>
            <a:ext cx="2773983" cy="2664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012" y="3169320"/>
            <a:ext cx="2490164" cy="2391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66666"/>
            <a:ext cx="2160960" cy="207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58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ChangeArrowheads="1"/>
          </p:cNvSpPr>
          <p:nvPr/>
        </p:nvSpPr>
        <p:spPr bwMode="auto">
          <a:xfrm>
            <a:off x="539552" y="404813"/>
            <a:ext cx="7776864" cy="1079971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4000" b="1" dirty="0">
                <a:solidFill>
                  <a:schemeClr val="bg1"/>
                </a:solidFill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</a:rPr>
              <a:t>總整理</a:t>
            </a:r>
            <a:r>
              <a:rPr lang="en-US" altLang="zh-TW" sz="4000" b="1" dirty="0">
                <a:solidFill>
                  <a:schemeClr val="bg1"/>
                </a:solidFill>
              </a:rPr>
              <a:t>)</a:t>
            </a:r>
            <a:r>
              <a:rPr lang="en-US" altLang="zh-TW" sz="4000" b="1" dirty="0" smtClean="0">
                <a:solidFill>
                  <a:schemeClr val="bg1"/>
                </a:solidFill>
              </a:rPr>
              <a:t>112(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上</a:t>
            </a:r>
            <a:r>
              <a:rPr lang="en-US" altLang="zh-TW" sz="4000" b="1" dirty="0" smtClean="0">
                <a:solidFill>
                  <a:schemeClr val="bg1"/>
                </a:solidFill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</a:rPr>
              <a:t>放假</a:t>
            </a:r>
            <a:r>
              <a:rPr lang="zh-TW" altLang="zh-TW" sz="4000" b="1" dirty="0">
                <a:solidFill>
                  <a:schemeClr val="bg1"/>
                </a:solidFill>
              </a:rPr>
              <a:t>及</a:t>
            </a:r>
            <a:r>
              <a:rPr lang="zh-TW" altLang="en-US" sz="4000" b="1" dirty="0">
                <a:solidFill>
                  <a:schemeClr val="bg1"/>
                </a:solidFill>
              </a:rPr>
              <a:t>補課日期</a:t>
            </a:r>
            <a:endParaRPr kumimoji="0" lang="zh-TW" altLang="en-US" sz="4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5059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5060" name="內容版面配置區 2"/>
          <p:cNvSpPr txBox="1">
            <a:spLocks/>
          </p:cNvSpPr>
          <p:nvPr/>
        </p:nvSpPr>
        <p:spPr bwMode="auto">
          <a:xfrm>
            <a:off x="524082" y="2132856"/>
            <a:ext cx="7776864" cy="351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9388" indent="-1079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71438" indent="0" eaLnBrk="1" hangingPunct="1">
              <a:buNone/>
            </a:pP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9/23(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補班補課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補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10/9(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彈性放假。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71438" indent="0" eaLnBrk="1" hangingPunct="1">
              <a:buNone/>
            </a:pP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9/29(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中秋節放假一天。</a:t>
            </a:r>
          </a:p>
          <a:p>
            <a:pPr marL="71438" indent="0" eaLnBrk="1" hangingPunct="1">
              <a:buNone/>
            </a:pP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◆10/10(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二）國慶日放假一天，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10/9(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彈性放假一天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(9/23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補班補課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◆1/1(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元旦放假。</a:t>
            </a:r>
          </a:p>
          <a:p>
            <a:pPr marL="71438" indent="0" eaLnBrk="1" hangingPunct="1">
              <a:buNone/>
            </a:pPr>
            <a:endParaRPr lang="en-US" altLang="zh-TW" sz="26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endParaRPr lang="zh-TW" altLang="en-US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936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8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、</a:t>
            </a: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9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84213" y="1989138"/>
            <a:ext cx="9134475" cy="2792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2378" y="1844824"/>
            <a:ext cx="8213103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zh-TW" sz="2000" b="1" kern="0" dirty="0">
                <a:solidFill>
                  <a:srgbClr val="0000CC"/>
                </a:solidFill>
                <a:latin typeface="標楷體"/>
                <a:ea typeface="標楷體"/>
              </a:rPr>
              <a:t>◆</a:t>
            </a:r>
            <a:r>
              <a:rPr lang="en-US" altLang="zh-TW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8/30(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開學日</a:t>
            </a:r>
            <a:r>
              <a:rPr lang="en-US" altLang="zh-TW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課照班、課延班、課體班開始上課</a:t>
            </a:r>
            <a:r>
              <a:rPr lang="en-US" altLang="zh-TW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r>
              <a:rPr lang="en-US" altLang="zh-TW" sz="2000" b="1" kern="0" dirty="0">
                <a:latin typeface="標楷體"/>
                <a:ea typeface="標楷體"/>
              </a:rPr>
              <a:t>◆</a:t>
            </a:r>
            <a:r>
              <a:rPr lang="en-US" altLang="zh-TW" sz="2000" b="1" kern="0" dirty="0">
                <a:latin typeface="標楷體" pitchFamily="65" charset="-120"/>
                <a:ea typeface="標楷體" pitchFamily="65" charset="-120"/>
              </a:rPr>
              <a:t>8/30(</a:t>
            </a:r>
            <a:r>
              <a:rPr lang="zh-TW" altLang="en-US" sz="2000" b="1" kern="0" dirty="0"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000" b="1" kern="0" dirty="0">
                <a:latin typeface="標楷體" pitchFamily="65" charset="-120"/>
                <a:ea typeface="標楷體" pitchFamily="65" charset="-120"/>
              </a:rPr>
              <a:t>)11:50-13:00</a:t>
            </a:r>
            <a:r>
              <a:rPr lang="zh-TW" altLang="en-US" sz="2000" b="1" kern="0" dirty="0">
                <a:latin typeface="標楷體" pitchFamily="65" charset="-120"/>
                <a:ea typeface="標楷體" pitchFamily="65" charset="-120"/>
              </a:rPr>
              <a:t>轉入生與校長午餐有約。</a:t>
            </a:r>
            <a:r>
              <a:rPr lang="en-US" altLang="zh-TW" sz="2000" b="1" kern="0" dirty="0">
                <a:latin typeface="標楷體" pitchFamily="65" charset="-120"/>
                <a:ea typeface="標楷體" pitchFamily="65" charset="-120"/>
              </a:rPr>
              <a:t> </a:t>
            </a:r>
          </a:p>
          <a:p>
            <a:r>
              <a:rPr lang="en-US" altLang="zh-TW" sz="2000" b="1" kern="0" dirty="0">
                <a:latin typeface="標楷體"/>
                <a:ea typeface="標楷體"/>
              </a:rPr>
              <a:t>◆</a:t>
            </a:r>
            <a:r>
              <a:rPr lang="en-US" altLang="zh-TW" sz="2000" b="1" kern="0" dirty="0">
                <a:latin typeface="標楷體" pitchFamily="65" charset="-120"/>
                <a:ea typeface="標楷體" pitchFamily="65" charset="-120"/>
              </a:rPr>
              <a:t>9/1(</a:t>
            </a:r>
            <a:r>
              <a:rPr lang="zh-TW" altLang="en-US" sz="2000" b="1" kern="0" dirty="0"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000" b="1" kern="0" dirty="0">
                <a:latin typeface="標楷體" pitchFamily="65" charset="-120"/>
                <a:ea typeface="標楷體" pitchFamily="65" charset="-120"/>
              </a:rPr>
              <a:t>)8:00</a:t>
            </a:r>
            <a:r>
              <a:rPr lang="zh-TW" altLang="en-US" sz="2000" b="1" kern="0" dirty="0">
                <a:latin typeface="標楷體" pitchFamily="65" charset="-120"/>
                <a:ea typeface="標楷體" pitchFamily="65" charset="-120"/>
              </a:rPr>
              <a:t>開學祈福禮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地點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光仁樓</a:t>
            </a:r>
            <a:r>
              <a:rPr lang="en-US" altLang="zh-TW" sz="2000" b="1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B2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◆9/11(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)10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00-10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防災避難演練。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◆9/11(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普通班</a:t>
            </a:r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一對一</a:t>
            </a:r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個別授琴開始上課。</a:t>
            </a:r>
            <a:endParaRPr lang="en-US" altLang="zh-TW" sz="20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◆9/15(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三到六年級增能社團開始上課。</a:t>
            </a:r>
          </a:p>
          <a:p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◆9/15(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)9:00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家長會會員大會。</a:t>
            </a:r>
          </a:p>
          <a:p>
            <a:r>
              <a:rPr lang="en-US" altLang="zh-TW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◆9/18(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起，開始供應牛羊奶豆漿及點心。</a:t>
            </a:r>
            <a:endParaRPr lang="en-US" altLang="zh-TW" sz="2000" b="1" kern="0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◆</a:t>
            </a:r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9/20(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轉入生心臟病篩檢。</a:t>
            </a:r>
            <a:endParaRPr lang="en-US" altLang="zh-TW" sz="20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b="1" kern="0" dirty="0">
                <a:latin typeface="標楷體"/>
                <a:ea typeface="標楷體"/>
              </a:rPr>
              <a:t>◆9/21(</a:t>
            </a:r>
            <a:r>
              <a:rPr lang="zh-TW" altLang="en-US" sz="2000" b="1" kern="0" dirty="0">
                <a:latin typeface="標楷體"/>
                <a:ea typeface="標楷體"/>
              </a:rPr>
              <a:t>四</a:t>
            </a:r>
            <a:r>
              <a:rPr lang="en-US" altLang="zh-TW" sz="2000" b="1" kern="0" dirty="0">
                <a:latin typeface="標楷體"/>
                <a:ea typeface="標楷體"/>
              </a:rPr>
              <a:t>)9</a:t>
            </a:r>
            <a:r>
              <a:rPr lang="zh-TW" altLang="en-US" sz="2000" b="1" kern="0" dirty="0">
                <a:latin typeface="標楷體"/>
                <a:ea typeface="標楷體"/>
              </a:rPr>
              <a:t>：</a:t>
            </a:r>
            <a:r>
              <a:rPr lang="en-US" altLang="zh-TW" sz="2000" b="1" kern="0" dirty="0">
                <a:latin typeface="標楷體"/>
                <a:ea typeface="標楷體"/>
              </a:rPr>
              <a:t>21</a:t>
            </a:r>
            <a:r>
              <a:rPr lang="zh-TW" altLang="en-US" sz="2000" b="1" kern="0" dirty="0">
                <a:latin typeface="標楷體"/>
                <a:ea typeface="標楷體"/>
              </a:rPr>
              <a:t>國家防災日「複合式災害疏散避難演練」。</a:t>
            </a:r>
            <a:endParaRPr lang="en-US" altLang="zh-TW" sz="2000" b="1" kern="0" dirty="0">
              <a:latin typeface="標楷體"/>
              <a:ea typeface="標楷體"/>
            </a:endParaRPr>
          </a:p>
          <a:p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◆9/22(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早上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8:30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雙語推動會議。</a:t>
            </a:r>
          </a:p>
          <a:p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◆9/23(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補班補課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補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10/9(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彈性放假。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◆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9/27(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)8:00~9:00 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性騷擾、性侵害暨性霸凌防治、性別平等教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育。</a:t>
            </a:r>
          </a:p>
          <a:p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◆9/29(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中秋節放假一天。</a:t>
            </a:r>
            <a:endParaRPr lang="en-US" altLang="zh-TW" sz="2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0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614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467544" y="116632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10</a:t>
            </a:r>
            <a:r>
              <a:rPr lang="zh-TW" altLang="en-US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84213" y="1989138"/>
            <a:ext cx="9134475" cy="2792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363325" y="2060848"/>
            <a:ext cx="8269709" cy="302433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★10/3(</a:t>
            </a:r>
            <a:r>
              <a:rPr lang="zh-TW" altLang="en-US" sz="24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4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蟯蟲檢查。</a:t>
            </a:r>
            <a:endParaRPr lang="en-US" altLang="zh-TW" sz="2400" b="1" kern="0" dirty="0" smtClean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4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4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10/10</a:t>
            </a:r>
            <a:r>
              <a:rPr lang="en-US" altLang="zh-TW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二）國慶日放假一天，</a:t>
            </a:r>
            <a:r>
              <a:rPr lang="en-US" altLang="zh-TW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10/9(</a:t>
            </a: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彈性放假一天</a:t>
            </a:r>
            <a:r>
              <a:rPr lang="en-US" altLang="zh-TW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(9/23</a:t>
            </a: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補班補課</a:t>
            </a:r>
            <a:r>
              <a:rPr lang="en-US" altLang="zh-TW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en-US" sz="24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10/13(</a:t>
            </a: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早上</a:t>
            </a:r>
            <a:r>
              <a:rPr lang="en-US" altLang="zh-TW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8:30~9:30</a:t>
            </a: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雙語推動</a:t>
            </a:r>
            <a:r>
              <a:rPr lang="zh-TW" altLang="en-US" sz="24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會議</a:t>
            </a:r>
            <a:endParaRPr lang="en-US" altLang="zh-TW" sz="2400" b="1" kern="0" dirty="0" smtClean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4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10/26(</a:t>
            </a:r>
            <a:r>
              <a:rPr lang="zh-TW" altLang="en-US" sz="24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24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流感疫苗接種。</a:t>
            </a:r>
            <a:endParaRPr lang="zh-TW" altLang="en-US" sz="24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★雙語班英語文展能計畫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--</a:t>
            </a:r>
            <a:r>
              <a:rPr lang="zh-TW" altLang="en-US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錄音真有趣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(10/23-11/05)</a:t>
            </a:r>
            <a:endParaRPr lang="en-US" altLang="zh-TW" sz="2400" b="1" kern="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  <a:defRPr/>
            </a:pPr>
            <a:endParaRPr lang="en-US" altLang="zh-TW" sz="2400" b="1" kern="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  <a:defRPr/>
            </a:pPr>
            <a:endParaRPr lang="en-US" altLang="zh-TW" sz="2400" dirty="0"/>
          </a:p>
          <a:p>
            <a:pPr marL="0" indent="0">
              <a:buNone/>
              <a:defRPr/>
            </a:pPr>
            <a:endParaRPr lang="en-US" altLang="zh-TW" sz="2400" dirty="0"/>
          </a:p>
          <a:p>
            <a:pPr marL="0" indent="0">
              <a:buNone/>
              <a:defRPr/>
            </a:pPr>
            <a:r>
              <a:rPr lang="zh-TW" altLang="en-US" sz="2400" dirty="0"/>
              <a:t/>
            </a:r>
            <a:br>
              <a:rPr lang="zh-TW" altLang="en-US" sz="2400" dirty="0"/>
            </a:br>
            <a:r>
              <a:rPr lang="zh-TW" altLang="en-US" sz="2400" dirty="0"/>
              <a:t/>
            </a:r>
            <a:br>
              <a:rPr lang="zh-TW" altLang="en-US" sz="2400" dirty="0"/>
            </a:br>
            <a:endParaRPr lang="en-US" altLang="zh-TW" sz="2400" b="1" kern="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3635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09613" y="333375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11</a:t>
            </a:r>
            <a:r>
              <a:rPr lang="zh-TW" altLang="en-US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1476375"/>
            <a:ext cx="8496944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6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6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11/1(</a:t>
            </a:r>
            <a:r>
              <a:rPr lang="zh-TW" altLang="en-US" sz="26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6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 ESL </a:t>
            </a:r>
            <a:r>
              <a:rPr lang="zh-TW" altLang="en-US" sz="26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閱讀我最愛報名截止日。</a:t>
            </a:r>
          </a:p>
          <a:p>
            <a:r>
              <a:rPr lang="zh-TW" altLang="en-US" sz="2600" dirty="0" smtClean="0"/>
              <a:t>★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11/2(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)~11/3(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第一次定期測驗</a:t>
            </a:r>
            <a:r>
              <a:rPr lang="zh-TW" altLang="en-US" sz="2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11/6(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換穿冬季制服。</a:t>
            </a:r>
            <a:endParaRPr lang="en-US" altLang="zh-TW" sz="2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11/6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ESL 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錄音真有趣截止</a:t>
            </a:r>
            <a:r>
              <a:rPr lang="zh-TW" altLang="en-US" sz="2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日。</a:t>
            </a:r>
            <a:endParaRPr lang="en-US" altLang="zh-TW" sz="2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11/11(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ESL 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親師晤談</a:t>
            </a:r>
            <a:r>
              <a:rPr lang="zh-TW" altLang="en-US" sz="2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11/15(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雙語班四、五年級校外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教學。</a:t>
            </a:r>
            <a:endParaRPr lang="en-US" altLang="zh-TW" sz="26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11/15(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ESL 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故事有創意截止</a:t>
            </a:r>
            <a:r>
              <a:rPr lang="zh-TW" altLang="en-US" sz="2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日。</a:t>
            </a:r>
            <a:endParaRPr lang="zh-TW" altLang="en-US" sz="2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11/17(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)9:00-11:00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親職講座。</a:t>
            </a:r>
          </a:p>
          <a:p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11/22(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)8:30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四信實習音樂會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光仁樓</a:t>
            </a:r>
            <a:r>
              <a:rPr lang="en-US" altLang="zh-TW" sz="2600" b="1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6F</a:t>
            </a:r>
            <a:r>
              <a:rPr lang="en-US" altLang="zh-TW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11/20~24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年級跳繩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比賽。</a:t>
            </a:r>
            <a:endParaRPr lang="en-US" altLang="zh-TW" sz="26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ESL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閱讀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我最愛初賽</a:t>
            </a:r>
            <a:r>
              <a:rPr lang="en-US" altLang="zh-TW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11/27-12/01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endParaRPr lang="en-US" altLang="zh-TW" sz="2800" b="1" kern="0" dirty="0">
              <a:solidFill>
                <a:srgbClr val="0000CC"/>
              </a:solidFill>
              <a:latin typeface="BatangChe"/>
              <a:ea typeface="標楷體" pitchFamily="65" charset="-120"/>
            </a:endParaRPr>
          </a:p>
          <a:p>
            <a:pPr>
              <a:defRPr/>
            </a:pPr>
            <a:endParaRPr lang="zh-TW" altLang="en-US" sz="28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604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12</a:t>
            </a:r>
            <a:r>
              <a:rPr lang="zh-TW" altLang="en-US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5120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84213" y="1989138"/>
            <a:ext cx="9134475" cy="2792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6571" y="1916832"/>
            <a:ext cx="828027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全校聖誕節布置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:12/1(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)~1/8(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★12/4 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)8:00 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舉行點燈禮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ESL 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閱讀我最愛決賽 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12/4-12/8 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校史室</a:t>
            </a:r>
            <a:r>
              <a:rPr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12/6(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)8:00-9:00 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六年級憂鬱自傷防治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含情緒管理及紓壓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宣導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12/13(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年級拜訪八里安養院 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校外教學）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12/14(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ESL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故事有創意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決賽。</a:t>
            </a:r>
            <a:endPara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12/15(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上午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8:30~9:30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雙語班推動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會議。</a:t>
            </a:r>
            <a:endPara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12/25(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8:00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聖誕節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聖道禮儀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含五年級聖歌發表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全校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外師參加</a:t>
            </a:r>
            <a:r>
              <a:rPr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12/26(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六信術科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期末考。</a:t>
            </a:r>
            <a:endParaRPr lang="en-US" altLang="zh-TW" sz="24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4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663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</a:t>
            </a:r>
            <a:r>
              <a:rPr lang="zh-TW" altLang="en-US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5120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84213" y="1989138"/>
            <a:ext cx="9134475" cy="2792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6571" y="1916832"/>
            <a:ext cx="828027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1/1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元旦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放假。</a:t>
            </a:r>
            <a:endParaRPr lang="en-US" altLang="zh-TW" sz="26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1/5(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五）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8:00 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校慶祈福禮暨表揚資深員工。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全校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外師參加</a:t>
            </a:r>
            <a:r>
              <a:rPr lang="en-US" altLang="zh-TW" sz="2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</a:t>
            </a:r>
            <a:r>
              <a:rPr lang="en-US" altLang="zh-TW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~112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下增能社團線上選課。</a:t>
            </a:r>
            <a:endParaRPr lang="en-US" altLang="zh-TW" sz="26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1/9(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)~1/10(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第二次定期測驗。</a:t>
            </a:r>
          </a:p>
          <a:p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1/12(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增能社團最後一次上課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1/17(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普通班音樂成果發表。</a:t>
            </a:r>
            <a:endParaRPr lang="en-US" altLang="zh-TW" sz="26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1/19(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)8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結業式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1/19(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課後運動體能社團最後一次</a:t>
            </a:r>
            <a:r>
              <a:rPr lang="zh-TW" altLang="en-US" sz="2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上課。</a:t>
            </a:r>
            <a:endParaRPr lang="en-US" altLang="zh-TW" sz="26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2/16(</a:t>
            </a:r>
            <a:r>
              <a:rPr lang="zh-TW" altLang="en-US" sz="26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下學期開學日。</a:t>
            </a:r>
            <a:endParaRPr lang="zh-TW" altLang="en-US" sz="26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6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/>
              <a:t/>
            </a:r>
            <a:br>
              <a:rPr lang="zh-TW" altLang="en-US" sz="2800" dirty="0"/>
            </a:br>
            <a:endParaRPr lang="en-US" altLang="zh-TW" sz="28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581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2204864"/>
            <a:ext cx="789190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提案與表決</a:t>
            </a:r>
            <a:endParaRPr lang="en-US" altLang="zh-TW" sz="8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9672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 txBox="1">
            <a:spLocks noChangeArrowheads="1"/>
          </p:cNvSpPr>
          <p:nvPr/>
        </p:nvSpPr>
        <p:spPr bwMode="auto">
          <a:xfrm>
            <a:off x="1032173" y="1508398"/>
            <a:ext cx="63373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b="1" dirty="0">
                <a:latin typeface="標楷體" pitchFamily="65" charset="-120"/>
                <a:ea typeface="標楷體" pitchFamily="65" charset="-120"/>
              </a:rPr>
              <a:t>班費使用說明</a:t>
            </a: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75978" y="2651398"/>
            <a:ext cx="7705725" cy="30238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800" dirty="0">
                <a:ea typeface="標楷體" pitchFamily="65" charset="-120"/>
              </a:rPr>
              <a:t>★繳交金額：本學期每人繳交</a:t>
            </a:r>
            <a:r>
              <a:rPr lang="en-US" altLang="zh-TW" sz="2800" b="1" dirty="0">
                <a:solidFill>
                  <a:srgbClr val="C00000"/>
                </a:solidFill>
                <a:ea typeface="標楷體" pitchFamily="65" charset="-120"/>
              </a:rPr>
              <a:t>500</a:t>
            </a:r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元整</a:t>
            </a:r>
            <a:r>
              <a:rPr lang="zh-TW" altLang="en-US" sz="2800" dirty="0" smtClean="0">
                <a:ea typeface="標楷體" pitchFamily="65" charset="-120"/>
              </a:rPr>
              <a:t>。</a:t>
            </a:r>
            <a:endParaRPr lang="en-US" altLang="zh-TW" sz="2800" b="1" dirty="0">
              <a:solidFill>
                <a:srgbClr val="C00000"/>
              </a:solidFill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ea typeface="標楷體" pitchFamily="65" charset="-120"/>
              </a:rPr>
              <a:t>用途說明</a:t>
            </a:r>
            <a:r>
              <a:rPr lang="en-US" altLang="zh-TW" sz="2400" dirty="0" smtClean="0">
                <a:ea typeface="標楷體" pitchFamily="65" charset="-120"/>
              </a:rPr>
              <a:t>~</a:t>
            </a:r>
            <a:r>
              <a:rPr lang="zh-TW" altLang="zh-TW" sz="2400" dirty="0" smtClean="0">
                <a:latin typeface="標楷體" pitchFamily="65" charset="-120"/>
                <a:ea typeface="標楷體" pitchFamily="65" charset="-120"/>
              </a:rPr>
              <a:t>購買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印表機墨水、</a:t>
            </a:r>
            <a:r>
              <a:rPr lang="en-US" altLang="zh-TW" sz="2400" dirty="0" err="1">
                <a:latin typeface="標楷體" pitchFamily="65" charset="-120"/>
                <a:ea typeface="標楷體" pitchFamily="65" charset="-120"/>
              </a:rPr>
              <a:t>A4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列印紙、班級獎勵品及其他雜項</a:t>
            </a:r>
            <a:r>
              <a:rPr lang="zh-TW" altLang="zh-TW" sz="24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sz="28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zh-TW" altLang="en-US" sz="28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八里安養院參訪，各班捐獻</a:t>
            </a:r>
            <a:r>
              <a:rPr lang="en-US" altLang="zh-TW" sz="28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2000</a:t>
            </a:r>
            <a:r>
              <a:rPr lang="zh-TW" altLang="en-US" sz="28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元。</a:t>
            </a:r>
            <a:endParaRPr lang="en-US" altLang="zh-TW" sz="28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★校外教學費用</a:t>
            </a:r>
            <a:r>
              <a:rPr lang="zh-TW" altLang="en-US" sz="2800" b="1" dirty="0">
                <a:solidFill>
                  <a:srgbClr val="C00000"/>
                </a:solidFill>
                <a:latin typeface="標楷體"/>
                <a:ea typeface="標楷體"/>
              </a:rPr>
              <a:t>，統一</a:t>
            </a:r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併入月費單收費</a:t>
            </a:r>
            <a:r>
              <a:rPr lang="zh-TW" altLang="en-US" sz="2800" b="1" dirty="0" smtClean="0">
                <a:solidFill>
                  <a:srgbClr val="C00000"/>
                </a:solidFill>
                <a:ea typeface="標楷體" pitchFamily="65" charset="-120"/>
              </a:rPr>
              <a:t>。</a:t>
            </a:r>
            <a:endParaRPr lang="en-US" altLang="zh-TW" sz="2800" b="1" dirty="0" smtClean="0">
              <a:solidFill>
                <a:srgbClr val="C00000"/>
              </a:solidFill>
              <a:ea typeface="標楷體" pitchFamily="65" charset="-120"/>
            </a:endParaRPr>
          </a:p>
          <a:p>
            <a:endParaRPr lang="en-US" altLang="zh-TW" sz="2800" b="1" dirty="0">
              <a:solidFill>
                <a:srgbClr val="C00000"/>
              </a:solidFill>
              <a:ea typeface="標楷體" pitchFamily="65" charset="-12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75978" y="332656"/>
            <a:ext cx="7416824" cy="9795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TW"/>
            </a:defPPr>
            <a:lvl1pPr algn="ctr">
              <a:spcBef>
                <a:spcPct val="0"/>
              </a:spcBef>
              <a:buFont typeface="Arial" pitchFamily="34" charset="0"/>
              <a:buNone/>
              <a:defRPr kumimoji="0" sz="6500" b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dirty="0"/>
              <a:t>提案內容</a:t>
            </a:r>
          </a:p>
        </p:txBody>
      </p:sp>
    </p:spTree>
    <p:extLst>
      <p:ext uri="{BB962C8B-B14F-4D97-AF65-F5344CB8AC3E}">
        <p14:creationId xmlns:p14="http://schemas.microsoft.com/office/powerpoint/2010/main" val="60462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587375" y="2060849"/>
            <a:ext cx="7988300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500" b="1" kern="0" dirty="0">
                <a:solidFill>
                  <a:srgbClr val="000099"/>
                </a:solidFill>
                <a:ea typeface="標楷體" pitchFamily="65" charset="-120"/>
              </a:rPr>
              <a:t>(1)</a:t>
            </a: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請表決</a:t>
            </a:r>
            <a:r>
              <a:rPr lang="en-US" altLang="zh-TW" sz="3500" b="1" kern="0" dirty="0">
                <a:solidFill>
                  <a:srgbClr val="000099"/>
                </a:solidFill>
                <a:ea typeface="標楷體" pitchFamily="65" charset="-120"/>
              </a:rPr>
              <a:t>~</a:t>
            </a: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本學期收取班費</a:t>
            </a:r>
            <a:r>
              <a:rPr lang="en-US" altLang="zh-TW" sz="3500" b="1" kern="0" dirty="0">
                <a:solidFill>
                  <a:srgbClr val="000099"/>
                </a:solidFill>
                <a:ea typeface="標楷體" pitchFamily="65" charset="-120"/>
              </a:rPr>
              <a:t>500</a:t>
            </a: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元。</a:t>
            </a:r>
            <a:endParaRPr lang="en-US" altLang="zh-TW" sz="3500" b="1" kern="0" dirty="0">
              <a:solidFill>
                <a:srgbClr val="000099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3500" b="1" dirty="0">
              <a:solidFill>
                <a:prstClr val="black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500" b="1" dirty="0">
                <a:solidFill>
                  <a:prstClr val="black"/>
                </a:solidFill>
                <a:ea typeface="標楷體" pitchFamily="65" charset="-120"/>
              </a:rPr>
              <a:t>(2)</a:t>
            </a:r>
            <a:r>
              <a:rPr lang="zh-TW" altLang="en-US" sz="3500" b="1" dirty="0">
                <a:solidFill>
                  <a:prstClr val="black"/>
                </a:solidFill>
                <a:ea typeface="標楷體" pitchFamily="65" charset="-120"/>
              </a:rPr>
              <a:t>如有其他提案，歡迎提出來一起討論。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501291"/>
            <a:ext cx="7416824" cy="9795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TW"/>
            </a:defPPr>
            <a:lvl1pPr algn="ctr">
              <a:spcBef>
                <a:spcPct val="0"/>
              </a:spcBef>
              <a:buFont typeface="Arial" pitchFamily="34" charset="0"/>
              <a:buNone/>
              <a:defRPr kumimoji="0" sz="6500" b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dirty="0"/>
              <a:t>提案與表決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603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 txBox="1">
            <a:spLocks noChangeArrowheads="1"/>
          </p:cNvSpPr>
          <p:nvPr/>
        </p:nvSpPr>
        <p:spPr bwMode="auto">
          <a:xfrm>
            <a:off x="827584" y="476672"/>
            <a:ext cx="7416824" cy="1728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親師</a:t>
            </a:r>
            <a:r>
              <a:rPr kumimoji="0" lang="en-US" altLang="zh-TW" sz="6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Q&amp;A </a:t>
            </a:r>
            <a:r>
              <a:rPr lang="zh-TW" altLang="en-US" sz="6500" b="1" dirty="0">
                <a:solidFill>
                  <a:schemeClr val="bg1"/>
                </a:solidFill>
                <a:sym typeface="Microsoft JhengHei UI" pitchFamily="34" charset="-120"/>
              </a:rPr>
              <a:t>時間</a:t>
            </a:r>
            <a:r>
              <a:rPr lang="en-US" altLang="zh-TW" sz="6000" b="1" dirty="0">
                <a:solidFill>
                  <a:schemeClr val="bg1"/>
                </a:solidFill>
                <a:sym typeface="Microsoft JhengHei UI" pitchFamily="34" charset="-120"/>
              </a:rPr>
              <a:t/>
            </a:r>
            <a:br>
              <a:rPr lang="en-US" altLang="zh-TW" sz="6000" b="1" dirty="0">
                <a:solidFill>
                  <a:schemeClr val="bg1"/>
                </a:solidFill>
                <a:sym typeface="Microsoft JhengHei UI" pitchFamily="34" charset="-120"/>
              </a:rPr>
            </a:br>
            <a:endParaRPr kumimoji="0" lang="zh-TW" altLang="en-US" sz="6000" b="1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27584" y="2492896"/>
            <a:ext cx="778106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dirty="0">
                <a:latin typeface="華康細圓體" pitchFamily="49" charset="-120"/>
                <a:ea typeface="華康細圓體" pitchFamily="49" charset="-120"/>
              </a:rPr>
              <a:t>   </a:t>
            </a:r>
            <a:endParaRPr lang="zh-TW" altLang="en-US" sz="3600" dirty="0">
              <a:latin typeface="華康細圓體" pitchFamily="49" charset="-120"/>
              <a:ea typeface="華康細圓體" pitchFamily="49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800" b="1" dirty="0">
                <a:latin typeface="華康細圓體" pitchFamily="49" charset="-120"/>
                <a:ea typeface="華康細圓體" pitchFamily="49" charset="-120"/>
              </a:rPr>
              <a:t>任何問題</a:t>
            </a:r>
            <a:r>
              <a:rPr lang="zh-TW" altLang="en-US" sz="4800" b="1" dirty="0">
                <a:latin typeface="新細明體"/>
                <a:ea typeface="新細明體"/>
              </a:rPr>
              <a:t>，歡迎隨時提出。</a:t>
            </a:r>
            <a:endParaRPr lang="en-US" altLang="zh-TW" sz="4800" b="1" dirty="0">
              <a:latin typeface="華康細圓體" pitchFamily="49" charset="-120"/>
              <a:ea typeface="華康細圓體" pitchFamily="49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1600" y="4149080"/>
            <a:ext cx="712879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b="1" dirty="0">
                <a:latin typeface="新細明體"/>
                <a:sym typeface="Microsoft JhengHei UI" pitchFamily="34" charset="-120"/>
              </a:rPr>
              <a:t>＊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平日若有個別問題，歡迎與導師聯絡，面談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/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電訪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/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聯絡簿均可。</a:t>
            </a:r>
          </a:p>
        </p:txBody>
      </p:sp>
    </p:spTree>
    <p:extLst>
      <p:ext uri="{BB962C8B-B14F-4D97-AF65-F5344CB8AC3E}">
        <p14:creationId xmlns:p14="http://schemas.microsoft.com/office/powerpoint/2010/main" val="208363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81821" y="116632"/>
            <a:ext cx="56578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8000" b="1" dirty="0">
                <a:latin typeface="Arial" pitchFamily="34" charset="0"/>
                <a:cs typeface="Arial" pitchFamily="34" charset="0"/>
              </a:rPr>
              <a:t>Thank you!</a:t>
            </a:r>
          </a:p>
        </p:txBody>
      </p:sp>
      <p:sp>
        <p:nvSpPr>
          <p:cNvPr id="66563" name="矩形 2"/>
          <p:cNvSpPr>
            <a:spLocks noChangeArrowheads="1"/>
          </p:cNvSpPr>
          <p:nvPr/>
        </p:nvSpPr>
        <p:spPr bwMode="auto">
          <a:xfrm>
            <a:off x="896080" y="2780366"/>
            <a:ext cx="482453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TW" sz="4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~</a:t>
            </a:r>
            <a:r>
              <a:rPr kumimoji="0" lang="zh-TW" altLang="en-US" sz="4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感謝您撥冗參加</a:t>
            </a:r>
            <a:r>
              <a:rPr kumimoji="0" lang="en-US" altLang="zh-TW" sz="4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~</a:t>
            </a:r>
          </a:p>
        </p:txBody>
      </p:sp>
      <p:sp>
        <p:nvSpPr>
          <p:cNvPr id="66564" name="標題 1"/>
          <p:cNvSpPr txBox="1">
            <a:spLocks/>
          </p:cNvSpPr>
          <p:nvPr/>
        </p:nvSpPr>
        <p:spPr bwMode="auto">
          <a:xfrm>
            <a:off x="177048" y="1250504"/>
            <a:ext cx="626260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800" b="1" dirty="0" smtClean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讓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親師</a:t>
            </a:r>
            <a:r>
              <a:rPr kumimoji="0" lang="zh-TW" altLang="en-US" sz="3800" b="1" dirty="0" smtClean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攜手合作</a:t>
            </a:r>
            <a:r>
              <a:rPr kumimoji="0" lang="zh-TW" altLang="en-US" sz="3800" b="1" dirty="0" smtClean="0">
                <a:latin typeface="新細明體"/>
                <a:ea typeface="新細明體"/>
                <a:sym typeface="Microsoft JhengHei UI" pitchFamily="34" charset="-120"/>
              </a:rPr>
              <a:t>，</a:t>
            </a:r>
            <a:endParaRPr kumimoji="0" lang="en-US" altLang="zh-TW" sz="3800" b="1" dirty="0">
              <a:latin typeface="標楷體" pitchFamily="65" charset="-120"/>
              <a:ea typeface="標楷體" pitchFamily="65" charset="-120"/>
              <a:sym typeface="Microsoft JhengHei UI" pitchFamily="34" charset="-12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  <a:cs typeface="雅坊美工01"/>
              </a:rPr>
              <a:t>一起參與見證孩子的成長</a:t>
            </a:r>
            <a:r>
              <a:rPr lang="en-US" altLang="zh-TW" sz="3600" b="1" dirty="0">
                <a:latin typeface="標楷體" pitchFamily="65" charset="-120"/>
                <a:ea typeface="標楷體" pitchFamily="65" charset="-120"/>
                <a:cs typeface="雅坊美工01"/>
              </a:rPr>
              <a:t>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TW" altLang="en-US" sz="3800" b="1" dirty="0">
              <a:latin typeface="標楷體" pitchFamily="65" charset="-120"/>
              <a:ea typeface="標楷體" pitchFamily="65" charset="-120"/>
              <a:sym typeface="Microsoft JhengHei U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659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2365</TotalTime>
  <Words>3483</Words>
  <Application>Microsoft Office PowerPoint</Application>
  <PresentationFormat>如螢幕大小 (4:3)</PresentationFormat>
  <Paragraphs>408</Paragraphs>
  <Slides>49</Slides>
  <Notes>14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49</vt:i4>
      </vt:variant>
    </vt:vector>
  </HeadingPairs>
  <TitlesOfParts>
    <vt:vector size="50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「態度決定」留下來的時間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Teachers</dc:creator>
  <cp:lastModifiedBy>user</cp:lastModifiedBy>
  <cp:revision>244</cp:revision>
  <cp:lastPrinted>2020-02-26T04:10:28Z</cp:lastPrinted>
  <dcterms:created xsi:type="dcterms:W3CDTF">2017-03-01T10:07:03Z</dcterms:created>
  <dcterms:modified xsi:type="dcterms:W3CDTF">2023-09-02T04:21:18Z</dcterms:modified>
</cp:coreProperties>
</file>