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73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7" r:id="rId13"/>
    <p:sldId id="269" r:id="rId14"/>
    <p:sldId id="271" r:id="rId15"/>
    <p:sldId id="272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jruGfQ+OWg0etwZ8DIPhzFKlOl5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4D7A83-99BB-4E8B-A45C-4AE57B154969}" v="17" dt="2024-09-07T01:56:19.359"/>
    <p1510:client id="{45D2CAFE-4B46-4DC3-943A-A87E9D87BAA7}" v="29" dt="2024-09-06T04:15:38.123"/>
  </p1510:revLst>
</p1510:revInfo>
</file>

<file path=ppt/tableStyles.xml><?xml version="1.0" encoding="utf-8"?>
<a:tblStyleLst xmlns:a="http://schemas.openxmlformats.org/drawingml/2006/main" def="{18FFF36C-04F7-4C25-BB27-B90FBD671E9A}">
  <a:tblStyle styleId="{18FFF36C-04F7-4C25-BB27-B90FBD671E9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-211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 CHEN" userId="bb0e636671fb6945" providerId="LiveId" clId="{074D7A83-99BB-4E8B-A45C-4AE57B154969}"/>
    <pc:docChg chg="undo custSel delSld modSld">
      <pc:chgData name="p CHEN" userId="bb0e636671fb6945" providerId="LiveId" clId="{074D7A83-99BB-4E8B-A45C-4AE57B154969}" dt="2024-09-07T01:57:49.541" v="165" actId="478"/>
      <pc:docMkLst>
        <pc:docMk/>
      </pc:docMkLst>
      <pc:sldChg chg="modSp mod">
        <pc:chgData name="p CHEN" userId="bb0e636671fb6945" providerId="LiveId" clId="{074D7A83-99BB-4E8B-A45C-4AE57B154969}" dt="2024-09-07T01:57:06.444" v="164" actId="14100"/>
        <pc:sldMkLst>
          <pc:docMk/>
          <pc:sldMk cId="0" sldId="256"/>
        </pc:sldMkLst>
        <pc:picChg chg="mod modCrop">
          <ac:chgData name="p CHEN" userId="bb0e636671fb6945" providerId="LiveId" clId="{074D7A83-99BB-4E8B-A45C-4AE57B154969}" dt="2024-09-07T01:57:06.444" v="164" actId="14100"/>
          <ac:picMkLst>
            <pc:docMk/>
            <pc:sldMk cId="0" sldId="256"/>
            <ac:picMk id="166" creationId="{00000000-0000-0000-0000-000000000000}"/>
          </ac:picMkLst>
        </pc:picChg>
      </pc:sldChg>
      <pc:sldChg chg="addSp delSp modSp mod">
        <pc:chgData name="p CHEN" userId="bb0e636671fb6945" providerId="LiveId" clId="{074D7A83-99BB-4E8B-A45C-4AE57B154969}" dt="2024-09-07T01:52:43.424" v="6" actId="14100"/>
        <pc:sldMkLst>
          <pc:docMk/>
          <pc:sldMk cId="0" sldId="260"/>
        </pc:sldMkLst>
        <pc:picChg chg="add mod">
          <ac:chgData name="p CHEN" userId="bb0e636671fb6945" providerId="LiveId" clId="{074D7A83-99BB-4E8B-A45C-4AE57B154969}" dt="2024-09-07T01:52:39.237" v="5" actId="14100"/>
          <ac:picMkLst>
            <pc:docMk/>
            <pc:sldMk cId="0" sldId="260"/>
            <ac:picMk id="3" creationId="{66AD6D91-2D46-43B5-D87E-B524CF77D8E3}"/>
          </ac:picMkLst>
        </pc:picChg>
        <pc:picChg chg="add mod">
          <ac:chgData name="p CHEN" userId="bb0e636671fb6945" providerId="LiveId" clId="{074D7A83-99BB-4E8B-A45C-4AE57B154969}" dt="2024-09-07T01:52:43.424" v="6" actId="14100"/>
          <ac:picMkLst>
            <pc:docMk/>
            <pc:sldMk cId="0" sldId="260"/>
            <ac:picMk id="4" creationId="{FC1DB6B9-5456-062F-F878-8E214066B38F}"/>
          </ac:picMkLst>
        </pc:picChg>
        <pc:picChg chg="del">
          <ac:chgData name="p CHEN" userId="bb0e636671fb6945" providerId="LiveId" clId="{074D7A83-99BB-4E8B-A45C-4AE57B154969}" dt="2024-09-07T01:52:00.281" v="0" actId="478"/>
          <ac:picMkLst>
            <pc:docMk/>
            <pc:sldMk cId="0" sldId="260"/>
            <ac:picMk id="204" creationId="{00000000-0000-0000-0000-000000000000}"/>
          </ac:picMkLst>
        </pc:picChg>
        <pc:picChg chg="del">
          <ac:chgData name="p CHEN" userId="bb0e636671fb6945" providerId="LiveId" clId="{074D7A83-99BB-4E8B-A45C-4AE57B154969}" dt="2024-09-07T01:52:30.733" v="3" actId="478"/>
          <ac:picMkLst>
            <pc:docMk/>
            <pc:sldMk cId="0" sldId="260"/>
            <ac:picMk id="205" creationId="{00000000-0000-0000-0000-000000000000}"/>
          </ac:picMkLst>
        </pc:picChg>
        <pc:picChg chg="del">
          <ac:chgData name="p CHEN" userId="bb0e636671fb6945" providerId="LiveId" clId="{074D7A83-99BB-4E8B-A45C-4AE57B154969}" dt="2024-09-07T01:52:29.334" v="2" actId="478"/>
          <ac:picMkLst>
            <pc:docMk/>
            <pc:sldMk cId="0" sldId="260"/>
            <ac:picMk id="206" creationId="{00000000-0000-0000-0000-000000000000}"/>
          </ac:picMkLst>
        </pc:picChg>
      </pc:sldChg>
      <pc:sldChg chg="delSp modSp mod">
        <pc:chgData name="p CHEN" userId="bb0e636671fb6945" providerId="LiveId" clId="{074D7A83-99BB-4E8B-A45C-4AE57B154969}" dt="2024-09-07T01:53:11.766" v="13" actId="14100"/>
        <pc:sldMkLst>
          <pc:docMk/>
          <pc:sldMk cId="0" sldId="261"/>
        </pc:sldMkLst>
        <pc:picChg chg="del">
          <ac:chgData name="p CHEN" userId="bb0e636671fb6945" providerId="LiveId" clId="{074D7A83-99BB-4E8B-A45C-4AE57B154969}" dt="2024-09-07T01:52:48.186" v="7" actId="478"/>
          <ac:picMkLst>
            <pc:docMk/>
            <pc:sldMk cId="0" sldId="261"/>
            <ac:picMk id="214" creationId="{00000000-0000-0000-0000-000000000000}"/>
          </ac:picMkLst>
        </pc:picChg>
        <pc:picChg chg="mod">
          <ac:chgData name="p CHEN" userId="bb0e636671fb6945" providerId="LiveId" clId="{074D7A83-99BB-4E8B-A45C-4AE57B154969}" dt="2024-09-07T01:53:11.766" v="13" actId="14100"/>
          <ac:picMkLst>
            <pc:docMk/>
            <pc:sldMk cId="0" sldId="261"/>
            <ac:picMk id="215" creationId="{00000000-0000-0000-0000-000000000000}"/>
          </ac:picMkLst>
        </pc:picChg>
        <pc:picChg chg="del">
          <ac:chgData name="p CHEN" userId="bb0e636671fb6945" providerId="LiveId" clId="{074D7A83-99BB-4E8B-A45C-4AE57B154969}" dt="2024-09-07T01:52:50.583" v="8" actId="478"/>
          <ac:picMkLst>
            <pc:docMk/>
            <pc:sldMk cId="0" sldId="261"/>
            <ac:picMk id="216" creationId="{00000000-0000-0000-0000-000000000000}"/>
          </ac:picMkLst>
        </pc:picChg>
      </pc:sldChg>
      <pc:sldChg chg="addSp modSp mod">
        <pc:chgData name="p CHEN" userId="bb0e636671fb6945" providerId="LiveId" clId="{074D7A83-99BB-4E8B-A45C-4AE57B154969}" dt="2024-09-07T01:55:36.125" v="153" actId="255"/>
        <pc:sldMkLst>
          <pc:docMk/>
          <pc:sldMk cId="0" sldId="263"/>
        </pc:sldMkLst>
        <pc:spChg chg="add mod">
          <ac:chgData name="p CHEN" userId="bb0e636671fb6945" providerId="LiveId" clId="{074D7A83-99BB-4E8B-A45C-4AE57B154969}" dt="2024-09-07T01:55:36.125" v="153" actId="255"/>
          <ac:spMkLst>
            <pc:docMk/>
            <pc:sldMk cId="0" sldId="263"/>
            <ac:spMk id="4" creationId="{DBE2F445-7C45-8415-8C4D-A24108C24A75}"/>
          </ac:spMkLst>
        </pc:spChg>
        <pc:spChg chg="mod">
          <ac:chgData name="p CHEN" userId="bb0e636671fb6945" providerId="LiveId" clId="{074D7A83-99BB-4E8B-A45C-4AE57B154969}" dt="2024-09-07T01:54:48.897" v="108" actId="20577"/>
          <ac:spMkLst>
            <pc:docMk/>
            <pc:sldMk cId="0" sldId="263"/>
            <ac:spMk id="232" creationId="{00000000-0000-0000-0000-000000000000}"/>
          </ac:spMkLst>
        </pc:spChg>
      </pc:sldChg>
      <pc:sldChg chg="addSp delSp modSp del mod">
        <pc:chgData name="p CHEN" userId="bb0e636671fb6945" providerId="LiveId" clId="{074D7A83-99BB-4E8B-A45C-4AE57B154969}" dt="2024-09-07T01:53:44.407" v="17" actId="47"/>
        <pc:sldMkLst>
          <pc:docMk/>
          <pc:sldMk cId="0" sldId="264"/>
        </pc:sldMkLst>
        <pc:spChg chg="add mod">
          <ac:chgData name="p CHEN" userId="bb0e636671fb6945" providerId="LiveId" clId="{074D7A83-99BB-4E8B-A45C-4AE57B154969}" dt="2024-09-07T01:53:27.418" v="14" actId="478"/>
          <ac:spMkLst>
            <pc:docMk/>
            <pc:sldMk cId="0" sldId="264"/>
            <ac:spMk id="4" creationId="{A3E345B8-B2F3-5A3B-EFBF-2D20799EBAF0}"/>
          </ac:spMkLst>
        </pc:spChg>
        <pc:picChg chg="mod">
          <ac:chgData name="p CHEN" userId="bb0e636671fb6945" providerId="LiveId" clId="{074D7A83-99BB-4E8B-A45C-4AE57B154969}" dt="2024-09-07T01:53:39.208" v="16" actId="14100"/>
          <ac:picMkLst>
            <pc:docMk/>
            <pc:sldMk cId="0" sldId="264"/>
            <ac:picMk id="240" creationId="{00000000-0000-0000-0000-000000000000}"/>
          </ac:picMkLst>
        </pc:picChg>
        <pc:picChg chg="del">
          <ac:chgData name="p CHEN" userId="bb0e636671fb6945" providerId="LiveId" clId="{074D7A83-99BB-4E8B-A45C-4AE57B154969}" dt="2024-09-07T01:53:27.418" v="14" actId="478"/>
          <ac:picMkLst>
            <pc:docMk/>
            <pc:sldMk cId="0" sldId="264"/>
            <ac:picMk id="241" creationId="{00000000-0000-0000-0000-000000000000}"/>
          </ac:picMkLst>
        </pc:picChg>
      </pc:sldChg>
      <pc:sldChg chg="addSp modSp mod">
        <pc:chgData name="p CHEN" userId="bb0e636671fb6945" providerId="LiveId" clId="{074D7A83-99BB-4E8B-A45C-4AE57B154969}" dt="2024-09-07T01:56:23.561" v="158" actId="1076"/>
        <pc:sldMkLst>
          <pc:docMk/>
          <pc:sldMk cId="0" sldId="265"/>
        </pc:sldMkLst>
        <pc:spChg chg="add mod">
          <ac:chgData name="p CHEN" userId="bb0e636671fb6945" providerId="LiveId" clId="{074D7A83-99BB-4E8B-A45C-4AE57B154969}" dt="2024-09-07T01:56:23.561" v="158" actId="1076"/>
          <ac:spMkLst>
            <pc:docMk/>
            <pc:sldMk cId="0" sldId="265"/>
            <ac:spMk id="2" creationId="{96AA6C67-03CB-17D1-CA3B-F0B7557B0BCC}"/>
          </ac:spMkLst>
        </pc:spChg>
      </pc:sldChg>
      <pc:sldChg chg="del">
        <pc:chgData name="p CHEN" userId="bb0e636671fb6945" providerId="LiveId" clId="{074D7A83-99BB-4E8B-A45C-4AE57B154969}" dt="2024-09-07T01:53:47.382" v="18" actId="47"/>
        <pc:sldMkLst>
          <pc:docMk/>
          <pc:sldMk cId="0" sldId="266"/>
        </pc:sldMkLst>
      </pc:sldChg>
      <pc:sldChg chg="addSp modSp">
        <pc:chgData name="p CHEN" userId="bb0e636671fb6945" providerId="LiveId" clId="{074D7A83-99BB-4E8B-A45C-4AE57B154969}" dt="2024-09-07T01:55:48.283" v="154"/>
        <pc:sldMkLst>
          <pc:docMk/>
          <pc:sldMk cId="0" sldId="267"/>
        </pc:sldMkLst>
        <pc:spChg chg="add mod">
          <ac:chgData name="p CHEN" userId="bb0e636671fb6945" providerId="LiveId" clId="{074D7A83-99BB-4E8B-A45C-4AE57B154969}" dt="2024-09-07T01:55:48.283" v="154"/>
          <ac:spMkLst>
            <pc:docMk/>
            <pc:sldMk cId="0" sldId="267"/>
            <ac:spMk id="2" creationId="{9EF8E7E9-93A5-4B71-E7C0-0435322F2034}"/>
          </ac:spMkLst>
        </pc:spChg>
      </pc:sldChg>
      <pc:sldChg chg="del">
        <pc:chgData name="p CHEN" userId="bb0e636671fb6945" providerId="LiveId" clId="{074D7A83-99BB-4E8B-A45C-4AE57B154969}" dt="2024-09-07T01:53:50.946" v="19" actId="47"/>
        <pc:sldMkLst>
          <pc:docMk/>
          <pc:sldMk cId="0" sldId="268"/>
        </pc:sldMkLst>
      </pc:sldChg>
      <pc:sldChg chg="addSp modSp mod">
        <pc:chgData name="p CHEN" userId="bb0e636671fb6945" providerId="LiveId" clId="{074D7A83-99BB-4E8B-A45C-4AE57B154969}" dt="2024-09-07T01:55:56.943" v="156" actId="1076"/>
        <pc:sldMkLst>
          <pc:docMk/>
          <pc:sldMk cId="0" sldId="269"/>
        </pc:sldMkLst>
        <pc:spChg chg="add mod">
          <ac:chgData name="p CHEN" userId="bb0e636671fb6945" providerId="LiveId" clId="{074D7A83-99BB-4E8B-A45C-4AE57B154969}" dt="2024-09-07T01:55:56.943" v="156" actId="1076"/>
          <ac:spMkLst>
            <pc:docMk/>
            <pc:sldMk cId="0" sldId="269"/>
            <ac:spMk id="2" creationId="{DA6B5440-F867-0F1A-95AF-17B14C94A74B}"/>
          </ac:spMkLst>
        </pc:spChg>
      </pc:sldChg>
      <pc:sldChg chg="del">
        <pc:chgData name="p CHEN" userId="bb0e636671fb6945" providerId="LiveId" clId="{074D7A83-99BB-4E8B-A45C-4AE57B154969}" dt="2024-09-07T01:53:54.642" v="20" actId="47"/>
        <pc:sldMkLst>
          <pc:docMk/>
          <pc:sldMk cId="0" sldId="270"/>
        </pc:sldMkLst>
      </pc:sldChg>
      <pc:sldChg chg="delSp mod">
        <pc:chgData name="p CHEN" userId="bb0e636671fb6945" providerId="LiveId" clId="{074D7A83-99BB-4E8B-A45C-4AE57B154969}" dt="2024-09-07T01:57:49.541" v="165" actId="478"/>
        <pc:sldMkLst>
          <pc:docMk/>
          <pc:sldMk cId="0" sldId="272"/>
        </pc:sldMkLst>
        <pc:spChg chg="del">
          <ac:chgData name="p CHEN" userId="bb0e636671fb6945" providerId="LiveId" clId="{074D7A83-99BB-4E8B-A45C-4AE57B154969}" dt="2024-09-07T01:57:49.541" v="165" actId="478"/>
          <ac:spMkLst>
            <pc:docMk/>
            <pc:sldMk cId="0" sldId="272"/>
            <ac:spMk id="2" creationId="{E99507DE-671F-A32A-66BE-6C604EF7D2BB}"/>
          </ac:spMkLst>
        </pc:spChg>
      </pc:sldChg>
    </pc:docChg>
  </pc:docChgLst>
  <pc:docChgLst>
    <pc:chgData name="p CHEN" userId="bb0e636671fb6945" providerId="LiveId" clId="{45D2CAFE-4B46-4DC3-943A-A87E9D87BAA7}"/>
    <pc:docChg chg="undo custSel modSld sldOrd">
      <pc:chgData name="p CHEN" userId="bb0e636671fb6945" providerId="LiveId" clId="{45D2CAFE-4B46-4DC3-943A-A87E9D87BAA7}" dt="2024-09-06T04:16:04.887" v="333" actId="113"/>
      <pc:docMkLst>
        <pc:docMk/>
      </pc:docMkLst>
      <pc:sldChg chg="ord">
        <pc:chgData name="p CHEN" userId="bb0e636671fb6945" providerId="LiveId" clId="{45D2CAFE-4B46-4DC3-943A-A87E9D87BAA7}" dt="2024-09-06T04:07:47.230" v="27"/>
        <pc:sldMkLst>
          <pc:docMk/>
          <pc:sldMk cId="0" sldId="257"/>
        </pc:sldMkLst>
      </pc:sldChg>
      <pc:sldChg chg="modSp mod">
        <pc:chgData name="p CHEN" userId="bb0e636671fb6945" providerId="LiveId" clId="{45D2CAFE-4B46-4DC3-943A-A87E9D87BAA7}" dt="2024-09-06T04:07:41.705" v="25" actId="1076"/>
        <pc:sldMkLst>
          <pc:docMk/>
          <pc:sldMk cId="0" sldId="258"/>
        </pc:sldMkLst>
        <pc:spChg chg="mod">
          <ac:chgData name="p CHEN" userId="bb0e636671fb6945" providerId="LiveId" clId="{45D2CAFE-4B46-4DC3-943A-A87E9D87BAA7}" dt="2024-09-06T04:07:41.705" v="25" actId="1076"/>
          <ac:spMkLst>
            <pc:docMk/>
            <pc:sldMk cId="0" sldId="258"/>
            <ac:spMk id="183" creationId="{00000000-0000-0000-0000-000000000000}"/>
          </ac:spMkLst>
        </pc:spChg>
      </pc:sldChg>
      <pc:sldChg chg="addSp delSp modSp mod">
        <pc:chgData name="p CHEN" userId="bb0e636671fb6945" providerId="LiveId" clId="{45D2CAFE-4B46-4DC3-943A-A87E9D87BAA7}" dt="2024-09-06T04:16:04.887" v="333" actId="113"/>
        <pc:sldMkLst>
          <pc:docMk/>
          <pc:sldMk cId="2553263154" sldId="273"/>
        </pc:sldMkLst>
        <pc:spChg chg="mod">
          <ac:chgData name="p CHEN" userId="bb0e636671fb6945" providerId="LiveId" clId="{45D2CAFE-4B46-4DC3-943A-A87E9D87BAA7}" dt="2024-09-06T04:07:24.221" v="19"/>
          <ac:spMkLst>
            <pc:docMk/>
            <pc:sldMk cId="2553263154" sldId="273"/>
            <ac:spMk id="2" creationId="{067C5A1A-4A70-A41A-83B1-38AA3C7DD4BF}"/>
          </ac:spMkLst>
        </pc:spChg>
        <pc:spChg chg="add del mod">
          <ac:chgData name="p CHEN" userId="bb0e636671fb6945" providerId="LiveId" clId="{45D2CAFE-4B46-4DC3-943A-A87E9D87BAA7}" dt="2024-09-06T04:05:57.034" v="2" actId="478"/>
          <ac:spMkLst>
            <pc:docMk/>
            <pc:sldMk cId="2553263154" sldId="273"/>
            <ac:spMk id="6" creationId="{F1029E73-ADBB-C81C-45EC-A4413C0CE3D2}"/>
          </ac:spMkLst>
        </pc:spChg>
        <pc:graphicFrameChg chg="add del mod modGraphic">
          <ac:chgData name="p CHEN" userId="bb0e636671fb6945" providerId="LiveId" clId="{45D2CAFE-4B46-4DC3-943A-A87E9D87BAA7}" dt="2024-09-06T04:16:04.887" v="333" actId="113"/>
          <ac:graphicFrameMkLst>
            <pc:docMk/>
            <pc:sldMk cId="2553263154" sldId="273"/>
            <ac:graphicFrameMk id="4" creationId="{E9BD7EDA-4E84-A76E-4F00-EBEE2C04215F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350872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>
  <p:cSld name="標題及物件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12541" y="0"/>
            <a:ext cx="1230454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  <a:defRPr b="1"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50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Char char="•"/>
              <a:defRPr sz="3500" b="1"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1">
                <a:latin typeface="Microsoft JhengHei"/>
                <a:ea typeface="Microsoft JhengHei"/>
                <a:cs typeface="Microsoft JhengHei"/>
                <a:sym typeface="Microsoft JhengHe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1">
                <a:latin typeface="Microsoft JhengHei"/>
                <a:ea typeface="Microsoft JhengHei"/>
                <a:cs typeface="Microsoft JhengHei"/>
                <a:sym typeface="Microsoft JhengHei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>
                <a:latin typeface="Microsoft JhengHei"/>
                <a:ea typeface="Microsoft JhengHei"/>
                <a:cs typeface="Microsoft JhengHei"/>
                <a:sym typeface="Microsoft JhengHei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>
                <a:latin typeface="Microsoft JhengHei"/>
                <a:ea typeface="Microsoft JhengHei"/>
                <a:cs typeface="Microsoft JhengHei"/>
                <a:sym typeface="Microsoft JhengHe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3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3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3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內容" type="obj">
  <p:cSld name="OBJEC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4" name="Google Shape;10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個內容" type="twoObj">
  <p:cSld name="TWO_OBJECT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5" name="Google Shape;125;p2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輔助字幕的內容" type="objTx">
  <p:cSld name="OBJECT_WITH_CAPTION_TEX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輔助字幕的圖片" type="picTx">
  <p:cSld name="PICTURE_WITH_CAPTION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2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5" name="Google Shape;145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endParaRPr/>
          </a:p>
        </p:txBody>
      </p:sp>
      <p:sp>
        <p:nvSpPr>
          <p:cNvPr id="165" name="Google Shape;16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7308869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"/>
          <p:cNvSpPr txBox="1"/>
          <p:nvPr/>
        </p:nvSpPr>
        <p:spPr>
          <a:xfrm>
            <a:off x="1158241" y="3509963"/>
            <a:ext cx="9919062" cy="2292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00"/>
              <a:buFont typeface="Microsoft JhengHei"/>
              <a:buNone/>
            </a:pPr>
            <a:r>
              <a:rPr lang="zh-TW" sz="6300" b="1" i="0" u="none" strike="noStrike" cap="none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光仁小學</a:t>
            </a:r>
            <a:endParaRPr sz="6300" b="1" i="0" u="none" strike="noStrike" cap="none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Microsoft JhengHei"/>
              <a:buNone/>
            </a:pPr>
            <a:r>
              <a:rPr lang="zh-TW" sz="4800" b="1" i="0" u="none" strike="noStrike" cap="none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113學年度  STEAM課程規劃</a:t>
            </a:r>
            <a:endParaRPr sz="4800" b="1" i="0" u="none" strike="noStrike" cap="none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1" i="0" u="none" strike="noStrike" cap="none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</a:t>
            </a:fld>
            <a:endParaRPr lang="zh-TW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"/>
          <p:cNvSpPr/>
          <p:nvPr/>
        </p:nvSpPr>
        <p:spPr>
          <a:xfrm>
            <a:off x="1033515" y="560452"/>
            <a:ext cx="10048467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STEAM教育</a:t>
            </a:r>
            <a:endParaRPr sz="44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914400" y="1808113"/>
            <a:ext cx="1080654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STEAM教育理念最早是美國政府提出的教育倡議，即</a:t>
            </a:r>
            <a:r>
              <a:rPr lang="zh-TW" sz="1800" b="0" i="0" u="none" strike="noStrike" cap="non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科學（Science）、技術（Technology）、工程（Engineering）、數學（Mathematics）、藝術（ Arts ）</a:t>
            </a:r>
            <a:r>
              <a:rPr lang="zh-TW" sz="1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的首字母。鼓勵孩子在科學、技術、工程和數學、藝術領域的發展和提高及培養孩子的綜合素養，從而提升全球競爭力。</a:t>
            </a:r>
            <a:endParaRPr/>
          </a:p>
        </p:txBody>
      </p:sp>
      <p:pic>
        <p:nvPicPr>
          <p:cNvPr id="175" name="Google Shape;175;p2" descr="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339244"/>
            <a:ext cx="12192000" cy="2998911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"/>
          <p:cNvSpPr/>
          <p:nvPr/>
        </p:nvSpPr>
        <p:spPr>
          <a:xfrm>
            <a:off x="10602036" y="0"/>
            <a:ext cx="1589964" cy="8734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</a:t>
            </a:fld>
            <a:endParaRPr lang="zh-TW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8">
            <a:extLst>
              <a:ext uri="{FF2B5EF4-FFF2-40B4-BE49-F238E27FC236}">
                <a16:creationId xmlns:a16="http://schemas.microsoft.com/office/drawing/2014/main" xmlns="" id="{7DA1F35B-C8F7-4A5A-9339-7DA4D785B3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10">
            <a:extLst>
              <a:ext uri="{FF2B5EF4-FFF2-40B4-BE49-F238E27FC236}">
                <a16:creationId xmlns:a16="http://schemas.microsoft.com/office/drawing/2014/main" xmlns="" id="{B2D4AD41-40DA-4A81-92F5-B6E3BA1ED8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0746107">
            <a:off x="8175088" y="45795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xmlns="" id="{067C5A1A-4A70-A41A-83B1-38AA3C7DD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067" y="46137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一年級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STEAM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課程主題規劃</a:t>
            </a:r>
          </a:p>
        </p:txBody>
      </p:sp>
      <p:graphicFrame>
        <p:nvGraphicFramePr>
          <p:cNvPr id="4" name="內容版面配置區 3">
            <a:extLst>
              <a:ext uri="{FF2B5EF4-FFF2-40B4-BE49-F238E27FC236}">
                <a16:creationId xmlns:a16="http://schemas.microsoft.com/office/drawing/2014/main" xmlns="" id="{E9BD7EDA-4E84-A76E-4F00-EBEE2C0421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3330828"/>
              </p:ext>
            </p:extLst>
          </p:nvPr>
        </p:nvGraphicFramePr>
        <p:xfrm>
          <a:off x="349308" y="1951899"/>
          <a:ext cx="11490336" cy="4075783"/>
        </p:xfrm>
        <a:graphic>
          <a:graphicData uri="http://schemas.openxmlformats.org/drawingml/2006/table">
            <a:tbl>
              <a:tblPr firstRow="1" bandRow="1">
                <a:solidFill>
                  <a:srgbClr val="FFC000"/>
                </a:solidFill>
                <a:tableStyleId>{5C22544A-7EE6-4342-B048-85BDC9FD1C3A}</a:tableStyleId>
              </a:tblPr>
              <a:tblGrid>
                <a:gridCol w="533561">
                  <a:extLst>
                    <a:ext uri="{9D8B030D-6E8A-4147-A177-3AD203B41FA5}">
                      <a16:colId xmlns:a16="http://schemas.microsoft.com/office/drawing/2014/main" xmlns="" val="2426047802"/>
                    </a:ext>
                  </a:extLst>
                </a:gridCol>
                <a:gridCol w="1281755">
                  <a:extLst>
                    <a:ext uri="{9D8B030D-6E8A-4147-A177-3AD203B41FA5}">
                      <a16:colId xmlns:a16="http://schemas.microsoft.com/office/drawing/2014/main" xmlns="" val="1373313108"/>
                    </a:ext>
                  </a:extLst>
                </a:gridCol>
                <a:gridCol w="1416319">
                  <a:extLst>
                    <a:ext uri="{9D8B030D-6E8A-4147-A177-3AD203B41FA5}">
                      <a16:colId xmlns:a16="http://schemas.microsoft.com/office/drawing/2014/main" xmlns="" val="92850260"/>
                    </a:ext>
                  </a:extLst>
                </a:gridCol>
                <a:gridCol w="1426780">
                  <a:extLst>
                    <a:ext uri="{9D8B030D-6E8A-4147-A177-3AD203B41FA5}">
                      <a16:colId xmlns:a16="http://schemas.microsoft.com/office/drawing/2014/main" xmlns="" val="3783077474"/>
                    </a:ext>
                  </a:extLst>
                </a:gridCol>
                <a:gridCol w="1537581">
                  <a:extLst>
                    <a:ext uri="{9D8B030D-6E8A-4147-A177-3AD203B41FA5}">
                      <a16:colId xmlns:a16="http://schemas.microsoft.com/office/drawing/2014/main" xmlns="" val="1779167247"/>
                    </a:ext>
                  </a:extLst>
                </a:gridCol>
                <a:gridCol w="1345286">
                  <a:extLst>
                    <a:ext uri="{9D8B030D-6E8A-4147-A177-3AD203B41FA5}">
                      <a16:colId xmlns:a16="http://schemas.microsoft.com/office/drawing/2014/main" xmlns="" val="2108114594"/>
                    </a:ext>
                  </a:extLst>
                </a:gridCol>
                <a:gridCol w="134528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34528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258482">
                  <a:extLst>
                    <a:ext uri="{9D8B030D-6E8A-4147-A177-3AD203B41FA5}">
                      <a16:colId xmlns:a16="http://schemas.microsoft.com/office/drawing/2014/main" xmlns="" val="1828721074"/>
                    </a:ext>
                  </a:extLst>
                </a:gridCol>
              </a:tblGrid>
              <a:tr h="488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序號</a:t>
                      </a:r>
                    </a:p>
                  </a:txBody>
                  <a:tcPr marL="4849" marR="4849" marT="484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en-US" altLang="zh-TW" sz="18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849" marR="4849" marT="48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en-US" altLang="zh-TW" sz="18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849" marR="4849" marT="48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en-US" altLang="zh-TW" sz="18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849" marR="4849" marT="48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endParaRPr lang="en-US" altLang="zh-TW" sz="18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849" marR="4849" marT="4849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endParaRPr lang="en-US" altLang="zh-TW" sz="18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849" marR="4849" marT="4849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endParaRPr lang="en-US" altLang="zh-TW" sz="18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849" marR="4849" marT="484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</a:p>
                  </a:txBody>
                  <a:tcPr marL="4849" marR="4849" marT="484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</a:t>
                      </a:r>
                    </a:p>
                  </a:txBody>
                  <a:tcPr marL="4849" marR="4849" marT="4849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43647435"/>
                  </a:ext>
                </a:extLst>
              </a:tr>
              <a:tr h="137236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36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主題</a:t>
                      </a:r>
                      <a:endParaRPr lang="zh-TW" altLang="en-US" sz="3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849" marR="4849" marT="484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3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水</a:t>
                      </a:r>
                      <a:endParaRPr lang="en-US" sz="3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849" marR="4849" marT="48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3600" b="1" i="0" u="none" strike="noStrike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風</a:t>
                      </a:r>
                      <a:endParaRPr lang="zh-TW" altLang="en-US" sz="3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849" marR="4849" marT="48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TW" altLang="en-US" sz="3600" b="1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雞蛋</a:t>
                      </a:r>
                    </a:p>
                  </a:txBody>
                  <a:tcPr marL="4849" marR="4849" marT="48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36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樂器</a:t>
                      </a:r>
                      <a:endParaRPr lang="zh-TW" altLang="en-US" sz="3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849" marR="4849" marT="4849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TW" altLang="en-US" sz="3600" b="1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光與鏡子</a:t>
                      </a:r>
                    </a:p>
                  </a:txBody>
                  <a:tcPr marL="4849" marR="4849" marT="4849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TW" altLang="en-US" sz="3600" b="1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食物</a:t>
                      </a:r>
                    </a:p>
                  </a:txBody>
                  <a:tcPr marL="4849" marR="4849" marT="484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TW" altLang="en-US" sz="3600" b="1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紙與紙鈔</a:t>
                      </a:r>
                    </a:p>
                  </a:txBody>
                  <a:tcPr marL="4849" marR="4849" marT="484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TW" altLang="en-US" sz="3600" b="1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泡泡</a:t>
                      </a:r>
                    </a:p>
                  </a:txBody>
                  <a:tcPr marL="4849" marR="4849" marT="4849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66333093"/>
                  </a:ext>
                </a:extLst>
              </a:tr>
              <a:tr h="221542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活動</a:t>
                      </a:r>
                    </a:p>
                    <a:p>
                      <a:pPr algn="ctr" fontAlgn="ctr"/>
                      <a:r>
                        <a:rPr lang="zh-TW" altLang="en-US" sz="1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案例</a:t>
                      </a:r>
                    </a:p>
                    <a:p>
                      <a:pPr algn="ctr" fontAlgn="ctr"/>
                      <a:endParaRPr lang="zh-TW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849" marR="4849" marT="484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土耳其浮水畫</a:t>
                      </a:r>
                    </a:p>
                  </a:txBody>
                  <a:tcPr marL="4849" marR="4849" marT="48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風帆車大賽</a:t>
                      </a:r>
                    </a:p>
                  </a:txBody>
                  <a:tcPr marL="4849" marR="4849" marT="48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雞蛋的壓力測試行走雞蛋步道</a:t>
                      </a:r>
                    </a:p>
                  </a:txBody>
                  <a:tcPr marL="4849" marR="4849" marT="48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樂器創作小挑戰</a:t>
                      </a:r>
                    </a:p>
                  </a:txBody>
                  <a:tcPr marL="4849" marR="4849" marT="4849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各種曲面鏡的神奇效果</a:t>
                      </a:r>
                    </a:p>
                  </a:txBody>
                  <a:tcPr marL="4849" marR="4849" marT="4849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食物的酸鹼反應</a:t>
                      </a:r>
                    </a:p>
                  </a:txBody>
                  <a:tcPr marL="4849" marR="4849" marT="484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彩虹公主的煩惱</a:t>
                      </a:r>
                    </a:p>
                  </a:txBody>
                  <a:tcPr marL="4849" marR="4849" marT="484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認識泡泡的去汙原理</a:t>
                      </a:r>
                    </a:p>
                  </a:txBody>
                  <a:tcPr marL="4849" marR="4849" marT="4849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4823058"/>
                  </a:ext>
                </a:extLst>
              </a:tr>
            </a:tbl>
          </a:graphicData>
        </a:graphic>
      </p:graphicFrame>
      <p:sp>
        <p:nvSpPr>
          <p:cNvPr id="3" name="投影片編號版面配置區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3263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"/>
          <p:cNvSpPr txBox="1"/>
          <p:nvPr/>
        </p:nvSpPr>
        <p:spPr>
          <a:xfrm>
            <a:off x="956859" y="229076"/>
            <a:ext cx="7311673" cy="1848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lang="zh-TW" sz="50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一年級 </a:t>
            </a:r>
            <a:r>
              <a:rPr lang="en-US" altLang="zh-TW" sz="50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</a:t>
            </a:r>
            <a:r>
              <a:rPr lang="zh-TW" altLang="en-US" sz="50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上</a:t>
            </a:r>
            <a:r>
              <a:rPr lang="en-US" altLang="zh-TW" sz="50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r>
              <a:rPr lang="zh-TW" sz="50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STEAM課程</a:t>
            </a:r>
            <a:endParaRPr sz="5000" dirty="0"/>
          </a:p>
        </p:txBody>
      </p:sp>
      <p:pic>
        <p:nvPicPr>
          <p:cNvPr id="184" name="Google Shape;18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3169" y="1575582"/>
            <a:ext cx="5157030" cy="486209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83" name="Google Shape;183;p3"/>
          <p:cNvSpPr txBox="1"/>
          <p:nvPr/>
        </p:nvSpPr>
        <p:spPr>
          <a:xfrm>
            <a:off x="956859" y="1939980"/>
            <a:ext cx="6119189" cy="3640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ct val="100000"/>
              <a:buFont typeface="Arial"/>
              <a:buChar char="•"/>
            </a:pPr>
            <a:r>
              <a:rPr lang="zh-TW" altLang="en-US" sz="5500" b="1" dirty="0">
                <a:solidFill>
                  <a:srgbClr val="C55A11"/>
                </a:solidFill>
                <a:latin typeface="微軟正黑體" pitchFamily="34" charset="-120"/>
                <a:ea typeface="微軟正黑體" pitchFamily="34" charset="-120"/>
                <a:cs typeface="Microsoft JhengHei"/>
                <a:sym typeface="Microsoft JhengHei"/>
              </a:rPr>
              <a:t>四</a:t>
            </a:r>
            <a:r>
              <a:rPr lang="zh-TW" sz="5500" b="1" dirty="0">
                <a:solidFill>
                  <a:srgbClr val="C55A11"/>
                </a:solidFill>
                <a:latin typeface="微軟正黑體" pitchFamily="34" charset="-120"/>
                <a:ea typeface="微軟正黑體" pitchFamily="34" charset="-120"/>
                <a:cs typeface="Microsoft JhengHei"/>
                <a:sym typeface="Microsoft JhengHei"/>
              </a:rPr>
              <a:t>大主題包含:</a:t>
            </a:r>
            <a:endParaRPr sz="5500" dirty="0">
              <a:latin typeface="微軟正黑體" pitchFamily="34" charset="-120"/>
              <a:ea typeface="微軟正黑體" pitchFamily="34" charset="-120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55A11"/>
              </a:buClr>
              <a:buSzPct val="100000"/>
              <a:buFont typeface="Arial"/>
              <a:buNone/>
            </a:pPr>
            <a:r>
              <a:rPr lang="zh-TW" sz="5500" b="1" dirty="0">
                <a:solidFill>
                  <a:srgbClr val="C55A11"/>
                </a:solidFill>
                <a:latin typeface="微軟正黑體" pitchFamily="34" charset="-120"/>
                <a:ea typeface="微軟正黑體" pitchFamily="34" charset="-120"/>
                <a:cs typeface="Microsoft JhengHei"/>
                <a:sym typeface="Microsoft JhengHei"/>
              </a:rPr>
              <a:t/>
            </a:r>
            <a:br>
              <a:rPr lang="zh-TW" sz="5500" b="1" dirty="0">
                <a:solidFill>
                  <a:srgbClr val="C55A11"/>
                </a:solidFill>
                <a:latin typeface="微軟正黑體" pitchFamily="34" charset="-120"/>
                <a:ea typeface="微軟正黑體" pitchFamily="34" charset="-120"/>
                <a:cs typeface="Microsoft JhengHei"/>
                <a:sym typeface="Microsoft JhengHei"/>
              </a:rPr>
            </a:br>
            <a:r>
              <a:rPr lang="zh-TW" altLang="en-US" sz="5500" b="1" dirty="0">
                <a:solidFill>
                  <a:srgbClr val="C55A11"/>
                </a:solidFill>
                <a:latin typeface="微軟正黑體" pitchFamily="34" charset="-120"/>
                <a:ea typeface="微軟正黑體" pitchFamily="34" charset="-120"/>
                <a:cs typeface="Microsoft JhengHei"/>
                <a:sym typeface="Microsoft JhengHei"/>
              </a:rPr>
              <a:t>      </a:t>
            </a:r>
            <a:r>
              <a:rPr lang="zh-TW" sz="5500" b="1" dirty="0">
                <a:solidFill>
                  <a:srgbClr val="C55A11"/>
                </a:solidFill>
                <a:latin typeface="微軟正黑體" pitchFamily="34" charset="-120"/>
                <a:ea typeface="微軟正黑體" pitchFamily="34" charset="-120"/>
                <a:cs typeface="Microsoft JhengHei"/>
                <a:sym typeface="Microsoft JhengHei"/>
              </a:rPr>
              <a:t>水、風、</a:t>
            </a:r>
            <a:r>
              <a:rPr lang="zh-TW" altLang="zh-TW" sz="5500" b="1" dirty="0">
                <a:solidFill>
                  <a:srgbClr val="C55A11"/>
                </a:solidFill>
                <a:latin typeface="微軟正黑體" pitchFamily="34" charset="-120"/>
                <a:ea typeface="微軟正黑體" pitchFamily="34" charset="-120"/>
                <a:cs typeface="Microsoft JhengHei"/>
                <a:sym typeface="Microsoft JhengHei"/>
              </a:rPr>
              <a:t>雞蛋、</a:t>
            </a:r>
            <a:r>
              <a:rPr lang="zh-TW" sz="5500" b="1" dirty="0">
                <a:solidFill>
                  <a:srgbClr val="C55A11"/>
                </a:solidFill>
                <a:latin typeface="微軟正黑體" pitchFamily="34" charset="-120"/>
                <a:ea typeface="微軟正黑體" pitchFamily="34" charset="-120"/>
                <a:cs typeface="Microsoft JhengHei"/>
                <a:sym typeface="Microsoft JhengHei"/>
              </a:rPr>
              <a:t>樂器</a:t>
            </a:r>
            <a:endParaRPr lang="en-US" altLang="zh-TW" sz="5500" b="1" dirty="0">
              <a:solidFill>
                <a:srgbClr val="C55A11"/>
              </a:solidFill>
              <a:latin typeface="微軟正黑體" pitchFamily="34" charset="-120"/>
              <a:ea typeface="微軟正黑體" pitchFamily="34" charset="-120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55A11"/>
              </a:buClr>
              <a:buSzPct val="100000"/>
              <a:buFont typeface="Arial"/>
              <a:buNone/>
            </a:pPr>
            <a:endParaRPr sz="5500" b="1" dirty="0">
              <a:solidFill>
                <a:srgbClr val="C55A11"/>
              </a:solidFill>
              <a:latin typeface="微軟正黑體" pitchFamily="34" charset="-120"/>
              <a:ea typeface="微軟正黑體" pitchFamily="34" charset="-120"/>
              <a:cs typeface="Microsoft JhengHei"/>
              <a:sym typeface="Microsoft JhengHe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zh-TW" altLang="en-US" sz="5100" b="1" dirty="0">
                <a:solidFill>
                  <a:schemeClr val="dk1"/>
                </a:solidFill>
                <a:latin typeface="微軟正黑體" pitchFamily="34" charset="-120"/>
                <a:ea typeface="微軟正黑體" pitchFamily="34" charset="-120"/>
                <a:cs typeface="Microsoft JhengHei"/>
                <a:sym typeface="Microsoft JhengHei"/>
              </a:rPr>
              <a:t>上</a:t>
            </a:r>
            <a:r>
              <a:rPr lang="zh-TW" sz="5100" b="1" dirty="0">
                <a:solidFill>
                  <a:schemeClr val="dk1"/>
                </a:solidFill>
                <a:latin typeface="微軟正黑體" pitchFamily="34" charset="-120"/>
                <a:ea typeface="微軟正黑體" pitchFamily="34" charset="-120"/>
                <a:cs typeface="Microsoft JhengHei"/>
                <a:sym typeface="Microsoft JhengHei"/>
              </a:rPr>
              <a:t>學期1</a:t>
            </a:r>
            <a:r>
              <a:rPr lang="en-US" altLang="zh-TW" sz="5100" b="1" dirty="0">
                <a:solidFill>
                  <a:schemeClr val="dk1"/>
                </a:solidFill>
                <a:latin typeface="微軟正黑體" pitchFamily="34" charset="-120"/>
                <a:ea typeface="微軟正黑體" pitchFamily="34" charset="-120"/>
                <a:cs typeface="Microsoft JhengHei"/>
                <a:sym typeface="Microsoft JhengHei"/>
              </a:rPr>
              <a:t>9</a:t>
            </a:r>
            <a:r>
              <a:rPr lang="zh-TW" sz="5100" b="1" dirty="0">
                <a:solidFill>
                  <a:schemeClr val="dk1"/>
                </a:solidFill>
                <a:latin typeface="微軟正黑體" pitchFamily="34" charset="-120"/>
                <a:ea typeface="微軟正黑體" pitchFamily="34" charset="-120"/>
                <a:cs typeface="Microsoft JhengHei"/>
                <a:sym typeface="Microsoft JhengHei"/>
              </a:rPr>
              <a:t>次上課</a:t>
            </a:r>
            <a:endParaRPr lang="en-US" altLang="zh-TW" sz="5100" b="1" dirty="0">
              <a:solidFill>
                <a:schemeClr val="dk1"/>
              </a:solidFill>
              <a:latin typeface="微軟正黑體" pitchFamily="34" charset="-120"/>
              <a:ea typeface="微軟正黑體" pitchFamily="34" charset="-120"/>
              <a:cs typeface="Microsoft JhengHei"/>
              <a:sym typeface="Microsoft JhengHe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sz="5100" b="1" dirty="0">
              <a:solidFill>
                <a:schemeClr val="dk1"/>
              </a:solidFill>
              <a:latin typeface="微軟正黑體" pitchFamily="34" charset="-120"/>
              <a:ea typeface="微軟正黑體" pitchFamily="34" charset="-120"/>
              <a:cs typeface="Microsoft JhengHei"/>
              <a:sym typeface="Microsoft JhengHe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zh-TW" sz="5100" b="1" dirty="0">
                <a:solidFill>
                  <a:schemeClr val="dk1"/>
                </a:solidFill>
                <a:latin typeface="微軟正黑體" pitchFamily="34" charset="-120"/>
                <a:ea typeface="微軟正黑體" pitchFamily="34" charset="-120"/>
                <a:cs typeface="Microsoft JhengHei"/>
                <a:sym typeface="Microsoft JhengHei"/>
              </a:rPr>
              <a:t>每周2節課共80分鐘</a:t>
            </a:r>
            <a:endParaRPr lang="en-US" altLang="zh-TW" sz="5100" b="1" dirty="0">
              <a:solidFill>
                <a:schemeClr val="dk1"/>
              </a:solidFill>
              <a:latin typeface="微軟正黑體" pitchFamily="34" charset="-120"/>
              <a:ea typeface="微軟正黑體" pitchFamily="34" charset="-120"/>
              <a:cs typeface="Microsoft JhengHei"/>
              <a:sym typeface="Microsoft JhengHe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sz="5100" b="1" dirty="0">
              <a:solidFill>
                <a:schemeClr val="dk1"/>
              </a:solidFill>
              <a:latin typeface="微軟正黑體" pitchFamily="34" charset="-120"/>
              <a:ea typeface="微軟正黑體" pitchFamily="34" charset="-120"/>
              <a:cs typeface="Microsoft JhengHei"/>
              <a:sym typeface="Microsoft JhengHe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zh-TW" sz="5100" b="1" dirty="0">
                <a:solidFill>
                  <a:schemeClr val="dk1"/>
                </a:solidFill>
                <a:latin typeface="微軟正黑體" pitchFamily="34" charset="-120"/>
                <a:ea typeface="微軟正黑體" pitchFamily="34" charset="-120"/>
                <a:cs typeface="Microsoft JhengHei"/>
                <a:sym typeface="Microsoft JhengHei"/>
              </a:rPr>
              <a:t>每月安排一~兩個主題</a:t>
            </a:r>
            <a:endParaRPr sz="5100" b="1" dirty="0">
              <a:solidFill>
                <a:schemeClr val="dk1"/>
              </a:solidFill>
              <a:latin typeface="微軟正黑體" pitchFamily="34" charset="-120"/>
              <a:ea typeface="微軟正黑體" pitchFamily="34" charset="-120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28600" marR="0" lvl="0" indent="-15748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28600" marR="0" lvl="0" indent="-15748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4</a:t>
            </a:fld>
            <a:endParaRPr lang="zh-TW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"/>
          <p:cNvSpPr txBox="1"/>
          <p:nvPr/>
        </p:nvSpPr>
        <p:spPr>
          <a:xfrm>
            <a:off x="1116010" y="503560"/>
            <a:ext cx="1008007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課程</a:t>
            </a:r>
            <a:r>
              <a:rPr lang="zh-TW" altLang="en-US" sz="44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四大</a:t>
            </a:r>
            <a:r>
              <a:rPr lang="zh-TW" sz="44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特色介紹</a:t>
            </a:r>
            <a:r>
              <a:rPr lang="en-US" altLang="zh-TW" sz="44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en-US" altLang="zh-TW" sz="4400" b="1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PBL</a:t>
            </a:r>
            <a:r>
              <a:rPr lang="zh-TW" altLang="en-US" sz="4400" b="1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問題導向學習 </a:t>
            </a:r>
            <a:r>
              <a:rPr lang="zh-TW" sz="16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(1/4)</a:t>
            </a:r>
            <a:endParaRPr dirty="0"/>
          </a:p>
        </p:txBody>
      </p:sp>
      <p:sp>
        <p:nvSpPr>
          <p:cNvPr id="190" name="Google Shape;190;p4"/>
          <p:cNvSpPr txBox="1"/>
          <p:nvPr/>
        </p:nvSpPr>
        <p:spPr>
          <a:xfrm>
            <a:off x="190438" y="1942799"/>
            <a:ext cx="5184576" cy="4555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藉由主題故事引導，進入學習情境中，</a:t>
            </a:r>
            <a:endParaRPr sz="1600" b="1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體驗且感受科學的現象，替STEAM學習紮根。</a:t>
            </a:r>
            <a:endParaRPr sz="1600" b="1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1.PBL(Problem-based learning)</a:t>
            </a:r>
            <a:endParaRPr sz="2400" dirty="0">
              <a:solidFill>
                <a:srgbClr val="0070C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繪本故事引導問題思考</a:t>
            </a:r>
            <a:endParaRPr sz="2400" b="1" dirty="0">
              <a:solidFill>
                <a:srgbClr val="0070C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2F5496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dirty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2. 實作探索2~3種不同變因，培養研究思維</a:t>
            </a:r>
            <a:endParaRPr dirty="0">
              <a:solidFill>
                <a:schemeClr val="tx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tx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dirty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3.整合知識與探索，進行創意發揮</a:t>
            </a:r>
            <a:endParaRPr sz="1800" dirty="0">
              <a:solidFill>
                <a:schemeClr val="tx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tx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dirty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4.期中成果發表結合校園闖關活動</a:t>
            </a:r>
            <a:r>
              <a:rPr lang="zh-TW" sz="1800" b="1" dirty="0">
                <a:solidFill>
                  <a:srgbClr val="2F549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/>
            </a:r>
            <a:br>
              <a:rPr lang="zh-TW" sz="1800" b="1" dirty="0">
                <a:solidFill>
                  <a:srgbClr val="2F549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endParaRPr sz="1800" b="1" dirty="0">
              <a:solidFill>
                <a:srgbClr val="2F5496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191" name="Google Shape;19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048060">
            <a:off x="4815044" y="1865765"/>
            <a:ext cx="954425" cy="1183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191197">
            <a:off x="4789501" y="4823909"/>
            <a:ext cx="1252616" cy="1592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55103">
            <a:off x="4857650" y="3153823"/>
            <a:ext cx="1214073" cy="1515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4" descr="印刷 外星人學畫畫_190921_004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17296" y="1689356"/>
            <a:ext cx="3071019" cy="4665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4" descr="印刷 外星人學畫畫_190921_005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88315" y="1685239"/>
            <a:ext cx="3073431" cy="46650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投影片編號版面配置區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5</a:t>
            </a:fld>
            <a:endParaRPr lang="zh-TW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"/>
          <p:cNvSpPr txBox="1"/>
          <p:nvPr/>
        </p:nvSpPr>
        <p:spPr>
          <a:xfrm>
            <a:off x="1116010" y="503560"/>
            <a:ext cx="9089077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zh-TW" sz="44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課程</a:t>
            </a:r>
            <a:r>
              <a:rPr lang="zh-TW" altLang="en-US" sz="44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四大</a:t>
            </a:r>
            <a:r>
              <a:rPr lang="zh-TW" altLang="zh-TW" sz="44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特色介紹</a:t>
            </a:r>
            <a:r>
              <a:rPr lang="en-US" altLang="zh-TW" sz="44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altLang="en-US" sz="4400" b="1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實作探究</a:t>
            </a:r>
            <a:r>
              <a:rPr lang="zh-TW" sz="16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(2/4)</a:t>
            </a:r>
            <a:endParaRPr dirty="0"/>
          </a:p>
        </p:txBody>
      </p:sp>
      <p:sp>
        <p:nvSpPr>
          <p:cNvPr id="202" name="Google Shape;202;p5"/>
          <p:cNvSpPr txBox="1"/>
          <p:nvPr/>
        </p:nvSpPr>
        <p:spPr>
          <a:xfrm>
            <a:off x="134006" y="1945315"/>
            <a:ext cx="5184576" cy="427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藉由主題故事引導，進入學習情境中，</a:t>
            </a:r>
            <a:endParaRPr sz="1600" b="1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體驗且感受科學的現象，替STEAM學習紮根。</a:t>
            </a:r>
            <a:endParaRPr sz="1600" b="1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dirty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1. PBL</a:t>
            </a:r>
            <a:r>
              <a:rPr lang="zh-TW" sz="1200" dirty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(Problem-based learning)</a:t>
            </a:r>
            <a:r>
              <a:rPr lang="zh-TW" sz="1800" dirty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繪本故事引導問題思考</a:t>
            </a:r>
            <a:endParaRPr dirty="0">
              <a:solidFill>
                <a:schemeClr val="tx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2F5496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2.實作探索2~3種不同變因，培養研究思維</a:t>
            </a:r>
            <a:endParaRPr sz="2400" b="1" dirty="0">
              <a:solidFill>
                <a:srgbClr val="0070C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2F5496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dirty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3.整合知識與探索，進行創意發揮</a:t>
            </a:r>
            <a:endParaRPr sz="1800" dirty="0">
              <a:solidFill>
                <a:schemeClr val="tx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tx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dirty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4.期中成果發表結合校園闖關活動</a:t>
            </a:r>
            <a:endParaRPr dirty="0">
              <a:solidFill>
                <a:schemeClr val="tx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6</a:t>
            </a:fld>
            <a:endParaRPr lang="zh-TW" altLang="en-US"/>
          </a:p>
        </p:txBody>
      </p:sp>
      <p:pic>
        <p:nvPicPr>
          <p:cNvPr id="3" name="Google Shape;205;p5">
            <a:extLst>
              <a:ext uri="{FF2B5EF4-FFF2-40B4-BE49-F238E27FC236}">
                <a16:creationId xmlns:a16="http://schemas.microsoft.com/office/drawing/2014/main" xmlns="" id="{66AD6D91-2D46-43B5-D87E-B524CF77D8E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90898" y="4126616"/>
            <a:ext cx="5133476" cy="2416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6;p5" descr="一張含有 便利貼, 紙製品, 紙張, 粉紅色 的圖片&#10;&#10;自動產生的描述">
            <a:extLst>
              <a:ext uri="{FF2B5EF4-FFF2-40B4-BE49-F238E27FC236}">
                <a16:creationId xmlns:a16="http://schemas.microsoft.com/office/drawing/2014/main" xmlns="" id="{FC1DB6B9-5456-062F-F878-8E214066B38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90897" y="1602828"/>
            <a:ext cx="5133475" cy="2832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"/>
          <p:cNvSpPr txBox="1"/>
          <p:nvPr/>
        </p:nvSpPr>
        <p:spPr>
          <a:xfrm>
            <a:off x="1116010" y="503560"/>
            <a:ext cx="995248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zh-TW" sz="44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課程</a:t>
            </a:r>
            <a:r>
              <a:rPr lang="zh-TW" altLang="en-US" sz="44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四大</a:t>
            </a:r>
            <a:r>
              <a:rPr lang="zh-TW" altLang="zh-TW" sz="44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特色介紹</a:t>
            </a:r>
            <a:r>
              <a:rPr lang="en-US" altLang="zh-TW" sz="44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altLang="en-US" sz="4400" b="1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知識整合，創意無限</a:t>
            </a:r>
            <a:r>
              <a:rPr lang="zh-TW" sz="16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(3/4)</a:t>
            </a:r>
            <a:endParaRPr dirty="0"/>
          </a:p>
        </p:txBody>
      </p:sp>
      <p:sp>
        <p:nvSpPr>
          <p:cNvPr id="212" name="Google Shape;212;p6"/>
          <p:cNvSpPr txBox="1"/>
          <p:nvPr/>
        </p:nvSpPr>
        <p:spPr>
          <a:xfrm>
            <a:off x="231233" y="2017232"/>
            <a:ext cx="5184576" cy="390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藉由主題故事引導，進入學習情境中，</a:t>
            </a:r>
            <a:endParaRPr sz="1600" b="1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體驗且感受科學的現象，替STEAM學習紮根。</a:t>
            </a:r>
            <a:endParaRPr sz="1600" b="1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Microsoft JhengHei"/>
              <a:buNone/>
            </a:pPr>
            <a:r>
              <a:rPr lang="zh-TW" sz="1800" dirty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1.</a:t>
            </a:r>
            <a:r>
              <a:rPr lang="zh-TW" sz="1800" i="0" u="none" strike="noStrike" cap="none" dirty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PBL</a:t>
            </a:r>
            <a:r>
              <a:rPr lang="zh-TW" sz="1200" i="0" u="none" strike="noStrike" cap="none" dirty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(Problem-based learning)</a:t>
            </a:r>
            <a:r>
              <a:rPr lang="zh-TW" sz="1800" i="0" u="none" strike="noStrike" cap="none" dirty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繪本故事引導問題思考</a:t>
            </a:r>
            <a:endParaRPr dirty="0">
              <a:solidFill>
                <a:schemeClr val="tx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tx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dirty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2. 實作探索2~3種不同變因，培養研究思維</a:t>
            </a:r>
            <a:endParaRPr sz="1800" dirty="0">
              <a:solidFill>
                <a:schemeClr val="tx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tx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3.整合知識與探索，進行創意發揮</a:t>
            </a:r>
            <a:endParaRPr sz="2400" b="1" dirty="0">
              <a:solidFill>
                <a:srgbClr val="0070C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tx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dirty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4.期中成果發表結合校園闖關活動</a:t>
            </a:r>
            <a:endParaRPr dirty="0">
              <a:solidFill>
                <a:schemeClr val="tx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15" name="Google Shape;215;p6" descr="一張含有 服裝, 人員, 室內, 男孩 的圖片&#10;&#10;自動產生的描述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16717" y="2123089"/>
            <a:ext cx="3557751" cy="405699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投影片編號版面配置區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7</a:t>
            </a:fld>
            <a:endParaRPr lang="zh-TW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7" descr="YBI013T2_繪本PPT02_風帆大賽_繁 -24"/>
          <p:cNvPicPr preferRelativeResize="0"/>
          <p:nvPr/>
        </p:nvPicPr>
        <p:blipFill rotWithShape="1">
          <a:blip r:embed="rId3">
            <a:alphaModFix/>
          </a:blip>
          <a:srcRect l="5775" t="35116" r="4906"/>
          <a:stretch/>
        </p:blipFill>
        <p:spPr>
          <a:xfrm>
            <a:off x="6096000" y="4620973"/>
            <a:ext cx="6096000" cy="2237027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7"/>
          <p:cNvSpPr txBox="1"/>
          <p:nvPr/>
        </p:nvSpPr>
        <p:spPr>
          <a:xfrm>
            <a:off x="1116010" y="344079"/>
            <a:ext cx="9089077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zh-TW" sz="44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課程</a:t>
            </a:r>
            <a:r>
              <a:rPr lang="zh-TW" altLang="en-US" sz="44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四大</a:t>
            </a:r>
            <a:r>
              <a:rPr lang="zh-TW" altLang="zh-TW" sz="44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特色介紹</a:t>
            </a:r>
            <a:r>
              <a:rPr lang="en-US" altLang="zh-TW" sz="44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altLang="en-US" sz="4400" b="1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學創同樂</a:t>
            </a:r>
            <a:r>
              <a:rPr lang="zh-TW" altLang="en-US" sz="44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zh-TW" sz="16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(4/4)</a:t>
            </a:r>
            <a:endParaRPr dirty="0"/>
          </a:p>
        </p:txBody>
      </p:sp>
      <p:sp>
        <p:nvSpPr>
          <p:cNvPr id="223" name="Google Shape;223;p7"/>
          <p:cNvSpPr txBox="1"/>
          <p:nvPr/>
        </p:nvSpPr>
        <p:spPr>
          <a:xfrm>
            <a:off x="231233" y="2017232"/>
            <a:ext cx="5184576" cy="4031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藉由主題故事引導，進入學習情境中，</a:t>
            </a:r>
            <a:endParaRPr sz="1600" b="1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體驗且感受科學的現象，替STEAM學習紮根。</a:t>
            </a:r>
            <a:endParaRPr sz="1600" b="1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Microsoft JhengHei"/>
              <a:buNone/>
            </a:pPr>
            <a:r>
              <a:rPr lang="zh-TW" sz="1800" dirty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1.</a:t>
            </a:r>
            <a:r>
              <a:rPr lang="zh-TW" sz="1800" i="0" u="none" strike="noStrike" cap="none" dirty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PBL</a:t>
            </a:r>
            <a:r>
              <a:rPr lang="zh-TW" sz="1200" i="0" u="none" strike="noStrike" cap="none" dirty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(Problem-based learning)</a:t>
            </a:r>
            <a:r>
              <a:rPr lang="zh-TW" sz="1800" i="0" u="none" strike="noStrike" cap="none" dirty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繪本故事引導問題思考</a:t>
            </a:r>
            <a:endParaRPr dirty="0">
              <a:solidFill>
                <a:schemeClr val="tx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tx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dirty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2. 實作探索2~3種不同變因，培養研究思維</a:t>
            </a:r>
            <a:endParaRPr sz="1800" dirty="0">
              <a:solidFill>
                <a:schemeClr val="tx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tx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dirty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3.整合知識與探索，進行創意發揮</a:t>
            </a:r>
            <a:endParaRPr sz="1800" dirty="0">
              <a:solidFill>
                <a:schemeClr val="tx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tx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4.期中成果發表結合校園闖關活</a:t>
            </a:r>
            <a:r>
              <a:rPr lang="zh-TW" altLang="en-US" sz="2400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動</a:t>
            </a:r>
            <a:endParaRPr sz="2400" dirty="0">
              <a:solidFill>
                <a:srgbClr val="0070C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rgbClr val="FFC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	</a:t>
            </a:r>
            <a:r>
              <a:rPr lang="zh-TW" sz="1600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(第9周 風帆車改造/第10周  闖關活動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25" name="Google Shape;225;p7" descr="一張含有 服裝, 人員, 人的臉孔, 女孩 的圖片&#10;&#10;自動產生的描述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81243" y="2540149"/>
            <a:ext cx="1676400" cy="2236209"/>
          </a:xfrm>
          <a:prstGeom prst="ellipse">
            <a:avLst/>
          </a:prstGeom>
          <a:noFill/>
          <a:ln>
            <a:noFill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226" name="Google Shape;226;p7" descr="一張含有 服裝, 人員, 女孩, 女人 的圖片&#10;&#10;自動產生的描述"/>
          <p:cNvPicPr preferRelativeResize="0"/>
          <p:nvPr/>
        </p:nvPicPr>
        <p:blipFill rotWithShape="1">
          <a:blip r:embed="rId5">
            <a:alphaModFix/>
          </a:blip>
          <a:srcRect l="24497" t="9093" r="9116"/>
          <a:stretch/>
        </p:blipFill>
        <p:spPr>
          <a:xfrm>
            <a:off x="9417774" y="663528"/>
            <a:ext cx="1936026" cy="1987386"/>
          </a:xfrm>
          <a:prstGeom prst="ellipse">
            <a:avLst/>
          </a:prstGeom>
          <a:noFill/>
          <a:ln>
            <a:noFill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227" name="Google Shape;227;p7" descr="一張含有 人員, 服裝, 男孩, 足部穿著 的圖片&#10;&#10;自動產生的描述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72099" y="1602027"/>
            <a:ext cx="4709144" cy="3328898"/>
          </a:xfrm>
          <a:prstGeom prst="ellipse">
            <a:avLst/>
          </a:prstGeom>
          <a:noFill/>
          <a:ln>
            <a:noFill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sp>
        <p:nvSpPr>
          <p:cNvPr id="2" name="投影片編號版面配置區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8</a:t>
            </a:fld>
            <a:endParaRPr lang="zh-TW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「水」STEAM主題 </a:t>
            </a:r>
            <a:r>
              <a:rPr lang="zh-TW" sz="18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(</a:t>
            </a:r>
            <a:r>
              <a:rPr lang="zh-TW" sz="1800" b="1" i="0" u="none" strike="noStrike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1下國語主題三 水</a:t>
            </a:r>
            <a:r>
              <a:rPr lang="zh-TW" sz="900" dirty="0"/>
              <a:t> </a:t>
            </a:r>
            <a:r>
              <a:rPr lang="zh-TW" sz="18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 sz="18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aphicFrame>
        <p:nvGraphicFramePr>
          <p:cNvPr id="233" name="Google Shape;233;p8"/>
          <p:cNvGraphicFramePr/>
          <p:nvPr/>
        </p:nvGraphicFramePr>
        <p:xfrm>
          <a:off x="871952" y="2226341"/>
          <a:ext cx="7540600" cy="3251525"/>
        </p:xfrm>
        <a:graphic>
          <a:graphicData uri="http://schemas.openxmlformats.org/drawingml/2006/table">
            <a:tbl>
              <a:tblPr>
                <a:noFill/>
                <a:tableStyleId>{18FFF36C-04F7-4C25-BB27-B90FBD671E9A}</a:tableStyleId>
              </a:tblPr>
              <a:tblGrid>
                <a:gridCol w="3699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58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577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51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692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23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400" b="1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編號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400" b="1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主題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400" b="1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活動內容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400" b="1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SDGs指標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400" b="1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活動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8D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5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湖水女神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在水中測試物品的浮沉狀況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05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目標14（海洋生物資源）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測試物品的浮沉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5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水下的工程師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製作小船，進行載重測試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05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目標9（產業、創新和基礎設施）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小船大挑戰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5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水中的藝術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探索浮水彩畫在不同材質的效果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05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目標14（海洋生物資源）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土耳其浮水畫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5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4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水的節約與保護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不同濾材對水的過濾效果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05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目標6（清潔水和衛生）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汙水的過濾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5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5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水的探索之旅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觀察水的三態及水循環原理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05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目標6（清潔水和衛生）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觀察水的三態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234" name="Google Shape;234;p8" descr="一張含有 卡通, 兒童藝術, 圖解, 圖畫 的圖片&#10;&#10;自動產生的描述"/>
          <p:cNvPicPr preferRelativeResize="0"/>
          <p:nvPr/>
        </p:nvPicPr>
        <p:blipFill rotWithShape="1">
          <a:blip r:embed="rId3">
            <a:alphaModFix/>
          </a:blip>
          <a:srcRect l="32264" t="6041" r="27037" b="9302"/>
          <a:stretch/>
        </p:blipFill>
        <p:spPr>
          <a:xfrm>
            <a:off x="9219331" y="2267969"/>
            <a:ext cx="2030818" cy="31682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投影片編號版面配置區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9</a:t>
            </a:fld>
            <a:endParaRPr lang="zh-TW" altLang="en-US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DBE2F445-7C45-8415-8C4D-A24108C24A75}"/>
              </a:ext>
            </a:extLst>
          </p:cNvPr>
          <p:cNvSpPr txBox="1"/>
          <p:nvPr/>
        </p:nvSpPr>
        <p:spPr>
          <a:xfrm>
            <a:off x="1870841" y="577657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2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註</a:t>
            </a:r>
            <a:r>
              <a:rPr lang="en-US" altLang="zh-TW" sz="12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:</a:t>
            </a:r>
            <a:r>
              <a:rPr lang="zh-TW" altLang="en-US" sz="12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上課內容及進度將視班級狀況調整</a:t>
            </a:r>
            <a:endParaRPr lang="zh-TW" alt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lang="zh-TW" b="1">
                <a:latin typeface="Microsoft JhengHei"/>
                <a:ea typeface="Microsoft JhengHei"/>
                <a:cs typeface="Microsoft JhengHei"/>
                <a:sym typeface="Microsoft JhengHei"/>
              </a:rPr>
              <a:t>「風」STEAM主題 </a:t>
            </a:r>
            <a:r>
              <a:rPr lang="zh-TW" sz="1800" b="1">
                <a:latin typeface="Microsoft JhengHei"/>
                <a:ea typeface="Microsoft JhengHei"/>
                <a:cs typeface="Microsoft JhengHei"/>
                <a:sym typeface="Microsoft JhengHei"/>
              </a:rPr>
              <a:t>(1上生活主題四 風)</a:t>
            </a:r>
            <a:endParaRPr sz="1800"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aphicFrame>
        <p:nvGraphicFramePr>
          <p:cNvPr id="249" name="Google Shape;249;p10"/>
          <p:cNvGraphicFramePr/>
          <p:nvPr/>
        </p:nvGraphicFramePr>
        <p:xfrm>
          <a:off x="1495315" y="2210951"/>
          <a:ext cx="6783575" cy="2707200"/>
        </p:xfrm>
        <a:graphic>
          <a:graphicData uri="http://schemas.openxmlformats.org/drawingml/2006/table">
            <a:tbl>
              <a:tblPr>
                <a:noFill/>
                <a:tableStyleId>{18FFF36C-04F7-4C25-BB27-B90FBD671E9A}</a:tableStyleId>
              </a:tblPr>
              <a:tblGrid>
                <a:gridCol w="4466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64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733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404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589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44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400" b="1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編號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400" b="1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主題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400" b="1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活動內容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400" b="1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SDGs指標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400" b="1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活動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8D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5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飛翔夢想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認識各種翅果並模擬飛行行為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0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目標15（陸域生態）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大小紙蜻蜓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5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風的科學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討論風的形成原理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0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目標4（優質教育）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生活中的白努力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5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風力實驗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風力的使用與能量轉換原理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0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目標9（產業、創新和基礎設施）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製作風向計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5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4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風帆車大改造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創作風力推動的小型交通工具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000" b="0" i="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目標12（負責任消費和生產）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風力車創作大賽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50" name="Google Shape;250;p10"/>
          <p:cNvSpPr txBox="1"/>
          <p:nvPr/>
        </p:nvSpPr>
        <p:spPr>
          <a:xfrm>
            <a:off x="2316087" y="5364758"/>
            <a:ext cx="9075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風帆車大改造:由學生的創作道具參加闖關競賽</a:t>
            </a:r>
            <a:endParaRPr/>
          </a:p>
        </p:txBody>
      </p:sp>
      <p:pic>
        <p:nvPicPr>
          <p:cNvPr id="251" name="Google Shape;25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07465" y="4759916"/>
            <a:ext cx="1771874" cy="1893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34525" y="2210961"/>
            <a:ext cx="2250012" cy="27986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投影片編號版面配置區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10</a:t>
            </a:fld>
            <a:endParaRPr lang="zh-TW" altLang="en-US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xmlns="" id="{96AA6C67-03CB-17D1-CA3B-F0B7557B0BCC}"/>
              </a:ext>
            </a:extLst>
          </p:cNvPr>
          <p:cNvSpPr txBox="1"/>
          <p:nvPr/>
        </p:nvSpPr>
        <p:spPr>
          <a:xfrm>
            <a:off x="1513776" y="6338900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2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註</a:t>
            </a:r>
            <a:r>
              <a:rPr lang="en-US" altLang="zh-TW" sz="12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:</a:t>
            </a:r>
            <a:r>
              <a:rPr lang="zh-TW" altLang="en-US" sz="12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上課內容及進度將視班級狀況調整</a:t>
            </a:r>
            <a:endParaRPr lang="zh-TW" alt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lang="zh-TW" b="1">
                <a:latin typeface="Microsoft JhengHei"/>
                <a:ea typeface="Microsoft JhengHei"/>
                <a:cs typeface="Microsoft JhengHei"/>
                <a:sym typeface="Microsoft JhengHei"/>
              </a:rPr>
              <a:t>「雞蛋」STEAM主題 </a:t>
            </a:r>
            <a:r>
              <a:rPr lang="zh-TW" sz="1800" b="1">
                <a:latin typeface="Microsoft JhengHei"/>
                <a:ea typeface="Microsoft JhengHei"/>
                <a:cs typeface="Microsoft JhengHei"/>
                <a:sym typeface="Microsoft JhengHei"/>
              </a:rPr>
              <a:t>(1上健體健康超能力)</a:t>
            </a:r>
            <a:endParaRPr sz="1800"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aphicFrame>
        <p:nvGraphicFramePr>
          <p:cNvPr id="273" name="Google Shape;273;p12"/>
          <p:cNvGraphicFramePr/>
          <p:nvPr/>
        </p:nvGraphicFramePr>
        <p:xfrm>
          <a:off x="1050701" y="2229345"/>
          <a:ext cx="7199825" cy="3272800"/>
        </p:xfrm>
        <a:graphic>
          <a:graphicData uri="http://schemas.openxmlformats.org/drawingml/2006/table">
            <a:tbl>
              <a:tblPr>
                <a:noFill/>
                <a:tableStyleId>{18FFF36C-04F7-4C25-BB27-B90FBD671E9A}</a:tableStyleId>
              </a:tblPr>
              <a:tblGrid>
                <a:gridCol w="3672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828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098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543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855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44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編號</a:t>
                      </a:r>
                      <a:endParaRPr/>
                    </a:p>
                  </a:txBody>
                  <a:tcPr marL="14300" marR="14300" marT="9525" marB="9525" anchor="ctr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主題</a:t>
                      </a:r>
                      <a:endParaRPr/>
                    </a:p>
                  </a:txBody>
                  <a:tcPr marL="14300" marR="14300" marT="9525" marB="9525" anchor="ctr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活動內容</a:t>
                      </a:r>
                      <a:endParaRPr/>
                    </a:p>
                  </a:txBody>
                  <a:tcPr marL="14300" marR="14300" marT="9525" marB="9525" anchor="ctr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SDGs指標</a:t>
                      </a:r>
                      <a:endParaRPr/>
                    </a:p>
                  </a:txBody>
                  <a:tcPr marL="14300" marR="14300" marT="9525" marB="9525" anchor="ctr"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活動</a:t>
                      </a:r>
                      <a:endParaRPr/>
                    </a:p>
                  </a:txBody>
                  <a:tcPr marL="14300" marR="14300" marT="9525" marB="9525" anchor="ctr">
                    <a:solidFill>
                      <a:srgbClr val="8D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5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/>
                    </a:p>
                  </a:txBody>
                  <a:tcPr marL="14300" marR="14300" marT="9525" marB="9525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奇蛋夢工廠</a:t>
                      </a:r>
                      <a:endParaRPr/>
                    </a:p>
                  </a:txBody>
                  <a:tcPr marL="14300" marR="14300" marT="9525" marB="9525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認識雞蛋的構造及生蛋與熟蛋的分辨</a:t>
                      </a:r>
                      <a:endParaRPr/>
                    </a:p>
                  </a:txBody>
                  <a:tcPr marL="14300" marR="14300" marT="9525" marB="9525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目標2（零飢餓）</a:t>
                      </a:r>
                      <a:endParaRPr/>
                    </a:p>
                  </a:txBody>
                  <a:tcPr marL="14300" marR="14300" marT="9525" marB="9525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雞蛋的結構</a:t>
                      </a:r>
                      <a:endParaRPr/>
                    </a:p>
                  </a:txBody>
                  <a:tcPr marL="14300" marR="14300" marT="9525" marB="9525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5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/>
                    </a:p>
                  </a:txBody>
                  <a:tcPr marL="14300" marR="14300" marT="9525" marB="9525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雞蛋的工程挑戰</a:t>
                      </a:r>
                      <a:endParaRPr/>
                    </a:p>
                  </a:txBody>
                  <a:tcPr marL="14300" marR="14300" marT="9525" marB="9525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體驗雞蛋步道，製作防摔裝置</a:t>
                      </a:r>
                      <a:endParaRPr/>
                    </a:p>
                  </a:txBody>
                  <a:tcPr marL="14300" marR="14300" marT="9525" marB="9525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目標9</a:t>
                      </a:r>
                      <a:b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</a:b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（產業、創新和基礎設施）</a:t>
                      </a:r>
                      <a:endParaRPr/>
                    </a:p>
                  </a:txBody>
                  <a:tcPr marL="14300" marR="14300" marT="9525" marB="9525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雞蛋防摔保護</a:t>
                      </a:r>
                      <a:endParaRPr/>
                    </a:p>
                  </a:txBody>
                  <a:tcPr marL="14300" marR="14300" marT="9525" marB="9525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5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</a:t>
                      </a:r>
                      <a:endParaRPr/>
                    </a:p>
                  </a:txBody>
                  <a:tcPr marL="14300" marR="14300" marT="9525" marB="95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雞蛋的保存</a:t>
                      </a:r>
                      <a:endParaRPr/>
                    </a:p>
                  </a:txBody>
                  <a:tcPr marL="14300" marR="14300" marT="9525" marB="95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觀察鴨蛋、皮蛋及鹹蛋</a:t>
                      </a:r>
                      <a:endParaRPr/>
                    </a:p>
                  </a:txBody>
                  <a:tcPr marL="14300" marR="14300" marT="9525" marB="95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目標2（零飢餓）</a:t>
                      </a:r>
                      <a:endParaRPr/>
                    </a:p>
                  </a:txBody>
                  <a:tcPr marL="14300" marR="14300" marT="9525" marB="95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自製鹹蛋</a:t>
                      </a:r>
                      <a:endParaRPr/>
                    </a:p>
                  </a:txBody>
                  <a:tcPr marL="14300" marR="14300" marT="9525" marB="95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5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4</a:t>
                      </a:r>
                      <a:endParaRPr sz="1200" b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14300" marR="14300" marT="9525" marB="95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神奇的蛋</a:t>
                      </a:r>
                      <a:endParaRPr sz="1200" b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14300" marR="14300" marT="9525" marB="95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觀察不同蛋的外觀，並測量蛋尺寸</a:t>
                      </a:r>
                      <a:endParaRPr sz="1200" b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14300" marR="14300" marT="9525" marB="95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目標15（陸域生態）</a:t>
                      </a:r>
                      <a:endParaRPr sz="1200" b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14300" marR="14300" marT="9525" marB="95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醋蛋</a:t>
                      </a:r>
                      <a:endParaRPr sz="1200" b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14300" marR="14300" marT="9525" marB="95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5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5</a:t>
                      </a:r>
                      <a:endParaRPr/>
                    </a:p>
                  </a:txBody>
                  <a:tcPr marL="14300" marR="14300" marT="9525" marB="9525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藝術中的雞蛋</a:t>
                      </a:r>
                      <a:endParaRPr/>
                    </a:p>
                  </a:txBody>
                  <a:tcPr marL="14300" marR="14300" marT="9525" marB="9525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利用蛋黃與礦物顏料的製作蛋彩畫</a:t>
                      </a:r>
                      <a:endParaRPr/>
                    </a:p>
                  </a:txBody>
                  <a:tcPr marL="14300" marR="14300" marT="9525" marB="9525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目標12</a:t>
                      </a:r>
                      <a:b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</a:br>
                      <a:r>
                        <a:rPr lang="zh-TW" sz="1200" b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（負責任消費和生產）</a:t>
                      </a:r>
                      <a:endParaRPr/>
                    </a:p>
                  </a:txBody>
                  <a:tcPr marL="14300" marR="14300" marT="9525" marB="9525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復古蛋彩畫</a:t>
                      </a:r>
                      <a:endParaRPr/>
                    </a:p>
                  </a:txBody>
                  <a:tcPr marL="14300" marR="14300" marT="9525" marB="9525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274" name="Google Shape;274;p12" descr="一張含有 室內, 陶瓷, 盤子, 盤子類餐具 的圖片&#10;&#10;自動產生的描述"/>
          <p:cNvPicPr preferRelativeResize="0"/>
          <p:nvPr/>
        </p:nvPicPr>
        <p:blipFill rotWithShape="1">
          <a:blip r:embed="rId3">
            <a:alphaModFix/>
          </a:blip>
          <a:srcRect l="5368" t="19658" r="62713" b="19691"/>
          <a:stretch/>
        </p:blipFill>
        <p:spPr>
          <a:xfrm>
            <a:off x="8719873" y="1981924"/>
            <a:ext cx="2599698" cy="370492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投影片編號版面配置區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11</a:t>
            </a:fld>
            <a:endParaRPr lang="zh-TW" altLang="en-US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xmlns="" id="{9EF8E7E9-93A5-4B71-E7C0-0435322F2034}"/>
              </a:ext>
            </a:extLst>
          </p:cNvPr>
          <p:cNvSpPr txBox="1"/>
          <p:nvPr/>
        </p:nvSpPr>
        <p:spPr>
          <a:xfrm>
            <a:off x="1870841" y="577657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2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註</a:t>
            </a:r>
            <a:r>
              <a:rPr lang="en-US" altLang="zh-TW" sz="12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:</a:t>
            </a:r>
            <a:r>
              <a:rPr lang="zh-TW" altLang="en-US" sz="12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上課內容及進度將視班級狀況調整</a:t>
            </a:r>
            <a:endParaRPr lang="zh-TW" alt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「樂器」STEAM主題 </a:t>
            </a:r>
            <a:r>
              <a:rPr lang="zh-TW" sz="18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(1上生活主題五：聲音)</a:t>
            </a:r>
            <a:endParaRPr sz="18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aphicFrame>
        <p:nvGraphicFramePr>
          <p:cNvPr id="291" name="Google Shape;291;p14"/>
          <p:cNvGraphicFramePr/>
          <p:nvPr/>
        </p:nvGraphicFramePr>
        <p:xfrm>
          <a:off x="1122780" y="2426774"/>
          <a:ext cx="7071575" cy="2812475"/>
        </p:xfrm>
        <a:graphic>
          <a:graphicData uri="http://schemas.openxmlformats.org/drawingml/2006/table">
            <a:tbl>
              <a:tblPr>
                <a:noFill/>
                <a:tableStyleId>{18FFF36C-04F7-4C25-BB27-B90FBD671E9A}</a:tableStyleId>
              </a:tblPr>
              <a:tblGrid>
                <a:gridCol w="3469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741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89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123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491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504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400" b="1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編號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400" b="1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主題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400" b="1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活動內容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8DA9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400" b="1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SDGs指標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400" b="1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活動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8D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05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呼救科學村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製作發聲道具並探討其原理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目標12（負責任消費）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加油大聲公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05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百變音階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空氣柱長短與音階的關係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目標4（優質教育）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試管笛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05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樂器工坊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製作弦樂器並探索不同發聲材質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目標4（優質教育）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自製弦樂器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05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D0D0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4</a:t>
                      </a:r>
                      <a:endParaRPr/>
                    </a:p>
                  </a:txBody>
                  <a:tcPr marL="4775" marR="4775" marT="477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樂器大改造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整合單元知識，創作獨特樂器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目標10（減少不平等）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創意大改造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292" name="Google Shape;29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21326" y="2375000"/>
            <a:ext cx="2457200" cy="34468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投影片編號版面配置區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12</a:t>
            </a:fld>
            <a:endParaRPr lang="zh-TW" altLang="en-US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xmlns="" id="{DA6B5440-F867-0F1A-95AF-17B14C94A74B}"/>
              </a:ext>
            </a:extLst>
          </p:cNvPr>
          <p:cNvSpPr txBox="1"/>
          <p:nvPr/>
        </p:nvSpPr>
        <p:spPr>
          <a:xfrm>
            <a:off x="1229710" y="5440243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2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註</a:t>
            </a:r>
            <a:r>
              <a:rPr lang="en-US" altLang="zh-TW" sz="12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:</a:t>
            </a:r>
            <a:r>
              <a:rPr lang="zh-TW" altLang="en-US" sz="12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上課內容及進度將視班級狀況調整</a:t>
            </a:r>
            <a:endParaRPr lang="zh-TW" alt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zh-TW" b="1" dirty="0"/>
              <a:t>Q&amp;A</a:t>
            </a:r>
            <a:endParaRPr b="1" dirty="0"/>
          </a:p>
        </p:txBody>
      </p:sp>
      <p:sp>
        <p:nvSpPr>
          <p:cNvPr id="307" name="Google Shape;307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0"/>
              </a:spcBef>
              <a:buSzPts val="2800"/>
              <a:buNone/>
            </a:pP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•</a:t>
            </a: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評分方式：完成度、上課參與</a:t>
            </a:r>
            <a:r>
              <a:rPr lang="zh-TW" altLang="en-US" b="1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度。</a:t>
            </a:r>
            <a:endParaRPr lang="en-US" altLang="zh-TW" b="1" dirty="0" smtClean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>
              <a:spcBef>
                <a:spcPts val="0"/>
              </a:spcBef>
              <a:buSzPts val="2800"/>
              <a:buNone/>
            </a:pPr>
            <a:endParaRPr lang="zh-TW" altLang="en-US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>
              <a:spcBef>
                <a:spcPts val="0"/>
              </a:spcBef>
              <a:buSzPts val="2800"/>
              <a:buNone/>
            </a:pP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•</a:t>
            </a: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上課材料準備：本課程會提供完整探索材料及</a:t>
            </a:r>
            <a:r>
              <a:rPr lang="zh-TW" altLang="en-US" b="1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工具。</a:t>
            </a:r>
            <a:endParaRPr lang="en-US" altLang="zh-TW" b="1" dirty="0" smtClean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>
              <a:spcBef>
                <a:spcPts val="0"/>
              </a:spcBef>
              <a:buSzPts val="2800"/>
              <a:buNone/>
            </a:pPr>
            <a:endParaRPr lang="zh-TW" altLang="en-US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>
              <a:spcBef>
                <a:spcPts val="0"/>
              </a:spcBef>
              <a:buSzPts val="2800"/>
              <a:buNone/>
            </a:pP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•</a:t>
            </a: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家長配合：鼓勵上課參與，提供思考</a:t>
            </a:r>
            <a:r>
              <a:rPr lang="zh-TW" altLang="en-US" b="1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問題。</a:t>
            </a:r>
            <a:endParaRPr lang="en-US" altLang="zh-TW" b="1" dirty="0" smtClean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>
              <a:spcBef>
                <a:spcPts val="0"/>
              </a:spcBef>
              <a:buSzPts val="2800"/>
              <a:buNone/>
            </a:pPr>
            <a:endParaRPr lang="zh-TW" altLang="en-US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>
              <a:spcBef>
                <a:spcPts val="0"/>
              </a:spcBef>
              <a:buSzPts val="2800"/>
              <a:buNone/>
            </a:pP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•</a:t>
            </a: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是否有作品：每一單元會有相關</a:t>
            </a:r>
            <a:r>
              <a:rPr lang="zh-TW" altLang="en-US" b="1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實作或作品。</a:t>
            </a:r>
            <a:endParaRPr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13</a:t>
            </a:fld>
            <a:endParaRPr lang="zh-TW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7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7"/>
          <p:cNvSpPr/>
          <p:nvPr/>
        </p:nvSpPr>
        <p:spPr>
          <a:xfrm>
            <a:off x="0" y="-9427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7"/>
          <p:cNvSpPr/>
          <p:nvPr/>
        </p:nvSpPr>
        <p:spPr>
          <a:xfrm>
            <a:off x="2769476" y="220196"/>
            <a:ext cx="9422524" cy="6637806"/>
          </a:xfrm>
          <a:custGeom>
            <a:avLst/>
            <a:gdLst/>
            <a:ahLst/>
            <a:cxnLst/>
            <a:rect l="l" t="t" r="r" b="b"/>
            <a:pathLst>
              <a:path w="8191500" h="5770597" extrusionOk="0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7"/>
          <p:cNvSpPr/>
          <p:nvPr/>
        </p:nvSpPr>
        <p:spPr>
          <a:xfrm>
            <a:off x="1758029" y="333478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7"/>
          <p:cNvSpPr/>
          <p:nvPr/>
        </p:nvSpPr>
        <p:spPr>
          <a:xfrm rot="-3079828">
            <a:off x="1474479" y="1096414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noFill/>
          <a:ln w="127000" cap="rnd" cmpd="sng">
            <a:solidFill>
              <a:schemeClr val="accent4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7"/>
          <p:cNvSpPr txBox="1">
            <a:spLocks noGrp="1"/>
          </p:cNvSpPr>
          <p:nvPr>
            <p:ph type="title"/>
          </p:nvPr>
        </p:nvSpPr>
        <p:spPr>
          <a:xfrm>
            <a:off x="428937" y="1633663"/>
            <a:ext cx="9278746" cy="1524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icrosoft JhengHei"/>
              <a:buNone/>
            </a:pPr>
            <a:r>
              <a:rPr lang="zh-TW" sz="60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謝謝聆聽</a:t>
            </a:r>
            <a:endParaRPr sz="60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14</a:t>
            </a:fld>
            <a:endParaRPr lang="zh-TW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1214</Words>
  <Application>Microsoft Office PowerPoint</Application>
  <PresentationFormat>自訂</PresentationFormat>
  <Paragraphs>243</Paragraphs>
  <Slides>14</Slides>
  <Notes>13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14</vt:i4>
      </vt:variant>
    </vt:vector>
  </HeadingPairs>
  <TitlesOfParts>
    <vt:vector size="16" baseType="lpstr">
      <vt:lpstr>1_Office 佈景主題</vt:lpstr>
      <vt:lpstr>Office 佈景主題</vt:lpstr>
      <vt:lpstr>PowerPoint 簡報</vt:lpstr>
      <vt:lpstr>PowerPoint 簡報</vt:lpstr>
      <vt:lpstr>一年級STEAM課程主題規劃</vt:lpstr>
      <vt:lpstr>PowerPoint 簡報</vt:lpstr>
      <vt:lpstr>PowerPoint 簡報</vt:lpstr>
      <vt:lpstr>PowerPoint 簡報</vt:lpstr>
      <vt:lpstr>PowerPoint 簡報</vt:lpstr>
      <vt:lpstr>PowerPoint 簡報</vt:lpstr>
      <vt:lpstr>「水」STEAM主題 (1下國語主題三 水 )</vt:lpstr>
      <vt:lpstr>「風」STEAM主題 (1上生活主題四 風)</vt:lpstr>
      <vt:lpstr>「雞蛋」STEAM主題 (1上健體健康超能力)</vt:lpstr>
      <vt:lpstr>「樂器」STEAM主題 (1上生活主題五：聲音)</vt:lpstr>
      <vt:lpstr>Q&amp;A</vt:lpstr>
      <vt:lpstr>謝謝聆聽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p CHEN</dc:creator>
  <cp:lastModifiedBy>user</cp:lastModifiedBy>
  <cp:revision>13</cp:revision>
  <dcterms:created xsi:type="dcterms:W3CDTF">2024-02-20T15:39:16Z</dcterms:created>
  <dcterms:modified xsi:type="dcterms:W3CDTF">2024-09-24T15:55:41Z</dcterms:modified>
</cp:coreProperties>
</file>