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Nuni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Nunito-bold.fntdata"/><Relationship Id="rId12" Type="http://schemas.openxmlformats.org/officeDocument/2006/relationships/font" Target="fonts/Nuni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boldItalic.fntdata"/><Relationship Id="rId14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88fe2523a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88fe2523a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afa77c269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afa77c269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afa77c269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fafa77c269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88fe2523a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f88fe2523a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88fe2523a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f88fe2523a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pse.is/7zhv2r" TargetMode="External"/><Relationship Id="rId4" Type="http://schemas.openxmlformats.org/officeDocument/2006/relationships/hyperlink" Target="https://familyedu.moe.gov.tw/reDocDetail.aspx?uid=8915&amp;pid=8905&amp;rt=1&amp;docid=307971" TargetMode="External"/><Relationship Id="rId5" Type="http://schemas.openxmlformats.org/officeDocument/2006/relationships/hyperlink" Target="https://familyedu.moe.gov.tw/reDocDetail.aspx?uid=8915&amp;pid=8905&amp;rt=1&amp;docid=307979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pse.is/7zhv3n" TargetMode="External"/><Relationship Id="rId4" Type="http://schemas.openxmlformats.org/officeDocument/2006/relationships/hyperlink" Target="https://familyedu.moe.gov.tw/reDocDetail.aspx?uid=8915&amp;pid=8905&amp;rt=1&amp;docid=295438" TargetMode="External"/><Relationship Id="rId5" Type="http://schemas.openxmlformats.org/officeDocument/2006/relationships/hyperlink" Target="https://familyedu.moe.gov.tw/reDocDetail.aspx?uid=8915&amp;pid=8905&amp;rt=1&amp;docid=307984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pse.is/7zhv4s" TargetMode="External"/><Relationship Id="rId4" Type="http://schemas.openxmlformats.org/officeDocument/2006/relationships/hyperlink" Target="https://familyedu.moe.gov.tw/reDocDetail.aspx?uid=8915&amp;pid=8905&amp;rt=1&amp;docid=307993" TargetMode="External"/><Relationship Id="rId5" Type="http://schemas.openxmlformats.org/officeDocument/2006/relationships/hyperlink" Target="https://familyedu.moe.gov.tw/reDocDetail.aspx?uid=8915&amp;pid=8905&amp;rt=1&amp;docid=307991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gender.tp.edu.tw/cht/index.php?act=download&amp;ids=2120&amp;path=../upload/cht/attachment/5911d7204febcfc01363007a46aa58de.pdf&amp;title=115%E5%B9%B4%E5%BA%A6%E5%9C%8B%E5%B0%8F%E6%80%A7%E5%B9%B3%E5%AE%A3%E5%B0%8E%E6%9C%88%E5%89%B5%E4%BD%9C%E5%BE%B5%E4%BB%B6%E6%AF%94%E8%B3%BD%E5%AF%A6%E6%96%BD%E8%A8%88%E7%95%AB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rive.google.com/file/d/1siDAGc6nmo-2i_Rw7dkR_nmnHujBPYy8/view?usp=drive_link" TargetMode="External"/><Relationship Id="rId4" Type="http://schemas.openxmlformats.org/officeDocument/2006/relationships/hyperlink" Target="https://drive.google.com/file/d/1jutYemr9jnFc1KP-pFfUK7KiJXSrplrj/view?usp=drive_link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824000" y="989875"/>
            <a:ext cx="7575000" cy="203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latin typeface="DFKai-SB"/>
                <a:ea typeface="DFKai-SB"/>
                <a:cs typeface="DFKai-SB"/>
                <a:sym typeface="DFKai-SB"/>
              </a:rPr>
              <a:t>學校日宣導_04輔導室</a:t>
            </a:r>
            <a:endParaRPr sz="60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3766900" y="3312425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600">
                <a:latin typeface="DFKai-SB"/>
                <a:ea typeface="DFKai-SB"/>
                <a:cs typeface="DFKai-SB"/>
                <a:sym typeface="DFKai-SB"/>
              </a:rPr>
              <a:t>115/9/5</a:t>
            </a:r>
            <a:endParaRPr b="1" sz="3600"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>
            <p:ph type="ctrTitle"/>
          </p:nvPr>
        </p:nvSpPr>
        <p:spPr>
          <a:xfrm>
            <a:off x="475275" y="238650"/>
            <a:ext cx="7446300" cy="80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latin typeface="DFKai-SB"/>
                <a:ea typeface="DFKai-SB"/>
                <a:cs typeface="DFKai-SB"/>
                <a:sym typeface="DFKai-SB"/>
              </a:rPr>
              <a:t>家庭教育</a:t>
            </a:r>
            <a:endParaRPr sz="48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5" name="Google Shape;135;p14"/>
          <p:cNvSpPr txBox="1"/>
          <p:nvPr>
            <p:ph idx="1" type="subTitle"/>
          </p:nvPr>
        </p:nvSpPr>
        <p:spPr>
          <a:xfrm>
            <a:off x="475275" y="1042650"/>
            <a:ext cx="7879800" cy="41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《我和我的孩子》親職教育</a:t>
            </a: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資源網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低年級篇:</a:t>
            </a:r>
            <a:r>
              <a:rPr lang="zh-TW" sz="3600" u="sng">
                <a:solidFill>
                  <a:srgbClr val="1155CC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https://pse.is/7zhv2r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推薦1.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/>
              </a:rPr>
              <a:t>孩子的特質我了解嗎？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推薦2.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5"/>
              </a:rPr>
              <a:t>如何引發孩子的學習動機？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/>
          <p:nvPr>
            <p:ph type="ctrTitle"/>
          </p:nvPr>
        </p:nvSpPr>
        <p:spPr>
          <a:xfrm>
            <a:off x="475275" y="238650"/>
            <a:ext cx="7446300" cy="80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latin typeface="DFKai-SB"/>
                <a:ea typeface="DFKai-SB"/>
                <a:cs typeface="DFKai-SB"/>
                <a:sym typeface="DFKai-SB"/>
              </a:rPr>
              <a:t>家庭教育</a:t>
            </a:r>
            <a:endParaRPr sz="48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1" name="Google Shape;141;p15"/>
          <p:cNvSpPr txBox="1"/>
          <p:nvPr>
            <p:ph idx="1" type="subTitle"/>
          </p:nvPr>
        </p:nvSpPr>
        <p:spPr>
          <a:xfrm>
            <a:off x="475275" y="1042650"/>
            <a:ext cx="7879800" cy="41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《我和我的孩子》親職教育資源網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中年級篇:</a:t>
            </a:r>
            <a:r>
              <a:rPr lang="zh-TW" sz="3600" u="sng">
                <a:solidFill>
                  <a:srgbClr val="1155CC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https://pse.is/7zhv3n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推薦1.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/>
              </a:rPr>
              <a:t>如何培養孩子情緒管理的能力？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推薦2.</a:t>
            </a: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5"/>
              </a:rPr>
              <a:t>我的孩子對時間管理沒有觀念，怎麼辦？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/>
          <p:nvPr>
            <p:ph type="ctrTitle"/>
          </p:nvPr>
        </p:nvSpPr>
        <p:spPr>
          <a:xfrm>
            <a:off x="475275" y="238650"/>
            <a:ext cx="7446300" cy="80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latin typeface="DFKai-SB"/>
                <a:ea typeface="DFKai-SB"/>
                <a:cs typeface="DFKai-SB"/>
                <a:sym typeface="DFKai-SB"/>
              </a:rPr>
              <a:t>家庭教育</a:t>
            </a:r>
            <a:endParaRPr sz="48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7" name="Google Shape;147;p16"/>
          <p:cNvSpPr txBox="1"/>
          <p:nvPr>
            <p:ph idx="1" type="subTitle"/>
          </p:nvPr>
        </p:nvSpPr>
        <p:spPr>
          <a:xfrm>
            <a:off x="475275" y="1042650"/>
            <a:ext cx="7879800" cy="41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《我和我的孩子》親職教育資源網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高年級篇:</a:t>
            </a:r>
            <a:r>
              <a:rPr lang="zh-TW" sz="3600" u="sng">
                <a:solidFill>
                  <a:srgbClr val="1155CC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https://pse.is/7zhv4s</a:t>
            </a:r>
            <a:endParaRPr sz="3600" u="sng">
              <a:solidFill>
                <a:srgbClr val="1155CC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推薦1.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/>
              </a:rPr>
              <a:t>我的孩子沉迷3C 產品，怎麼辦？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推薦2.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5"/>
              </a:rPr>
              <a:t>我的孩子爲什麼不再跟我談很多事？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 txBox="1"/>
          <p:nvPr>
            <p:ph type="ctrTitle"/>
          </p:nvPr>
        </p:nvSpPr>
        <p:spPr>
          <a:xfrm>
            <a:off x="479400" y="847975"/>
            <a:ext cx="8185200" cy="142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115年度國小性別平等教育宣導月 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「多元共融 性別尊重無界線」徵件比賽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3" name="Google Shape;153;p17"/>
          <p:cNvSpPr txBox="1"/>
          <p:nvPr>
            <p:ph idx="1" type="subTitle"/>
          </p:nvPr>
        </p:nvSpPr>
        <p:spPr>
          <a:xfrm>
            <a:off x="535025" y="2319300"/>
            <a:ext cx="8274900" cy="233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>
                <a:latin typeface="Microsoft JhengHei"/>
                <a:ea typeface="Microsoft JhengHei"/>
                <a:cs typeface="Microsoft JhengHei"/>
                <a:sym typeface="Microsoft JhengHei"/>
              </a:rPr>
              <a:t>1.低年級：明信片宅急便。</a:t>
            </a:r>
            <a:endParaRPr sz="26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>
                <a:latin typeface="Microsoft JhengHei"/>
                <a:ea typeface="Microsoft JhengHei"/>
                <a:cs typeface="Microsoft JhengHei"/>
                <a:sym typeface="Microsoft JhengHei"/>
              </a:rPr>
              <a:t>2.中年級：畫說性平(四格漫畫，平面創作)。</a:t>
            </a:r>
            <a:endParaRPr sz="26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>
                <a:latin typeface="Microsoft JhengHei"/>
                <a:ea typeface="Microsoft JhengHei"/>
                <a:cs typeface="Microsoft JhengHei"/>
                <a:sym typeface="Microsoft JhengHei"/>
              </a:rPr>
              <a:t>3.高年級：性平之詩。新詩（含插圖），題目自訂。</a:t>
            </a:r>
            <a:endParaRPr sz="26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3"/>
              </a:rPr>
              <a:t>比賽詳情</a:t>
            </a:r>
            <a:r>
              <a:rPr lang="zh-TW" sz="2600">
                <a:latin typeface="Microsoft JhengHei"/>
                <a:ea typeface="Microsoft JhengHei"/>
                <a:cs typeface="Microsoft JhengHei"/>
                <a:sym typeface="Microsoft JhengHei"/>
              </a:rPr>
              <a:t>請見連結。</a:t>
            </a:r>
            <a:endParaRPr sz="2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 txBox="1"/>
          <p:nvPr>
            <p:ph type="ctrTitle"/>
          </p:nvPr>
        </p:nvSpPr>
        <p:spPr>
          <a:xfrm>
            <a:off x="545025" y="402225"/>
            <a:ext cx="7446300" cy="80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latin typeface="DFKai-SB"/>
                <a:ea typeface="DFKai-SB"/>
                <a:cs typeface="DFKai-SB"/>
                <a:sym typeface="DFKai-SB"/>
              </a:rPr>
              <a:t>性別平等</a:t>
            </a:r>
            <a:r>
              <a:rPr lang="zh-TW" sz="4800">
                <a:latin typeface="DFKai-SB"/>
                <a:ea typeface="DFKai-SB"/>
                <a:cs typeface="DFKai-SB"/>
                <a:sym typeface="DFKai-SB"/>
              </a:rPr>
              <a:t>教育</a:t>
            </a:r>
            <a:endParaRPr sz="48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" name="Google Shape;159;p18"/>
          <p:cNvSpPr txBox="1"/>
          <p:nvPr>
            <p:ph idx="1" type="subTitle"/>
          </p:nvPr>
        </p:nvSpPr>
        <p:spPr>
          <a:xfrm>
            <a:off x="545025" y="1440400"/>
            <a:ext cx="8324700" cy="273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chemeClr val="dk1"/>
                </a:highlight>
                <a:latin typeface="DFKai-SB"/>
                <a:ea typeface="DFKai-SB"/>
                <a:cs typeface="DFKai-SB"/>
                <a:sym typeface="DFKai-SB"/>
              </a:rPr>
              <a:t>繪本推薦1</a:t>
            </a: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3600" u="sng">
                <a:solidFill>
                  <a:schemeClr val="hlink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  <a:hlinkClick r:id="rId3"/>
              </a:rPr>
              <a:t>小圓的魔鏡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chemeClr val="dk1"/>
                </a:highlight>
                <a:latin typeface="DFKai-SB"/>
                <a:ea typeface="DFKai-SB"/>
                <a:cs typeface="DFKai-SB"/>
                <a:sym typeface="DFKai-SB"/>
              </a:rPr>
              <a:t>繪本推薦2</a:t>
            </a: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3600" u="sng">
                <a:solidFill>
                  <a:schemeClr val="hlink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  <a:hlinkClick r:id="rId4"/>
              </a:rPr>
              <a:t>神祕網友事件簿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