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83" r:id="rId7"/>
    <p:sldId id="284" r:id="rId8"/>
    <p:sldId id="285" r:id="rId9"/>
    <p:sldId id="286" r:id="rId10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BB9424-B07A-49E7-A940-F659DED417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光仁國小</a:t>
            </a:r>
            <a:r>
              <a:rPr lang="en-US" altLang="zh-TW" dirty="0"/>
              <a:t>115</a:t>
            </a:r>
            <a:r>
              <a:rPr lang="zh-TW" altLang="en-US" dirty="0"/>
              <a:t>學年度第</a:t>
            </a:r>
            <a:r>
              <a:rPr lang="en-US" altLang="zh-TW" dirty="0"/>
              <a:t>1</a:t>
            </a:r>
            <a:r>
              <a:rPr lang="zh-TW" altLang="en-US" dirty="0"/>
              <a:t>學期學校日</a:t>
            </a:r>
            <a:r>
              <a:rPr lang="en-US" altLang="zh-TW" dirty="0"/>
              <a:t>-</a:t>
            </a:r>
            <a:r>
              <a:rPr lang="zh-TW" altLang="en-US" dirty="0"/>
              <a:t>教務處報告事項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FDFBB78-2586-4530-9522-2BAA28BBA5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9632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62"/>
    </mc:Choice>
    <mc:Fallback xmlns="">
      <p:transition spd="slow" advTm="2196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7EDA24-1AE6-4BF4-8716-E64D1B01A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5532" y="1436274"/>
            <a:ext cx="1117601" cy="4507328"/>
          </a:xfrm>
        </p:spPr>
        <p:txBody>
          <a:bodyPr>
            <a:normAutofit/>
          </a:bodyPr>
          <a:lstStyle/>
          <a:p>
            <a:r>
              <a:rPr lang="zh-TW" altLang="en-US" dirty="0"/>
              <a:t>光仁智慧校園</a:t>
            </a:r>
            <a:r>
              <a:rPr lang="en-US" altLang="zh-TW" dirty="0"/>
              <a:t>APP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sz="2200" dirty="0"/>
              <a:t>先用手機下載</a:t>
            </a:r>
            <a:br>
              <a:rPr lang="en-US" altLang="zh-TW" sz="2200"/>
            </a:br>
            <a:br>
              <a:rPr lang="en-US" altLang="zh-TW" sz="2000" dirty="0"/>
            </a:br>
            <a:endParaRPr lang="zh-TW" altLang="en-US" sz="20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F4B7170-D13B-4D96-8BF4-098B4E75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67" y="67733"/>
            <a:ext cx="9101665" cy="66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35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74"/>
    </mc:Choice>
    <mc:Fallback xmlns="">
      <p:transition spd="slow" advTm="1427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029616-3E79-CB52-018B-1E871231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6795" y="764850"/>
            <a:ext cx="5107452" cy="5328299"/>
          </a:xfrm>
        </p:spPr>
        <p:txBody>
          <a:bodyPr>
            <a:normAutofit/>
          </a:bodyPr>
          <a:lstStyle/>
          <a:p>
            <a:r>
              <a:rPr lang="zh-TW" altLang="en-US" dirty="0"/>
              <a:t>帳號：手機號碼</a:t>
            </a:r>
            <a:br>
              <a:rPr lang="en-US" altLang="zh-TW" dirty="0"/>
            </a:br>
            <a:r>
              <a:rPr lang="zh-TW" altLang="en-US" dirty="0"/>
              <a:t>預設密碼：學生生日</a:t>
            </a:r>
            <a:br>
              <a:rPr lang="en-US" altLang="zh-TW" dirty="0"/>
            </a:br>
            <a:r>
              <a:rPr lang="en-US" altLang="zh-TW" dirty="0"/>
              <a:t>4</a:t>
            </a:r>
            <a:r>
              <a:rPr lang="zh-TW" altLang="en-US" dirty="0"/>
              <a:t>碼，例如：</a:t>
            </a:r>
            <a:br>
              <a:rPr lang="en-US" altLang="zh-TW" dirty="0"/>
            </a:br>
            <a:r>
              <a:rPr lang="en-US" altLang="zh-TW" dirty="0"/>
              <a:t>5</a:t>
            </a:r>
            <a:r>
              <a:rPr lang="zh-TW" altLang="en-US" dirty="0"/>
              <a:t>月</a:t>
            </a:r>
            <a:r>
              <a:rPr lang="en-US" altLang="zh-TW" dirty="0"/>
              <a:t>6</a:t>
            </a:r>
            <a:r>
              <a:rPr lang="zh-TW" altLang="en-US" dirty="0"/>
              <a:t>日</a:t>
            </a:r>
            <a:r>
              <a:rPr lang="en-US" altLang="zh-TW" dirty="0"/>
              <a:t>/0506</a:t>
            </a:r>
            <a:r>
              <a:rPr lang="zh-TW" altLang="en-US" dirty="0"/>
              <a:t>；</a:t>
            </a:r>
            <a:br>
              <a:rPr lang="en-US" altLang="zh-TW" dirty="0"/>
            </a:br>
            <a:r>
              <a:rPr lang="en-US" altLang="zh-TW" dirty="0"/>
              <a:t>11</a:t>
            </a:r>
            <a:r>
              <a:rPr lang="zh-TW" altLang="en-US" dirty="0"/>
              <a:t>月</a:t>
            </a:r>
            <a:r>
              <a:rPr lang="en-US" altLang="zh-TW" dirty="0"/>
              <a:t>8</a:t>
            </a:r>
            <a:r>
              <a:rPr lang="zh-TW" altLang="en-US" dirty="0"/>
              <a:t>日</a:t>
            </a:r>
            <a:r>
              <a:rPr lang="en-US" altLang="zh-TW" dirty="0"/>
              <a:t>/1108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2552B69-EE40-48CF-BE2E-22B6160AD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0"/>
            <a:ext cx="411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01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1C3CDD76-CC20-46D6-AD9C-4792B0668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806" y="0"/>
            <a:ext cx="3333193" cy="6858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85BC154-D183-4F60-9044-7E6C32C34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4" y="0"/>
            <a:ext cx="3170276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E6BDEEC-205E-F3DD-2C7C-2AB893428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211" y="624110"/>
            <a:ext cx="3804401" cy="5699688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進入智慧校園會看到的畫面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zh-TW" altLang="en-US" sz="2000" dirty="0"/>
              <a:t>身分識別</a:t>
            </a:r>
            <a:br>
              <a:rPr lang="en-US" altLang="zh-TW" sz="2000" dirty="0"/>
            </a:br>
            <a:r>
              <a:rPr lang="zh-TW" altLang="en-US" sz="2000" dirty="0"/>
              <a:t>班級事務交流</a:t>
            </a:r>
            <a:br>
              <a:rPr lang="en-US" altLang="zh-TW" sz="2000" dirty="0"/>
            </a:br>
            <a:r>
              <a:rPr lang="zh-TW" altLang="en-US" sz="2000" dirty="0"/>
              <a:t>在校生活紀錄</a:t>
            </a:r>
            <a:br>
              <a:rPr lang="en-US" altLang="zh-TW" sz="2000" dirty="0"/>
            </a:br>
            <a:r>
              <a:rPr lang="zh-TW" altLang="en-US" sz="2000" dirty="0"/>
              <a:t>線上請假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zh-TW" altLang="en-US" sz="2000" dirty="0"/>
              <a:t>往下滑會看到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zh-TW" altLang="en-US" sz="2000" dirty="0"/>
              <a:t>行政作業補助</a:t>
            </a:r>
            <a:br>
              <a:rPr lang="en-US" altLang="zh-TW" sz="2000" dirty="0"/>
            </a:br>
            <a:r>
              <a:rPr lang="zh-TW" altLang="en-US" sz="2000" dirty="0"/>
              <a:t>學校園所資訊分享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en-US" altLang="zh-TW" sz="2000" dirty="0"/>
              <a:t>【</a:t>
            </a:r>
            <a:r>
              <a:rPr lang="zh-TW" altLang="en-US" sz="2000" dirty="0"/>
              <a:t>重要</a:t>
            </a:r>
            <a:r>
              <a:rPr lang="en-US" altLang="zh-TW" sz="2000" dirty="0"/>
              <a:t>】</a:t>
            </a:r>
            <a:br>
              <a:rPr lang="en-US" altLang="zh-TW" sz="2000" dirty="0"/>
            </a:br>
            <a:r>
              <a:rPr lang="zh-TW" altLang="en-US" sz="2000" dirty="0"/>
              <a:t>最下一行</a:t>
            </a:r>
            <a:r>
              <a:rPr lang="en-US" altLang="zh-TW" sz="2000" dirty="0"/>
              <a:t>【</a:t>
            </a:r>
            <a:r>
              <a:rPr lang="zh-TW" altLang="en-US" sz="2000" dirty="0"/>
              <a:t>行事曆</a:t>
            </a:r>
            <a:r>
              <a:rPr lang="en-US" altLang="zh-TW" sz="2000" dirty="0"/>
              <a:t>】</a:t>
            </a:r>
            <a:br>
              <a:rPr lang="en-US" altLang="zh-TW" sz="2000" dirty="0"/>
            </a:br>
            <a:r>
              <a:rPr lang="zh-TW" altLang="en-US" sz="2000" dirty="0"/>
              <a:t>和</a:t>
            </a:r>
            <a:r>
              <a:rPr lang="en-US" altLang="zh-TW" sz="2000" dirty="0"/>
              <a:t>【</a:t>
            </a:r>
            <a:r>
              <a:rPr lang="zh-TW" altLang="en-US" sz="2000" dirty="0"/>
              <a:t>更多</a:t>
            </a:r>
            <a:r>
              <a:rPr lang="en-US" altLang="zh-TW" sz="2000" dirty="0"/>
              <a:t>】(</a:t>
            </a:r>
            <a:r>
              <a:rPr lang="zh-TW" altLang="en-US" sz="2000" dirty="0"/>
              <a:t>登出及重新設定密碼</a:t>
            </a:r>
            <a:r>
              <a:rPr lang="en-US" altLang="zh-TW" sz="2000" dirty="0"/>
              <a:t>)</a:t>
            </a:r>
            <a:endParaRPr lang="zh-TW" altLang="en-US" sz="2000" dirty="0"/>
          </a:p>
        </p:txBody>
      </p:sp>
      <p:sp>
        <p:nvSpPr>
          <p:cNvPr id="10" name="圖說文字: 折線 9">
            <a:extLst>
              <a:ext uri="{FF2B5EF4-FFF2-40B4-BE49-F238E27FC236}">
                <a16:creationId xmlns:a16="http://schemas.microsoft.com/office/drawing/2014/main" id="{AC5AF836-B1B2-4866-248F-CCD165095255}"/>
              </a:ext>
            </a:extLst>
          </p:cNvPr>
          <p:cNvSpPr/>
          <p:nvPr/>
        </p:nvSpPr>
        <p:spPr>
          <a:xfrm>
            <a:off x="5578704" y="6323798"/>
            <a:ext cx="45719" cy="45719"/>
          </a:xfrm>
          <a:prstGeom prst="borderCallout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圖說文字: 折線 10">
            <a:extLst>
              <a:ext uri="{FF2B5EF4-FFF2-40B4-BE49-F238E27FC236}">
                <a16:creationId xmlns:a16="http://schemas.microsoft.com/office/drawing/2014/main" id="{0A89D5EA-DFD6-53D7-7152-3C304BA8FFF1}"/>
              </a:ext>
            </a:extLst>
          </p:cNvPr>
          <p:cNvSpPr/>
          <p:nvPr/>
        </p:nvSpPr>
        <p:spPr>
          <a:xfrm>
            <a:off x="2044363" y="4428719"/>
            <a:ext cx="1353444" cy="54087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42106"/>
              <a:gd name="adj6" fmla="val 3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學校重要行事曆公告</a:t>
            </a:r>
          </a:p>
        </p:txBody>
      </p:sp>
      <p:sp>
        <p:nvSpPr>
          <p:cNvPr id="12" name="圖說文字: 折線 11">
            <a:extLst>
              <a:ext uri="{FF2B5EF4-FFF2-40B4-BE49-F238E27FC236}">
                <a16:creationId xmlns:a16="http://schemas.microsoft.com/office/drawing/2014/main" id="{6C34F83E-3EDD-C1D4-D78C-849EEC632E21}"/>
              </a:ext>
            </a:extLst>
          </p:cNvPr>
          <p:cNvSpPr/>
          <p:nvPr/>
        </p:nvSpPr>
        <p:spPr>
          <a:xfrm>
            <a:off x="4955486" y="5126790"/>
            <a:ext cx="1506746" cy="526211"/>
          </a:xfrm>
          <a:prstGeom prst="borderCallout2">
            <a:avLst>
              <a:gd name="adj1" fmla="val 102357"/>
              <a:gd name="adj2" fmla="val 5100"/>
              <a:gd name="adj3" fmla="val 141701"/>
              <a:gd name="adj4" fmla="val -4726"/>
              <a:gd name="adj5" fmla="val 225171"/>
              <a:gd name="adj6" fmla="val 8393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可設定密碼及登出</a:t>
            </a:r>
          </a:p>
        </p:txBody>
      </p:sp>
    </p:spTree>
    <p:extLst>
      <p:ext uri="{BB962C8B-B14F-4D97-AF65-F5344CB8AC3E}">
        <p14:creationId xmlns:p14="http://schemas.microsoft.com/office/powerpoint/2010/main" val="4108531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內容版面配置區 10">
            <a:extLst>
              <a:ext uri="{FF2B5EF4-FFF2-40B4-BE49-F238E27FC236}">
                <a16:creationId xmlns:a16="http://schemas.microsoft.com/office/drawing/2014/main" id="{7F3EEE7B-2FAC-4B4D-8AC9-AABE7293BC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7037" y="-1"/>
            <a:ext cx="2798382" cy="6790268"/>
          </a:xfr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B294A0D-5448-4EEF-A2D8-ABF1CDF1F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9" y="0"/>
            <a:ext cx="2973108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DEC6E04-3DD9-DEDB-61BC-4AB7598A8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2428" y="171723"/>
            <a:ext cx="3015130" cy="1280890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01BF2DA-6407-132F-612C-2B947C86B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631" y="-2"/>
            <a:ext cx="3091863" cy="6857998"/>
          </a:xfrm>
          <a:prstGeom prst="rect">
            <a:avLst/>
          </a:prstGeom>
        </p:spPr>
      </p:pic>
      <p:sp>
        <p:nvSpPr>
          <p:cNvPr id="10" name="圖說文字: 直線 9">
            <a:extLst>
              <a:ext uri="{FF2B5EF4-FFF2-40B4-BE49-F238E27FC236}">
                <a16:creationId xmlns:a16="http://schemas.microsoft.com/office/drawing/2014/main" id="{E8680829-7DE4-1F4D-7C1D-BC7B98571B49}"/>
              </a:ext>
            </a:extLst>
          </p:cNvPr>
          <p:cNvSpPr/>
          <p:nvPr/>
        </p:nvSpPr>
        <p:spPr>
          <a:xfrm>
            <a:off x="982107" y="3464132"/>
            <a:ext cx="1373598" cy="444760"/>
          </a:xfrm>
          <a:prstGeom prst="borderCallout1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  <a:highlight>
                  <a:srgbClr val="FFFF00"/>
                </a:highlight>
              </a:rPr>
              <a:t>1.</a:t>
            </a:r>
            <a:r>
              <a:rPr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按聯絡簿</a:t>
            </a:r>
          </a:p>
        </p:txBody>
      </p:sp>
      <p:sp>
        <p:nvSpPr>
          <p:cNvPr id="13" name="語音泡泡: 矩形 12">
            <a:extLst>
              <a:ext uri="{FF2B5EF4-FFF2-40B4-BE49-F238E27FC236}">
                <a16:creationId xmlns:a16="http://schemas.microsoft.com/office/drawing/2014/main" id="{0EFC885B-E866-FFBD-BD48-3B028662C409}"/>
              </a:ext>
            </a:extLst>
          </p:cNvPr>
          <p:cNvSpPr/>
          <p:nvPr/>
        </p:nvSpPr>
        <p:spPr>
          <a:xfrm>
            <a:off x="4689877" y="4697243"/>
            <a:ext cx="1130059" cy="414068"/>
          </a:xfrm>
          <a:prstGeom prst="wedge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2.</a:t>
            </a:r>
            <a:r>
              <a:rPr lang="zh-TW" altLang="en-US" dirty="0">
                <a:solidFill>
                  <a:srgbClr val="FF0000"/>
                </a:solidFill>
              </a:rPr>
              <a:t>按簽名</a:t>
            </a:r>
          </a:p>
        </p:txBody>
      </p:sp>
      <p:sp>
        <p:nvSpPr>
          <p:cNvPr id="15" name="語音泡泡: 矩形 14">
            <a:extLst>
              <a:ext uri="{FF2B5EF4-FFF2-40B4-BE49-F238E27FC236}">
                <a16:creationId xmlns:a16="http://schemas.microsoft.com/office/drawing/2014/main" id="{D430B983-FBF3-4E08-35CB-A2E8211896F9}"/>
              </a:ext>
            </a:extLst>
          </p:cNvPr>
          <p:cNvSpPr/>
          <p:nvPr/>
        </p:nvSpPr>
        <p:spPr>
          <a:xfrm>
            <a:off x="7030529" y="4321834"/>
            <a:ext cx="1759788" cy="517585"/>
          </a:xfrm>
          <a:prstGeom prst="wedge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3.</a:t>
            </a:r>
            <a:r>
              <a:rPr lang="zh-TW" altLang="en-US" dirty="0">
                <a:solidFill>
                  <a:srgbClr val="FF0000"/>
                </a:solidFill>
              </a:rPr>
              <a:t>簽名後按送出</a:t>
            </a:r>
          </a:p>
        </p:txBody>
      </p:sp>
      <p:sp>
        <p:nvSpPr>
          <p:cNvPr id="16" name="圖說文字: 折線 15">
            <a:extLst>
              <a:ext uri="{FF2B5EF4-FFF2-40B4-BE49-F238E27FC236}">
                <a16:creationId xmlns:a16="http://schemas.microsoft.com/office/drawing/2014/main" id="{0681093C-F93D-C0DF-F198-0E66AA5674E4}"/>
              </a:ext>
            </a:extLst>
          </p:cNvPr>
          <p:cNvSpPr/>
          <p:nvPr/>
        </p:nvSpPr>
        <p:spPr>
          <a:xfrm>
            <a:off x="3289075" y="5819795"/>
            <a:ext cx="2570556" cy="508958"/>
          </a:xfrm>
          <a:prstGeom prst="borderCallout2">
            <a:avLst>
              <a:gd name="adj1" fmla="val 55348"/>
              <a:gd name="adj2" fmla="val -2658"/>
              <a:gd name="adj3" fmla="val 78637"/>
              <a:gd name="adj4" fmla="val -10676"/>
              <a:gd name="adj5" fmla="val 182118"/>
              <a:gd name="adj6" fmla="val 2543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若對此今日作業有要聯繫事項，可按此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F7C80989-37B4-63B9-3BF6-00A68F0F1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1494" y="0"/>
            <a:ext cx="3170276" cy="6858000"/>
          </a:xfrm>
          <a:prstGeom prst="rect">
            <a:avLst/>
          </a:prstGeom>
        </p:spPr>
      </p:pic>
      <p:sp>
        <p:nvSpPr>
          <p:cNvPr id="19" name="圖說文字: 折線 18">
            <a:extLst>
              <a:ext uri="{FF2B5EF4-FFF2-40B4-BE49-F238E27FC236}">
                <a16:creationId xmlns:a16="http://schemas.microsoft.com/office/drawing/2014/main" id="{467CDA7B-524C-C710-05A3-1B304AAC6874}"/>
              </a:ext>
            </a:extLst>
          </p:cNvPr>
          <p:cNvSpPr/>
          <p:nvPr/>
        </p:nvSpPr>
        <p:spPr>
          <a:xfrm>
            <a:off x="9713342" y="4666891"/>
            <a:ext cx="1725283" cy="44857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0192"/>
              <a:gd name="adj6" fmla="val -2888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記得要按送出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FB0A4E6-7EF7-805E-6668-89592AB1847C}"/>
              </a:ext>
            </a:extLst>
          </p:cNvPr>
          <p:cNvSpPr/>
          <p:nvPr/>
        </p:nvSpPr>
        <p:spPr>
          <a:xfrm>
            <a:off x="3276753" y="171723"/>
            <a:ext cx="4676801" cy="41406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聯絡簿操作</a:t>
            </a:r>
          </a:p>
        </p:txBody>
      </p:sp>
    </p:spTree>
    <p:extLst>
      <p:ext uri="{BB962C8B-B14F-4D97-AF65-F5344CB8AC3E}">
        <p14:creationId xmlns:p14="http://schemas.microsoft.com/office/powerpoint/2010/main" val="1401428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1C7C8A6C-7796-4DA1-8573-0144F97DB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1685" y="0"/>
            <a:ext cx="3226032" cy="6858000"/>
          </a:xfrm>
          <a:prstGeom prst="rect">
            <a:avLst/>
          </a:prstGeom>
        </p:spPr>
      </p:pic>
      <p:pic>
        <p:nvPicPr>
          <p:cNvPr id="10" name="內容版面配置區 9">
            <a:extLst>
              <a:ext uri="{FF2B5EF4-FFF2-40B4-BE49-F238E27FC236}">
                <a16:creationId xmlns:a16="http://schemas.microsoft.com/office/drawing/2014/main" id="{D45ECFE3-892B-4476-88F7-E45A03014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33095" y="15876"/>
            <a:ext cx="2802128" cy="6901720"/>
          </a:xfr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4D19B36-62C7-4C43-AFD0-DB13CF11C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6411" y="15875"/>
            <a:ext cx="3176684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2B690E8-36DE-4530-8888-8B5D0F257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83" y="15875"/>
            <a:ext cx="2802128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D1C1FEA-7E66-AE9F-9346-BA56C574A625}"/>
              </a:ext>
            </a:extLst>
          </p:cNvPr>
          <p:cNvSpPr/>
          <p:nvPr/>
        </p:nvSpPr>
        <p:spPr>
          <a:xfrm>
            <a:off x="127562" y="75470"/>
            <a:ext cx="4657485" cy="49088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學生線上請假模組操作</a:t>
            </a:r>
            <a:r>
              <a:rPr lang="en-US" altLang="zh-TW" dirty="0"/>
              <a:t>(1)</a:t>
            </a:r>
            <a:endParaRPr lang="zh-TW" altLang="en-US" dirty="0"/>
          </a:p>
        </p:txBody>
      </p:sp>
      <p:sp>
        <p:nvSpPr>
          <p:cNvPr id="14" name="圖說文字: 折線 13">
            <a:extLst>
              <a:ext uri="{FF2B5EF4-FFF2-40B4-BE49-F238E27FC236}">
                <a16:creationId xmlns:a16="http://schemas.microsoft.com/office/drawing/2014/main" id="{241DCF69-5FB8-C568-C299-69AD9060AD25}"/>
              </a:ext>
            </a:extLst>
          </p:cNvPr>
          <p:cNvSpPr/>
          <p:nvPr/>
        </p:nvSpPr>
        <p:spPr>
          <a:xfrm>
            <a:off x="1119228" y="4776119"/>
            <a:ext cx="1360350" cy="42687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36908"/>
              <a:gd name="adj6" fmla="val 747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</a:t>
            </a:r>
            <a:r>
              <a:rPr lang="zh-TW" altLang="en-US" dirty="0"/>
              <a:t>線上請假</a:t>
            </a:r>
          </a:p>
        </p:txBody>
      </p:sp>
      <p:sp>
        <p:nvSpPr>
          <p:cNvPr id="15" name="語音泡泡: 圓角矩形 14">
            <a:extLst>
              <a:ext uri="{FF2B5EF4-FFF2-40B4-BE49-F238E27FC236}">
                <a16:creationId xmlns:a16="http://schemas.microsoft.com/office/drawing/2014/main" id="{221268BF-D385-BD30-B32E-4E0E248D7280}"/>
              </a:ext>
            </a:extLst>
          </p:cNvPr>
          <p:cNvSpPr/>
          <p:nvPr/>
        </p:nvSpPr>
        <p:spPr>
          <a:xfrm>
            <a:off x="4610912" y="742329"/>
            <a:ext cx="1345721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2.</a:t>
            </a:r>
            <a:r>
              <a:rPr lang="zh-TW" altLang="en-US" dirty="0"/>
              <a:t>選日期</a:t>
            </a:r>
          </a:p>
        </p:txBody>
      </p:sp>
      <p:sp>
        <p:nvSpPr>
          <p:cNvPr id="17" name="圖說文字: 折線 16">
            <a:extLst>
              <a:ext uri="{FF2B5EF4-FFF2-40B4-BE49-F238E27FC236}">
                <a16:creationId xmlns:a16="http://schemas.microsoft.com/office/drawing/2014/main" id="{95AD92F7-4E0D-2243-B617-203C1D17EF11}"/>
              </a:ext>
            </a:extLst>
          </p:cNvPr>
          <p:cNvSpPr/>
          <p:nvPr/>
        </p:nvSpPr>
        <p:spPr>
          <a:xfrm>
            <a:off x="7027817" y="4236659"/>
            <a:ext cx="1602377" cy="5394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368"/>
              <a:gd name="adj6" fmla="val -4949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3.</a:t>
            </a:r>
            <a:r>
              <a:rPr lang="zh-TW" altLang="en-US" dirty="0"/>
              <a:t>按線上請假</a:t>
            </a:r>
          </a:p>
        </p:txBody>
      </p:sp>
      <p:sp>
        <p:nvSpPr>
          <p:cNvPr id="18" name="語音泡泡: 圓角矩形 17">
            <a:extLst>
              <a:ext uri="{FF2B5EF4-FFF2-40B4-BE49-F238E27FC236}">
                <a16:creationId xmlns:a16="http://schemas.microsoft.com/office/drawing/2014/main" id="{F3047DAC-3005-A9A8-69E0-0A5AB94B43D9}"/>
              </a:ext>
            </a:extLst>
          </p:cNvPr>
          <p:cNvSpPr/>
          <p:nvPr/>
        </p:nvSpPr>
        <p:spPr>
          <a:xfrm>
            <a:off x="9963916" y="4989554"/>
            <a:ext cx="1466491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4.</a:t>
            </a:r>
            <a:r>
              <a:rPr lang="zh-TW" altLang="en-US" dirty="0"/>
              <a:t>請假須知</a:t>
            </a:r>
          </a:p>
        </p:txBody>
      </p:sp>
    </p:spTree>
    <p:extLst>
      <p:ext uri="{BB962C8B-B14F-4D97-AF65-F5344CB8AC3E}">
        <p14:creationId xmlns:p14="http://schemas.microsoft.com/office/powerpoint/2010/main" val="1929462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693C63A-EA83-4228-8B27-89DC24AEF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80084" cy="6858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0D50E97-6DFC-6A37-CF75-C79998A65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084" y="0"/>
            <a:ext cx="3170276" cy="6858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AE353D1-29F7-5D5B-5D19-2CB5F8276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0168" y="0"/>
            <a:ext cx="3170276" cy="6858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3F288DE-4829-6CD8-27F8-5ADE15726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0444" y="0"/>
            <a:ext cx="3092918" cy="6858000"/>
          </a:xfrm>
          <a:prstGeom prst="rect">
            <a:avLst/>
          </a:prstGeom>
        </p:spPr>
      </p:pic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8CBEA870-A890-C0FA-1349-FBF99809D2EA}"/>
              </a:ext>
            </a:extLst>
          </p:cNvPr>
          <p:cNvSpPr/>
          <p:nvPr/>
        </p:nvSpPr>
        <p:spPr>
          <a:xfrm>
            <a:off x="1096843" y="3247758"/>
            <a:ext cx="1712570" cy="362483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5.</a:t>
            </a:r>
            <a:r>
              <a:rPr lang="zh-TW" altLang="en-US" dirty="0"/>
              <a:t>依需求選擇</a:t>
            </a:r>
          </a:p>
        </p:txBody>
      </p:sp>
      <p:sp>
        <p:nvSpPr>
          <p:cNvPr id="13" name="語音泡泡: 圓角矩形 12">
            <a:extLst>
              <a:ext uri="{FF2B5EF4-FFF2-40B4-BE49-F238E27FC236}">
                <a16:creationId xmlns:a16="http://schemas.microsoft.com/office/drawing/2014/main" id="{3B3B67C5-B9A1-E3A2-5DBD-EB4BF8F24D83}"/>
              </a:ext>
            </a:extLst>
          </p:cNvPr>
          <p:cNvSpPr/>
          <p:nvPr/>
        </p:nvSpPr>
        <p:spPr>
          <a:xfrm>
            <a:off x="5031254" y="2206924"/>
            <a:ext cx="1171255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6.</a:t>
            </a:r>
            <a:r>
              <a:rPr lang="zh-TW" altLang="en-US" dirty="0"/>
              <a:t>此按鈕必填</a:t>
            </a:r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D522C794-DDA7-F8D6-E83E-4AC67A415B87}"/>
              </a:ext>
            </a:extLst>
          </p:cNvPr>
          <p:cNvSpPr/>
          <p:nvPr/>
        </p:nvSpPr>
        <p:spPr>
          <a:xfrm>
            <a:off x="6701510" y="4382219"/>
            <a:ext cx="2087592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7.</a:t>
            </a:r>
            <a:r>
              <a:rPr lang="zh-TW" altLang="en-US" dirty="0"/>
              <a:t>可以加備註說明</a:t>
            </a:r>
          </a:p>
        </p:txBody>
      </p:sp>
      <p:sp>
        <p:nvSpPr>
          <p:cNvPr id="15" name="圖說文字: 折線 14">
            <a:extLst>
              <a:ext uri="{FF2B5EF4-FFF2-40B4-BE49-F238E27FC236}">
                <a16:creationId xmlns:a16="http://schemas.microsoft.com/office/drawing/2014/main" id="{F954E0E0-9497-C99D-DCE1-341144C5AC81}"/>
              </a:ext>
            </a:extLst>
          </p:cNvPr>
          <p:cNvSpPr/>
          <p:nvPr/>
        </p:nvSpPr>
        <p:spPr>
          <a:xfrm>
            <a:off x="7504982" y="5460520"/>
            <a:ext cx="1181818" cy="612648"/>
          </a:xfrm>
          <a:prstGeom prst="borderCallout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8.</a:t>
            </a:r>
            <a:r>
              <a:rPr lang="zh-TW" altLang="en-US" dirty="0"/>
              <a:t>按家長簽名</a:t>
            </a:r>
          </a:p>
        </p:txBody>
      </p:sp>
      <p:sp>
        <p:nvSpPr>
          <p:cNvPr id="16" name="圖說文字: 折線 15">
            <a:extLst>
              <a:ext uri="{FF2B5EF4-FFF2-40B4-BE49-F238E27FC236}">
                <a16:creationId xmlns:a16="http://schemas.microsoft.com/office/drawing/2014/main" id="{00DA38BD-92E0-EF69-8B02-DD5C93362680}"/>
              </a:ext>
            </a:extLst>
          </p:cNvPr>
          <p:cNvSpPr/>
          <p:nvPr/>
        </p:nvSpPr>
        <p:spPr>
          <a:xfrm>
            <a:off x="10585066" y="5460520"/>
            <a:ext cx="1606934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6870"/>
              <a:gd name="adj6" fmla="val 8629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9.</a:t>
            </a:r>
            <a:r>
              <a:rPr lang="zh-TW" altLang="en-US" dirty="0"/>
              <a:t>簽名後送出</a:t>
            </a:r>
          </a:p>
        </p:txBody>
      </p:sp>
    </p:spTree>
    <p:extLst>
      <p:ext uri="{BB962C8B-B14F-4D97-AF65-F5344CB8AC3E}">
        <p14:creationId xmlns:p14="http://schemas.microsoft.com/office/powerpoint/2010/main" val="1210196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D645B3-06A5-99F4-5186-CB0232AFE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82F40D9D-703D-C0F9-0B41-F7A1E6543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3041583" cy="685800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E69646C-4D98-1F9D-33DA-B12C0E3E0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6276" y="-1"/>
            <a:ext cx="2925726" cy="6858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A9934EA-1D9A-B16C-717B-DE4BBE8B8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1" y="-3"/>
            <a:ext cx="2925725" cy="6858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8FFEE27-EFB3-C43C-1CF0-4FC817CC88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144" y="-3"/>
            <a:ext cx="3286132" cy="6858000"/>
          </a:xfrm>
          <a:prstGeom prst="rect">
            <a:avLst/>
          </a:prstGeom>
        </p:spPr>
      </p:pic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F1D82737-FFD5-CB4E-7BCE-A624D86B961D}"/>
              </a:ext>
            </a:extLst>
          </p:cNvPr>
          <p:cNvSpPr/>
          <p:nvPr/>
        </p:nvSpPr>
        <p:spPr>
          <a:xfrm>
            <a:off x="223282" y="1071039"/>
            <a:ext cx="1446737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送出後畫面</a:t>
            </a:r>
          </a:p>
        </p:txBody>
      </p:sp>
      <p:sp>
        <p:nvSpPr>
          <p:cNvPr id="13" name="圖說文字: 折線 12">
            <a:extLst>
              <a:ext uri="{FF2B5EF4-FFF2-40B4-BE49-F238E27FC236}">
                <a16:creationId xmlns:a16="http://schemas.microsoft.com/office/drawing/2014/main" id="{EEFEABDC-CBB7-ACD8-5B84-0E28CEFAD99A}"/>
              </a:ext>
            </a:extLst>
          </p:cNvPr>
          <p:cNvSpPr/>
          <p:nvPr/>
        </p:nvSpPr>
        <p:spPr>
          <a:xfrm>
            <a:off x="1026568" y="3658195"/>
            <a:ext cx="1446737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9397"/>
              <a:gd name="adj6" fmla="val -4599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若要修改</a:t>
            </a:r>
            <a:endParaRPr lang="en-US" altLang="zh-TW" dirty="0"/>
          </a:p>
          <a:p>
            <a:pPr algn="ctr"/>
            <a:r>
              <a:rPr lang="zh-TW" altLang="en-US" dirty="0"/>
              <a:t>按申請查詢</a:t>
            </a:r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50EC3ABC-56F3-1C29-E36E-1A7A20B7A366}"/>
              </a:ext>
            </a:extLst>
          </p:cNvPr>
          <p:cNvSpPr/>
          <p:nvPr/>
        </p:nvSpPr>
        <p:spPr>
          <a:xfrm>
            <a:off x="4666891" y="5710686"/>
            <a:ext cx="1029838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往下滑</a:t>
            </a:r>
          </a:p>
        </p:txBody>
      </p:sp>
      <p:sp>
        <p:nvSpPr>
          <p:cNvPr id="15" name="圖說文字: 折線 14">
            <a:extLst>
              <a:ext uri="{FF2B5EF4-FFF2-40B4-BE49-F238E27FC236}">
                <a16:creationId xmlns:a16="http://schemas.microsoft.com/office/drawing/2014/main" id="{FD2ECDA7-E1CD-69DF-3A33-F0BD78DE1B9A}"/>
              </a:ext>
            </a:extLst>
          </p:cNvPr>
          <p:cNvSpPr/>
          <p:nvPr/>
        </p:nvSpPr>
        <p:spPr>
          <a:xfrm>
            <a:off x="7717705" y="3658195"/>
            <a:ext cx="1092435" cy="45597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88854"/>
              <a:gd name="adj6" fmla="val -9601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按修改</a:t>
            </a:r>
          </a:p>
        </p:txBody>
      </p:sp>
      <p:sp>
        <p:nvSpPr>
          <p:cNvPr id="16" name="語音泡泡: 矩形 15">
            <a:extLst>
              <a:ext uri="{FF2B5EF4-FFF2-40B4-BE49-F238E27FC236}">
                <a16:creationId xmlns:a16="http://schemas.microsoft.com/office/drawing/2014/main" id="{4E1BE23A-EC2F-E4DA-CE69-F4529100B808}"/>
              </a:ext>
            </a:extLst>
          </p:cNvPr>
          <p:cNvSpPr/>
          <p:nvPr/>
        </p:nvSpPr>
        <p:spPr>
          <a:xfrm>
            <a:off x="9722412" y="4114167"/>
            <a:ext cx="1782200" cy="612648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其他申請事項</a:t>
            </a:r>
          </a:p>
        </p:txBody>
      </p:sp>
    </p:spTree>
    <p:extLst>
      <p:ext uri="{BB962C8B-B14F-4D97-AF65-F5344CB8AC3E}">
        <p14:creationId xmlns:p14="http://schemas.microsoft.com/office/powerpoint/2010/main" val="2969875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F9044D-D957-47BA-9D54-298648B9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9" y="598710"/>
            <a:ext cx="8911687" cy="1280890"/>
          </a:xfrm>
        </p:spPr>
        <p:txBody>
          <a:bodyPr/>
          <a:lstStyle/>
          <a:p>
            <a:r>
              <a:rPr lang="zh-TW" altLang="en-US" dirty="0"/>
              <a:t>重要事項提醒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EBF122-C676-42CF-B591-342F25F93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659" y="2133600"/>
            <a:ext cx="9224953" cy="3777622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9/5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10/31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為試辦期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二、時間：上午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時至晚上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點</a:t>
            </a:r>
          </a:p>
        </p:txBody>
      </p:sp>
    </p:spTree>
    <p:extLst>
      <p:ext uri="{BB962C8B-B14F-4D97-AF65-F5344CB8AC3E}">
        <p14:creationId xmlns:p14="http://schemas.microsoft.com/office/powerpoint/2010/main" val="977274111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702</TotalTime>
  <Words>259</Words>
  <Application>Microsoft Office PowerPoint</Application>
  <PresentationFormat>寬螢幕</PresentationFormat>
  <Paragraphs>31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標楷體</vt:lpstr>
      <vt:lpstr>Arial</vt:lpstr>
      <vt:lpstr>Century Gothic</vt:lpstr>
      <vt:lpstr>Wingdings 3</vt:lpstr>
      <vt:lpstr>絲縷</vt:lpstr>
      <vt:lpstr>光仁國小115學年度第1學期學校日-教務處報告事項</vt:lpstr>
      <vt:lpstr>光仁智慧校園APP  先用手機下載  </vt:lpstr>
      <vt:lpstr>帳號：手機號碼 預設密碼：學生生日 4碼，例如： 5月6日/0506； 11月8日/1108</vt:lpstr>
      <vt:lpstr>進入智慧校園會看到的畫面  身分識別 班級事務交流 在校生活紀錄 線上請假  往下滑會看到  行政作業補助 學校園所資訊分享  【重要】 最下一行【行事曆】 和【更多】(登出及重新設定密碼)</vt:lpstr>
      <vt:lpstr>PowerPoint 簡報</vt:lpstr>
      <vt:lpstr>PowerPoint 簡報</vt:lpstr>
      <vt:lpstr>PowerPoint 簡報</vt:lpstr>
      <vt:lpstr>PowerPoint 簡報</vt:lpstr>
      <vt:lpstr>重要事項提醒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36</cp:revision>
  <cp:lastPrinted>2026-08-30T05:54:39Z</cp:lastPrinted>
  <dcterms:created xsi:type="dcterms:W3CDTF">2021-09-01T02:40:31Z</dcterms:created>
  <dcterms:modified xsi:type="dcterms:W3CDTF">2026-09-04T04:55:38Z</dcterms:modified>
</cp:coreProperties>
</file>