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7" roundtripDataSignature="AMtx7mhWDXyBGlUYoMT4ZVPf8T0NMOak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49A3000-BFA0-4253-81BF-C35412B14D4C}">
  <a:tblStyle styleId="{149A3000-BFA0-4253-81BF-C35412B14D4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f86a59c22c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3f86a59c2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g3f86a59c22c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hyperlink" Target="https://forms.gle/3G2GvGvfGJvGvvWz6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hyperlink" Target="https://drive.google.com/open?id=1iUTRvtgK65fKnqCArkoeSafeBjYJ2XQw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6.png"/><Relationship Id="rId7" Type="http://schemas.openxmlformats.org/officeDocument/2006/relationships/hyperlink" Target="https://drive.google.com/open?id=1iUTRvtgK65fKnqCArkoeSafeBjYJ2XQw" TargetMode="External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hyperlink" Target="https://drive.google.com/open?id=13fXTGCj2HOB2KEiifXY3koHwAgMYRpJK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6.png"/><Relationship Id="rId7" Type="http://schemas.openxmlformats.org/officeDocument/2006/relationships/image" Target="../media/image8.png"/><Relationship Id="rId8" Type="http://schemas.openxmlformats.org/officeDocument/2006/relationships/hyperlink" Target="https://docs.google.com/document/d/1kD4sm6jtpxsFe40g3BDvvWa3BHfUq_Xt/edit?usp=sharing&amp;ouid=102630153404924023288&amp;rtpof=true&amp;sd=true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hyperlink" Target="https://forms.gle/3G2GvGvfGJvGvvWz6" TargetMode="External"/><Relationship Id="rId5" Type="http://schemas.openxmlformats.org/officeDocument/2006/relationships/image" Target="../media/image13.png"/><Relationship Id="rId6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hyperlink" Target="https://forms.gle/3G2GvGvfGJvGvvWz6" TargetMode="External"/><Relationship Id="rId5" Type="http://schemas.openxmlformats.org/officeDocument/2006/relationships/image" Target="../media/image16.png"/><Relationship Id="rId6" Type="http://schemas.openxmlformats.org/officeDocument/2006/relationships/image" Target="../media/image22.png"/><Relationship Id="rId7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2.png"/><Relationship Id="rId6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2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2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4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image" Target="../media/image32.png"/><Relationship Id="rId5" Type="http://schemas.openxmlformats.org/officeDocument/2006/relationships/image" Target="../media/image27.jpg"/><Relationship Id="rId6" Type="http://schemas.openxmlformats.org/officeDocument/2006/relationships/image" Target="../media/image21.jpg"/><Relationship Id="rId7" Type="http://schemas.openxmlformats.org/officeDocument/2006/relationships/image" Target="../media/image2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30.png"/><Relationship Id="rId5" Type="http://schemas.openxmlformats.org/officeDocument/2006/relationships/image" Target="../media/image26.png"/><Relationship Id="rId6" Type="http://schemas.openxmlformats.org/officeDocument/2006/relationships/image" Target="../media/image32.png"/><Relationship Id="rId7" Type="http://schemas.openxmlformats.org/officeDocument/2006/relationships/image" Target="../media/image3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5" Type="http://schemas.openxmlformats.org/officeDocument/2006/relationships/image" Target="../media/image8.png"/><Relationship Id="rId6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Relationship Id="rId4" Type="http://schemas.openxmlformats.org/officeDocument/2006/relationships/image" Target="../media/image43.png"/><Relationship Id="rId9" Type="http://schemas.openxmlformats.org/officeDocument/2006/relationships/image" Target="../media/image19.png"/><Relationship Id="rId5" Type="http://schemas.openxmlformats.org/officeDocument/2006/relationships/image" Target="../media/image38.png"/><Relationship Id="rId6" Type="http://schemas.openxmlformats.org/officeDocument/2006/relationships/image" Target="../media/image33.png"/><Relationship Id="rId7" Type="http://schemas.openxmlformats.org/officeDocument/2006/relationships/image" Target="../media/image36.png"/><Relationship Id="rId8" Type="http://schemas.openxmlformats.org/officeDocument/2006/relationships/image" Target="../media/image3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png"/><Relationship Id="rId4" Type="http://schemas.openxmlformats.org/officeDocument/2006/relationships/image" Target="../media/image4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2149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3977640" y="1417320"/>
            <a:ext cx="1188720" cy="1188720"/>
          </a:xfrm>
          <a:prstGeom prst="roundRect">
            <a:avLst>
              <a:gd fmla="val 27692" name="adj"/>
            </a:avLst>
          </a:prstGeom>
          <a:solidFill>
            <a:srgbClr val="F0B429"/>
          </a:solidFill>
          <a:ln cap="flat" cmpd="sng" w="12700">
            <a:solidFill>
              <a:srgbClr val="F0B42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chool_w.png" id="17" name="Google Shape;1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3672" y="1673352"/>
            <a:ext cx="676656" cy="67665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"/>
          <p:cNvSpPr/>
          <p:nvPr/>
        </p:nvSpPr>
        <p:spPr>
          <a:xfrm>
            <a:off x="365760" y="3017520"/>
            <a:ext cx="84124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FE0FF"/>
              </a:buClr>
              <a:buSzPts val="4000"/>
              <a:buFont typeface="Microsoft JhengHei"/>
              <a:buNone/>
            </a:pPr>
            <a:r>
              <a:rPr b="0" i="0" lang="en-US" sz="4000" u="none" cap="none" strike="noStrike">
                <a:solidFill>
                  <a:srgbClr val="CFE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私立光仁小學115學年度學校日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365760" y="3794760"/>
            <a:ext cx="84124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icrosoft JhengHei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學務處宣導事項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4114800" y="5257800"/>
            <a:ext cx="914400" cy="91440"/>
          </a:xfrm>
          <a:prstGeom prst="roundRect">
            <a:avLst>
              <a:gd fmla="val 50000" name="adj"/>
            </a:avLst>
          </a:prstGeom>
          <a:solidFill>
            <a:srgbClr val="F0B429"/>
          </a:solidFill>
          <a:ln cap="flat" cmpd="sng" w="12700">
            <a:solidFill>
              <a:srgbClr val="F0B42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f86a59c22c_0_0"/>
          <p:cNvSpPr txBox="1"/>
          <p:nvPr/>
        </p:nvSpPr>
        <p:spPr>
          <a:xfrm>
            <a:off x="0" y="34950"/>
            <a:ext cx="9018300" cy="67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親愛的同學們，開學快樂！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開學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了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，學務處想跟全校同學談一件最重要的事：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尊重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大家常覺得「尊重」是老生常談，但在許多校園事件中，傷害往往都源自於一句：「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我只是在玩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」或「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我只是開玩笑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」。請大家務必記住這個核心原則：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當對方感到不舒服或受傷時，這就不是玩笑。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無論是日常相處、課堂互動或網路發言，請大家落實以下「三大尊重」：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一、</a:t>
            </a:r>
            <a:r>
              <a:rPr b="1" lang="en-US" sz="1500">
                <a:solidFill>
                  <a:schemeClr val="dk1"/>
                </a:solidFill>
              </a:rPr>
              <a:t> 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尊重同學：玩耍要有分寸</a:t>
            </a:r>
            <a:r>
              <a:rPr lang="en-US" sz="1500">
                <a:solidFill>
                  <a:schemeClr val="dk1"/>
                </a:solidFill>
              </a:rPr>
              <a:t> 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在你眼中的「玩耍」，若造成他人受傷，就必須承擔法律責任與賠償。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</a:rPr>
              <a:t>1.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肢體動作有界限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：不隨意拉扯同學衣褲、不在走廊或遊戲場危險追逐推擠、不拿物品丟擲他人。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</a:rPr>
              <a:t>2.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言語溝通有分寸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：絕不使用辱罵或嘲笑的字眼，更不拿他人的外貌、身體、性別或家庭背景開玩笑。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</a:rPr>
              <a:t>3.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網路行為有責任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：網路不是隱形斗篷。在社群平台（</a:t>
            </a:r>
            <a:r>
              <a:rPr lang="en-US" sz="1500">
                <a:solidFill>
                  <a:schemeClr val="dk1"/>
                </a:solidFill>
              </a:rPr>
              <a:t>IG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、</a:t>
            </a:r>
            <a:r>
              <a:rPr lang="en-US" sz="1500">
                <a:solidFill>
                  <a:schemeClr val="dk1"/>
                </a:solidFill>
              </a:rPr>
              <a:t>LINE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、限時動態）罵人，即使遮蓋姓名，只要能辨識對象就同樣有法律責任。請做到「不轉發、不按讚、不跟著起鬨」。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二、</a:t>
            </a:r>
            <a:r>
              <a:rPr b="1" lang="en-US" sz="1500">
                <a:solidFill>
                  <a:schemeClr val="dk1"/>
                </a:solidFill>
              </a:rPr>
              <a:t> 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尊重老師：互動要有界限</a:t>
            </a:r>
            <a:r>
              <a:rPr lang="en-US" sz="1500">
                <a:solidFill>
                  <a:schemeClr val="dk1"/>
                </a:solidFill>
              </a:rPr>
              <a:t> 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老師是引導大家學習的長者，也是獨立的個體，理應獲得應有的尊崇與保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護。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</a:rPr>
              <a:t>1.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課堂溝通講禮貌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：對課程或管理有意見，應舉手理性表達，絕不使用髒話羞辱或動手攻擊。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</a:rPr>
              <a:t>2.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保護肖像與隱私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：不偷拍老師上課、不將老師照片配上嘲諷文字散布，更不上網捏造不實謠言。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三、</a:t>
            </a:r>
            <a:r>
              <a:rPr b="1" lang="en-US" sz="1500">
                <a:solidFill>
                  <a:schemeClr val="dk1"/>
                </a:solidFill>
              </a:rPr>
              <a:t> 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尊重自己：做個有智慧的人</a:t>
            </a:r>
            <a:r>
              <a:rPr lang="en-US" sz="1500">
                <a:solidFill>
                  <a:schemeClr val="dk1"/>
                </a:solidFill>
              </a:rPr>
              <a:t> 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遇到衝突時，做出聰明的選擇，才是真正保護自己的方式。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</a:rPr>
              <a:t>1.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不拿別人的錯誤懲罰自己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：被欺負或挑釁時，動手反擊只會讓自己也變成加害者。即時告訴老師、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告知家長、尋求正式管道幫忙，才是最聰明的防禦。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</a:rPr>
              <a:t>2.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發言前思考三秒鐘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：不論是開口說話或按下傳送鍵前，先問自己這兩句話：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500">
                <a:solidFill>
                  <a:schemeClr val="dk1"/>
                </a:solidFill>
              </a:rPr>
              <a:t>         (1)</a:t>
            </a:r>
            <a:r>
              <a:rPr i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「這句話，我敢當著對方的面說嗎？」</a:t>
            </a:r>
            <a:endParaRPr i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500">
                <a:solidFill>
                  <a:schemeClr val="dk1"/>
                </a:solidFill>
              </a:rPr>
              <a:t>         (2)</a:t>
            </a:r>
            <a:r>
              <a:rPr i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「這句話，我敢在父母與老師面前再說一次嗎？」</a:t>
            </a:r>
            <a:endParaRPr i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四、勇於承擔與修復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若不小心傷害到別人，請第一時間停止行為、誠懇道歉並積極修復，絕不以「我只是在玩」作為逃避責任的藉口。友善安全的校園，需要我們共同維護。讓每位同學都能在被尊重、有安全感環境中學習長大，就從我們開學第一天的改變開始！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FDECEC"/>
          </a:solidFill>
          <a:ln cap="flat" cmpd="sng" w="12700">
            <a:solidFill>
              <a:srgbClr val="FDEC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FDECEC"/>
          </a:solidFill>
          <a:ln cap="flat" cmpd="sng" w="12700">
            <a:solidFill>
              <a:srgbClr val="FDEC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C62828"/>
          </a:solidFill>
          <a:ln cap="flat" cmpd="sng" w="12700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health_w.png" id="35" name="Google Shape;3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600"/>
              <a:buFont typeface="Microsoft JhengHei"/>
              <a:buNone/>
            </a:pPr>
            <a:r>
              <a:rPr b="1" i="0" lang="en-US" sz="46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反毒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500822" y="1316736"/>
            <a:ext cx="8142356" cy="5093208"/>
          </a:xfrm>
          <a:prstGeom prst="roundRect">
            <a:avLst>
              <a:gd fmla="val 2154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4.png" id="38" name="Google Shape;3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1406" y="1417320"/>
            <a:ext cx="7941188" cy="489204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FDECEC"/>
          </a:solidFill>
          <a:ln cap="flat" cmpd="sng" w="12700">
            <a:solidFill>
              <a:srgbClr val="FDEC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FDECEC"/>
          </a:solidFill>
          <a:ln cap="flat" cmpd="sng" w="12700">
            <a:solidFill>
              <a:srgbClr val="FDEC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C62828"/>
          </a:solidFill>
          <a:ln cap="flat" cmpd="sng" w="12700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health_w.png" id="48" name="Google Shape;4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600"/>
              <a:buFont typeface="Microsoft JhengHei"/>
              <a:buNone/>
            </a:pPr>
            <a:r>
              <a:rPr b="1" i="0" lang="en-US" sz="46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反毒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402336" y="2160823"/>
            <a:ext cx="8339328" cy="3405033"/>
          </a:xfrm>
          <a:prstGeom prst="roundRect">
            <a:avLst>
              <a:gd fmla="val 3223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2.png" id="51" name="Google Shape;5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" y="2261407"/>
            <a:ext cx="8138160" cy="320386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4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/>
          <p:nvPr/>
        </p:nvSpPr>
        <p:spPr>
          <a:xfrm>
            <a:off x="7498080" y="5669280"/>
            <a:ext cx="2926080" cy="292608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-1097280" y="-1188720"/>
            <a:ext cx="2377440" cy="237744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traffic_w.png" id="61" name="Google Shape;6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600"/>
              <a:buFont typeface="Microsoft JhengHei"/>
              <a:buNone/>
            </a:pPr>
            <a:r>
              <a:rPr b="1" i="0" lang="en-US" sz="4600" u="sng" cap="none" strike="noStrike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4"/>
              </a:rPr>
              <a:t>交通安全教育</a:t>
            </a:r>
            <a:r>
              <a:rPr b="1" i="0" lang="en-US" sz="46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1481328" y="109728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7A00"/>
              </a:buClr>
              <a:buSzPts val="2800"/>
              <a:buFont typeface="Microsoft JhengHei"/>
              <a:buNone/>
            </a:pPr>
            <a:r>
              <a:rPr b="1" i="0" lang="en-US" sz="2800" u="none" cap="none" strike="noStrike">
                <a:solidFill>
                  <a:srgbClr val="E07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遵守安全穿越道路六個步驟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457200" y="1627632"/>
            <a:ext cx="4023360" cy="1554480"/>
          </a:xfrm>
          <a:prstGeom prst="roundRect">
            <a:avLst>
              <a:gd fmla="val 9412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658368" y="1792224"/>
            <a:ext cx="566928" cy="566928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"/>
          <p:cNvSpPr/>
          <p:nvPr/>
        </p:nvSpPr>
        <p:spPr>
          <a:xfrm>
            <a:off x="658368" y="1792224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icrosoft JhengHei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1325880" y="1773936"/>
            <a:ext cx="29718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23A00"/>
              </a:buClr>
              <a:buSzPts val="2700"/>
              <a:buFont typeface="Microsoft JhengHei"/>
              <a:buNone/>
            </a:pPr>
            <a:r>
              <a:rPr b="1" i="0" lang="en-US" sz="27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選擇安全地點: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676656" y="2414016"/>
            <a:ext cx="3584448" cy="676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E3A55"/>
              </a:buClr>
              <a:buSzPts val="2500"/>
              <a:buFont typeface="Microsoft JhengHei"/>
              <a:buNone/>
            </a:pPr>
            <a:r>
              <a:rPr b="0" i="0" lang="en-US" sz="25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等待時退後</a:t>
            </a:r>
            <a:r>
              <a:rPr b="1" i="0" lang="en-US" sz="25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道路邊緣至少3大步</a:t>
            </a:r>
            <a:r>
              <a:rPr b="0" i="0" lang="en-US" sz="25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4663440" y="1627632"/>
            <a:ext cx="4023360" cy="1554480"/>
          </a:xfrm>
          <a:prstGeom prst="roundRect">
            <a:avLst>
              <a:gd fmla="val 9412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2"/>
          <p:cNvSpPr/>
          <p:nvPr/>
        </p:nvSpPr>
        <p:spPr>
          <a:xfrm>
            <a:off x="4864608" y="1792224"/>
            <a:ext cx="566928" cy="566928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2"/>
          <p:cNvSpPr/>
          <p:nvPr/>
        </p:nvSpPr>
        <p:spPr>
          <a:xfrm>
            <a:off x="4864608" y="1792224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icrosoft JhengHei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5532120" y="1773936"/>
            <a:ext cx="29718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23A00"/>
              </a:buClr>
              <a:buSzPts val="2700"/>
              <a:buFont typeface="Microsoft JhengHei"/>
              <a:buNone/>
            </a:pPr>
            <a:r>
              <a:rPr b="1" i="0" lang="en-US" sz="27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注意交通號誌: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4882896" y="2414016"/>
            <a:ext cx="3584448" cy="676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E3A55"/>
              </a:buClr>
              <a:buSzPts val="2500"/>
              <a:buFont typeface="Microsoft JhengHei"/>
              <a:buNone/>
            </a:pPr>
            <a:r>
              <a:rPr b="0" i="0" lang="en-US" sz="25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遵守紅燈停綠燈行，秒數不足不通行。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457200" y="3246120"/>
            <a:ext cx="4023360" cy="1554480"/>
          </a:xfrm>
          <a:prstGeom prst="roundRect">
            <a:avLst>
              <a:gd fmla="val 9412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2"/>
          <p:cNvSpPr/>
          <p:nvPr/>
        </p:nvSpPr>
        <p:spPr>
          <a:xfrm>
            <a:off x="658368" y="3410712"/>
            <a:ext cx="566928" cy="566928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2"/>
          <p:cNvSpPr/>
          <p:nvPr/>
        </p:nvSpPr>
        <p:spPr>
          <a:xfrm>
            <a:off x="658368" y="341071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icrosoft JhengHei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1325880" y="3392424"/>
            <a:ext cx="29718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23A00"/>
              </a:buClr>
              <a:buSzPts val="2700"/>
              <a:buFont typeface="Microsoft JhengHei"/>
              <a:buNone/>
            </a:pPr>
            <a:r>
              <a:rPr b="1" i="0" lang="en-US" sz="27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觀察左右來車: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676656" y="4032504"/>
            <a:ext cx="3584448" cy="676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E3A55"/>
              </a:buClr>
              <a:buSzPts val="2500"/>
              <a:buFont typeface="Microsoft JhengHei"/>
              <a:buNone/>
            </a:pPr>
            <a:r>
              <a:rPr b="0" i="0" lang="en-US" sz="25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先左看再右看再左看，也要往後看。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4663440" y="3246120"/>
            <a:ext cx="4023360" cy="1554480"/>
          </a:xfrm>
          <a:prstGeom prst="roundRect">
            <a:avLst>
              <a:gd fmla="val 9412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2"/>
          <p:cNvSpPr/>
          <p:nvPr/>
        </p:nvSpPr>
        <p:spPr>
          <a:xfrm>
            <a:off x="4864608" y="3410712"/>
            <a:ext cx="566928" cy="566928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2"/>
          <p:cNvSpPr/>
          <p:nvPr/>
        </p:nvSpPr>
        <p:spPr>
          <a:xfrm>
            <a:off x="4864608" y="341071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icrosoft JhengHei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5532120" y="3392424"/>
            <a:ext cx="29718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23A00"/>
              </a:buClr>
              <a:buSzPts val="2700"/>
              <a:buFont typeface="Microsoft JhengHei"/>
              <a:buNone/>
            </a:pPr>
            <a:r>
              <a:rPr b="1" i="0" lang="en-US" sz="27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穿越時保持警覺: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4882896" y="4032504"/>
            <a:ext cx="3584448" cy="676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E3A55"/>
              </a:buClr>
              <a:buSzPts val="2500"/>
              <a:buFont typeface="Microsoft JhengHei"/>
              <a:buNone/>
            </a:pPr>
            <a:r>
              <a:rPr b="0" i="0" lang="en-US" sz="25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注意各種車輛的動向，避免分心。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457200" y="4864608"/>
            <a:ext cx="4023360" cy="1554480"/>
          </a:xfrm>
          <a:prstGeom prst="roundRect">
            <a:avLst>
              <a:gd fmla="val 9412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2"/>
          <p:cNvSpPr/>
          <p:nvPr/>
        </p:nvSpPr>
        <p:spPr>
          <a:xfrm>
            <a:off x="658368" y="5029200"/>
            <a:ext cx="566928" cy="566928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"/>
          <p:cNvSpPr/>
          <p:nvPr/>
        </p:nvSpPr>
        <p:spPr>
          <a:xfrm>
            <a:off x="658368" y="5029200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icrosoft JhengHei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5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1325880" y="5010912"/>
            <a:ext cx="29718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23A00"/>
              </a:buClr>
              <a:buSzPts val="2700"/>
              <a:buFont typeface="Microsoft JhengHei"/>
              <a:buNone/>
            </a:pPr>
            <a:r>
              <a:rPr b="1" i="0" lang="en-US" sz="27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快速通過: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676656" y="5650992"/>
            <a:ext cx="3584448" cy="676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E3A55"/>
              </a:buClr>
              <a:buSzPts val="2500"/>
              <a:buFont typeface="Microsoft JhengHei"/>
              <a:buNone/>
            </a:pPr>
            <a:r>
              <a:rPr b="0" i="0" lang="en-US" sz="25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不奔跑、不嬉戲、不看手機。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4663440" y="4864608"/>
            <a:ext cx="4023360" cy="1554480"/>
          </a:xfrm>
          <a:prstGeom prst="roundRect">
            <a:avLst>
              <a:gd fmla="val 9412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"/>
          <p:cNvSpPr/>
          <p:nvPr/>
        </p:nvSpPr>
        <p:spPr>
          <a:xfrm>
            <a:off x="4864608" y="5029200"/>
            <a:ext cx="566928" cy="566928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"/>
          <p:cNvSpPr/>
          <p:nvPr/>
        </p:nvSpPr>
        <p:spPr>
          <a:xfrm>
            <a:off x="4864608" y="5029200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icrosoft JhengHei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6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5532120" y="5010912"/>
            <a:ext cx="29718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23A00"/>
              </a:buClr>
              <a:buSzPts val="2700"/>
              <a:buFont typeface="Microsoft JhengHei"/>
              <a:buNone/>
            </a:pPr>
            <a:r>
              <a:rPr b="1" i="0" lang="en-US" sz="27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留意轉彎車輛: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4882896" y="5650992"/>
            <a:ext cx="3584448" cy="676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E3A55"/>
              </a:buClr>
              <a:buSzPts val="2500"/>
              <a:buFont typeface="Microsoft JhengHei"/>
              <a:buNone/>
            </a:pPr>
            <a:r>
              <a:rPr b="0" i="0" lang="en-US" sz="25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注意轉彎車輛的</a:t>
            </a:r>
            <a:r>
              <a:rPr b="1" i="0" lang="en-US" sz="25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內輪差</a:t>
            </a:r>
            <a:r>
              <a:rPr b="0" i="0" lang="en-US" sz="25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，遠離大車。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EAF0FA"/>
          </a:solidFill>
          <a:ln cap="flat" cmpd="sng" w="12700">
            <a:solidFill>
              <a:srgbClr val="EAF0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EAF0FA"/>
          </a:solidFill>
          <a:ln cap="flat" cmpd="sng" w="12700">
            <a:solidFill>
              <a:srgbClr val="EAF0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lock_w.png" id="103" name="Google Shape;10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7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26B"/>
              </a:buClr>
              <a:buSzPts val="4600"/>
              <a:buFont typeface="Microsoft JhengHei"/>
              <a:buNone/>
            </a:pPr>
            <a:r>
              <a:rPr b="1" i="0" lang="en-US" sz="4600" u="sng" cap="none" strike="noStrike">
                <a:solidFill>
                  <a:srgbClr val="15326B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校園安全</a:t>
            </a:r>
            <a:r>
              <a:rPr b="0" i="0" lang="en-US" sz="36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b="1" i="0" lang="en-US" sz="36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門禁管制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457200" y="1572768"/>
            <a:ext cx="8229600" cy="1261872"/>
          </a:xfrm>
          <a:prstGeom prst="roundRect">
            <a:avLst>
              <a:gd fmla="val 11594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694944" y="1883664"/>
            <a:ext cx="640080" cy="640080"/>
          </a:xfrm>
          <a:prstGeom prst="ellipse">
            <a:avLst/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door_w.png" id="107" name="Google Shape;10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" y="201168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7"/>
          <p:cNvSpPr/>
          <p:nvPr/>
        </p:nvSpPr>
        <p:spPr>
          <a:xfrm>
            <a:off x="1508760" y="1645920"/>
            <a:ext cx="690372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5326B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15326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7：40前</a:t>
            </a: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到校低、中、高年級學生請請到光仁樓104-106教室。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7"/>
          <p:cNvSpPr/>
          <p:nvPr/>
        </p:nvSpPr>
        <p:spPr>
          <a:xfrm>
            <a:off x="457200" y="2990088"/>
            <a:ext cx="8229600" cy="1261872"/>
          </a:xfrm>
          <a:prstGeom prst="roundRect">
            <a:avLst>
              <a:gd fmla="val 11594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694944" y="3300984"/>
            <a:ext cx="640080" cy="640080"/>
          </a:xfrm>
          <a:prstGeom prst="ellipse">
            <a:avLst/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doc_w.png" id="111" name="Google Shape;11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960" y="342900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7"/>
          <p:cNvSpPr/>
          <p:nvPr/>
        </p:nvSpPr>
        <p:spPr>
          <a:xfrm>
            <a:off x="1508760" y="3063240"/>
            <a:ext cx="690372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早退須憑</a:t>
            </a:r>
            <a:r>
              <a:rPr b="1" i="0" lang="en-US" sz="3400" u="sng" cap="none" strike="noStrike">
                <a:solidFill>
                  <a:srgbClr val="1A56C4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會辦單</a:t>
            </a: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，警衛確認放行。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/>
          <p:nvPr/>
        </p:nvSpPr>
        <p:spPr>
          <a:xfrm>
            <a:off x="457200" y="4407408"/>
            <a:ext cx="8229600" cy="1261872"/>
          </a:xfrm>
          <a:prstGeom prst="roundRect">
            <a:avLst>
              <a:gd fmla="val 11594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"/>
          <p:cNvSpPr/>
          <p:nvPr/>
        </p:nvSpPr>
        <p:spPr>
          <a:xfrm>
            <a:off x="694944" y="4718304"/>
            <a:ext cx="640080" cy="640080"/>
          </a:xfrm>
          <a:prstGeom prst="ellipse">
            <a:avLst/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ox_w.png" id="115" name="Google Shape;115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2960" y="48463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7"/>
          <p:cNvSpPr/>
          <p:nvPr/>
        </p:nvSpPr>
        <p:spPr>
          <a:xfrm>
            <a:off x="1508760" y="4480560"/>
            <a:ext cx="690372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物品註明班級、姓名後交警衛。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7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EAF0FA"/>
          </a:solidFill>
          <a:ln cap="flat" cmpd="sng" w="12700">
            <a:solidFill>
              <a:srgbClr val="EAF0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EAF0FA"/>
          </a:solidFill>
          <a:ln cap="flat" cmpd="sng" w="12700">
            <a:solidFill>
              <a:srgbClr val="EAF0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5" name="Google Shape;125;p8"/>
          <p:cNvGraphicFramePr/>
          <p:nvPr/>
        </p:nvGraphicFramePr>
        <p:xfrm>
          <a:off x="457200" y="566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{149A3000-BFA0-4253-81BF-C35412B14D4C}</a:tableStyleId>
              </a:tblPr>
              <a:tblGrid>
                <a:gridCol w="1371600"/>
                <a:gridCol w="1234450"/>
                <a:gridCol w="1097275"/>
                <a:gridCol w="1234450"/>
                <a:gridCol w="777250"/>
                <a:gridCol w="2514600"/>
              </a:tblGrid>
              <a:tr h="566925">
                <a:tc gridSpan="6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200"/>
                        <a:buFont typeface="Microsoft JhengHei"/>
                        <a:buNone/>
                      </a:pPr>
                      <a:r>
                        <a:rPr b="1" lang="en-US" sz="2200" u="none" cap="none" strike="noStrike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臺北市私立光仁國民小學訪客到校/學生外出會辦單</a:t>
                      </a:r>
                      <a:endParaRPr sz="22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326B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500"/>
                        <a:buFont typeface="Microsoft JhengHe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進出日期</a:t>
                      </a:r>
                      <a:endParaRPr sz="15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0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500"/>
                        <a:buFont typeface="Microsoft JhengHe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時間</a:t>
                      </a:r>
                      <a:endParaRPr sz="15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0F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500"/>
                        <a:buFont typeface="Microsoft JhengHe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姓名與聯絡電話</a:t>
                      </a:r>
                      <a:endParaRPr sz="15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0FA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500"/>
                        <a:buFont typeface="Microsoft JhengHe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人數</a:t>
                      </a:r>
                      <a:endParaRPr sz="15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0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500"/>
                        <a:buFont typeface="Microsoft JhengHe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來訪對象/班級/事由</a:t>
                      </a:r>
                      <a:endParaRPr sz="15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0FA"/>
                    </a:solidFill>
                  </a:tcPr>
                </a:tc>
              </a:tr>
              <a:tr h="187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年  月  日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上/下　午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時　分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姓名：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電話：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300"/>
                        <a:buFont typeface="Microsoft JhengHei"/>
                        <a:buNone/>
                      </a:pPr>
                      <a:r>
                        <a:rPr lang="en-US" sz="13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□與___________處室有約</a:t>
                      </a:r>
                      <a:endParaRPr sz="13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300"/>
                        <a:buFont typeface="Microsoft JhengHei"/>
                        <a:buNone/>
                      </a:pPr>
                      <a:r>
                        <a:rPr lang="en-US" sz="13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□與___________老師有約</a:t>
                      </a:r>
                      <a:endParaRPr sz="13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300"/>
                        <a:buFont typeface="Microsoft JhengHei"/>
                        <a:buNone/>
                      </a:pPr>
                      <a:r>
                        <a:rPr lang="en-US" sz="13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□參加班親會或親職講座</a:t>
                      </a:r>
                      <a:endParaRPr sz="13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300"/>
                        <a:buFont typeface="Microsoft JhengHei"/>
                        <a:buNone/>
                      </a:pPr>
                      <a:r>
                        <a:rPr lang="en-US" sz="13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□學生因故需早退</a:t>
                      </a:r>
                      <a:endParaRPr sz="13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300"/>
                        <a:buFont typeface="Microsoft JhengHei"/>
                        <a:buNone/>
                      </a:pPr>
                      <a:r>
                        <a:rPr lang="en-US" sz="13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□其它________________</a:t>
                      </a:r>
                      <a:endParaRPr sz="13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400"/>
                        <a:buFont typeface="Microsoft JhengHe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處室或老師簽章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0F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400"/>
                        <a:buFont typeface="Microsoft JhengHe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聯絡分機或電話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0F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400"/>
                        <a:buFont typeface="Microsoft JhengHe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備註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0FA"/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</a:tr>
              <a:tr h="1371600">
                <a:tc gridSpan="6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300"/>
                        <a:buFont typeface="Microsoft JhengHei"/>
                        <a:buNone/>
                      </a:pPr>
                      <a:r>
                        <a:rPr lang="en-US" sz="13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附註：</a:t>
                      </a:r>
                      <a:endParaRPr sz="13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300"/>
                        <a:buFont typeface="Microsoft JhengHei"/>
                        <a:buNone/>
                      </a:pPr>
                      <a:r>
                        <a:rPr lang="en-US" sz="13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1.訪客會辦單請事前交給警衛備查，以利聯繫。訪客依規定換證、登記後，始得進入校園。</a:t>
                      </a:r>
                      <a:endParaRPr sz="13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44"/>
                        </a:buClr>
                        <a:buSzPts val="1300"/>
                        <a:buFont typeface="Microsoft JhengHei"/>
                        <a:buNone/>
                      </a:pPr>
                      <a:r>
                        <a:rPr lang="en-US" sz="1300" u="none" cap="none" strike="noStrike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2.學生因故需早退離校時，請導師填好此單後，由學生將此外出單交給警衛，確認接送人員身分後放行。如為家長以外人員來接，請以電話向導師查明後放行。</a:t>
                      </a:r>
                      <a:endParaRPr sz="13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54875" marB="54875" marR="54875" marL="54875" anchor="ctr">
                    <a:lnL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9C6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9FC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126" name="Google Shape;126;p8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EAF0FA"/>
          </a:solidFill>
          <a:ln cap="flat" cmpd="sng" w="12700">
            <a:solidFill>
              <a:srgbClr val="EAF0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honeoff_w.png" id="134" name="Google Shape;13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9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26B"/>
              </a:buClr>
              <a:buSzPts val="4600"/>
              <a:buFont typeface="Microsoft JhengHei"/>
              <a:buNone/>
            </a:pPr>
            <a:r>
              <a:rPr b="1" i="0" lang="en-US" sz="4600" u="sng" cap="none" strike="noStrike">
                <a:solidFill>
                  <a:srgbClr val="15326B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行動通訊數位設備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9"/>
          <p:cNvSpPr/>
          <p:nvPr/>
        </p:nvSpPr>
        <p:spPr>
          <a:xfrm>
            <a:off x="457200" y="1371600"/>
            <a:ext cx="8229600" cy="896112"/>
          </a:xfrm>
          <a:prstGeom prst="roundRect">
            <a:avLst>
              <a:gd fmla="val 16327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694944" y="1499616"/>
            <a:ext cx="640080" cy="640080"/>
          </a:xfrm>
          <a:prstGeom prst="ellipse">
            <a:avLst/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honeoff_w.png" id="138" name="Google Shape;1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627632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9"/>
          <p:cNvSpPr/>
          <p:nvPr/>
        </p:nvSpPr>
        <p:spPr>
          <a:xfrm>
            <a:off x="1508760" y="1444752"/>
            <a:ext cx="69037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申請才能帶，</a:t>
            </a:r>
            <a:r>
              <a:rPr b="1" i="0" lang="en-US" sz="34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「到校關機」。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457200" y="2359152"/>
            <a:ext cx="8229600" cy="896112"/>
          </a:xfrm>
          <a:prstGeom prst="roundRect">
            <a:avLst>
              <a:gd fmla="val 16327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694944" y="2487168"/>
            <a:ext cx="640080" cy="640080"/>
          </a:xfrm>
          <a:prstGeom prst="ellipse">
            <a:avLst/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lock_w.png" id="142" name="Google Shape;14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" y="261518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9"/>
          <p:cNvSpPr/>
          <p:nvPr/>
        </p:nvSpPr>
        <p:spPr>
          <a:xfrm>
            <a:off x="1508760" y="2432304"/>
            <a:ext cx="69037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自負保管之責。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457200" y="3346704"/>
            <a:ext cx="8229600" cy="896112"/>
          </a:xfrm>
          <a:prstGeom prst="roundRect">
            <a:avLst>
              <a:gd fmla="val 16327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694944" y="3474720"/>
            <a:ext cx="640080" cy="640080"/>
          </a:xfrm>
          <a:prstGeom prst="ellipse">
            <a:avLst/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lock_w.png" id="146" name="Google Shape;146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960" y="3602736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9"/>
          <p:cNvSpPr/>
          <p:nvPr/>
        </p:nvSpPr>
        <p:spPr>
          <a:xfrm>
            <a:off x="1508760" y="3419856"/>
            <a:ext cx="69037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未經允許不把玩、不使用。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457200" y="4334256"/>
            <a:ext cx="8229600" cy="896112"/>
          </a:xfrm>
          <a:prstGeom prst="roundRect">
            <a:avLst>
              <a:gd fmla="val 16327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9"/>
          <p:cNvSpPr/>
          <p:nvPr/>
        </p:nvSpPr>
        <p:spPr>
          <a:xfrm>
            <a:off x="694944" y="4462272"/>
            <a:ext cx="640080" cy="640080"/>
          </a:xfrm>
          <a:prstGeom prst="ellipse">
            <a:avLst/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lock_w.png" id="150" name="Google Shape;150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960" y="459028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9"/>
          <p:cNvSpPr/>
          <p:nvPr/>
        </p:nvSpPr>
        <p:spPr>
          <a:xfrm>
            <a:off x="1508760" y="4407408"/>
            <a:ext cx="69037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放學離校後才開機。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457200" y="5440680"/>
            <a:ext cx="8229600" cy="932688"/>
          </a:xfrm>
          <a:prstGeom prst="roundRect">
            <a:avLst>
              <a:gd fmla="val 15686" name="adj"/>
            </a:avLst>
          </a:prstGeom>
          <a:solidFill>
            <a:srgbClr val="EAF0FA"/>
          </a:solidFill>
          <a:ln cap="flat" cmpd="sng" w="12700">
            <a:solidFill>
              <a:srgbClr val="C7D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"/>
          <p:cNvSpPr/>
          <p:nvPr/>
        </p:nvSpPr>
        <p:spPr>
          <a:xfrm>
            <a:off x="640080" y="5468112"/>
            <a:ext cx="7863840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A56C4"/>
              </a:buClr>
              <a:buSzPts val="2300"/>
              <a:buFont typeface="Microsoft JhengHei"/>
              <a:buNone/>
            </a:pPr>
            <a:r>
              <a:rPr b="1" i="0" lang="en-US" sz="2300" u="sng" cap="none" strike="noStrike">
                <a:solidFill>
                  <a:srgbClr val="1A56C4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臺北市私立光仁國民小學 校園行動載具使用規範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5326B"/>
              </a:buClr>
              <a:buSzPts val="2800"/>
              <a:buFont typeface="Microsoft JhengHei"/>
              <a:buNone/>
            </a:pPr>
            <a:r>
              <a:rPr b="1" i="0" lang="en-US" sz="2800" u="none" cap="none" strike="noStrike">
                <a:solidFill>
                  <a:srgbClr val="15326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(申請附件如連結)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9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0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ar_w.png" id="162" name="Google Shape;16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0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600"/>
              <a:buFont typeface="Microsoft JhengHei"/>
              <a:buNone/>
            </a:pPr>
            <a:r>
              <a:rPr b="1" i="0" lang="en-US" sz="4600" u="sng" cap="none" strike="noStrike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4"/>
              </a:rPr>
              <a:t>交通安全</a:t>
            </a:r>
            <a:r>
              <a:rPr b="1" i="0" lang="en-US" sz="3600" u="none" cap="none" strike="noStrike">
                <a:solidFill>
                  <a:srgbClr val="E07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-1</a:t>
            </a:r>
            <a:r>
              <a:rPr b="1" lang="en-US" sz="3600">
                <a:solidFill>
                  <a:srgbClr val="E07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(宣導表單如連結)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"/>
          <p:cNvSpPr/>
          <p:nvPr/>
        </p:nvSpPr>
        <p:spPr>
          <a:xfrm>
            <a:off x="457200" y="1572768"/>
            <a:ext cx="8229600" cy="1261872"/>
          </a:xfrm>
          <a:prstGeom prst="roundRect">
            <a:avLst>
              <a:gd fmla="val 11594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0"/>
          <p:cNvSpPr/>
          <p:nvPr/>
        </p:nvSpPr>
        <p:spPr>
          <a:xfrm>
            <a:off x="694944" y="1883664"/>
            <a:ext cx="640080" cy="640080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helmet_w.png" id="166" name="Google Shape;16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" y="201168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0"/>
          <p:cNvSpPr/>
          <p:nvPr/>
        </p:nvSpPr>
        <p:spPr>
          <a:xfrm>
            <a:off x="1508760" y="1645920"/>
            <a:ext cx="690372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乘車繫安全帶、乘機車戴安全帽。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0"/>
          <p:cNvSpPr/>
          <p:nvPr/>
        </p:nvSpPr>
        <p:spPr>
          <a:xfrm>
            <a:off x="457200" y="2990088"/>
            <a:ext cx="8229600" cy="1261872"/>
          </a:xfrm>
          <a:prstGeom prst="roundRect">
            <a:avLst>
              <a:gd fmla="val 11594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0"/>
          <p:cNvSpPr/>
          <p:nvPr/>
        </p:nvSpPr>
        <p:spPr>
          <a:xfrm>
            <a:off x="694944" y="3300984"/>
            <a:ext cx="640080" cy="640080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us_w.png" id="170" name="Google Shape;17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960" y="342900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0"/>
          <p:cNvSpPr/>
          <p:nvPr/>
        </p:nvSpPr>
        <p:spPr>
          <a:xfrm>
            <a:off x="1508760" y="3063240"/>
            <a:ext cx="690372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接送區以校車優先，請家長禮讓。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0"/>
          <p:cNvSpPr/>
          <p:nvPr/>
        </p:nvSpPr>
        <p:spPr>
          <a:xfrm>
            <a:off x="457200" y="4407408"/>
            <a:ext cx="8229600" cy="1261872"/>
          </a:xfrm>
          <a:prstGeom prst="roundRect">
            <a:avLst>
              <a:gd fmla="val 11594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0"/>
          <p:cNvSpPr/>
          <p:nvPr/>
        </p:nvSpPr>
        <p:spPr>
          <a:xfrm>
            <a:off x="694944" y="4718304"/>
            <a:ext cx="640080" cy="640080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ar_w.png" id="174" name="Google Shape;17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48463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0"/>
          <p:cNvSpPr/>
          <p:nvPr/>
        </p:nvSpPr>
        <p:spPr>
          <a:xfrm>
            <a:off x="1508760" y="4480560"/>
            <a:ext cx="690372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請於上、下車前</a:t>
            </a:r>
            <a:r>
              <a:rPr b="1" i="0" lang="en-US" sz="34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先準備</a:t>
            </a: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，上、下車迅速駛離家長接送區。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0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1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1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warn_w.png" id="185" name="Google Shape;18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1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600"/>
              <a:buFont typeface="Microsoft JhengHei"/>
              <a:buNone/>
            </a:pPr>
            <a:r>
              <a:rPr b="1" i="0" lang="en-US" sz="4600" u="sng" cap="none" strike="noStrike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4"/>
              </a:rPr>
              <a:t>交通安全</a:t>
            </a:r>
            <a:r>
              <a:rPr b="1" i="0" lang="en-US" sz="3600" u="none" cap="none" strike="noStrike">
                <a:solidFill>
                  <a:srgbClr val="E07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-2</a:t>
            </a:r>
            <a:r>
              <a:rPr b="1" lang="en-US" sz="3600">
                <a:solidFill>
                  <a:srgbClr val="E07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(宣導表單如連結)</a:t>
            </a:r>
            <a:r>
              <a:rPr b="1" i="0" lang="en-US" sz="3600" u="none" cap="none" strike="noStrike">
                <a:solidFill>
                  <a:srgbClr val="E07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1"/>
          <p:cNvSpPr/>
          <p:nvPr/>
        </p:nvSpPr>
        <p:spPr>
          <a:xfrm>
            <a:off x="457200" y="1572768"/>
            <a:ext cx="8229600" cy="1261872"/>
          </a:xfrm>
          <a:prstGeom prst="roundRect">
            <a:avLst>
              <a:gd fmla="val 11594" name="adj"/>
            </a:avLst>
          </a:prstGeom>
          <a:solidFill>
            <a:srgbClr val="FDECEC"/>
          </a:solidFill>
          <a:ln cap="flat" cmpd="sng" w="12700">
            <a:solidFill>
              <a:srgbClr val="FDECEC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"/>
          <p:cNvSpPr/>
          <p:nvPr/>
        </p:nvSpPr>
        <p:spPr>
          <a:xfrm>
            <a:off x="694944" y="1883664"/>
            <a:ext cx="640080" cy="640080"/>
          </a:xfrm>
          <a:prstGeom prst="ellipse">
            <a:avLst/>
          </a:prstGeom>
          <a:solidFill>
            <a:srgbClr val="C62828"/>
          </a:solidFill>
          <a:ln cap="flat" cmpd="sng" w="12700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lock_w.png" id="189" name="Google Shape;18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" y="201168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1"/>
          <p:cNvSpPr/>
          <p:nvPr/>
        </p:nvSpPr>
        <p:spPr>
          <a:xfrm>
            <a:off x="1508760" y="1645920"/>
            <a:ext cx="690372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萬大路423巷上下學</a:t>
            </a:r>
            <a:r>
              <a:rPr b="1" i="0" lang="en-US" sz="3400" u="none" cap="none" strike="noStrike">
                <a:solidFill>
                  <a:srgbClr val="C6282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禁止</a:t>
            </a: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迴轉。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1"/>
          <p:cNvSpPr/>
          <p:nvPr/>
        </p:nvSpPr>
        <p:spPr>
          <a:xfrm>
            <a:off x="457200" y="2990088"/>
            <a:ext cx="8229600" cy="1261872"/>
          </a:xfrm>
          <a:prstGeom prst="roundRect">
            <a:avLst>
              <a:gd fmla="val 11594" name="adj"/>
            </a:avLst>
          </a:prstGeom>
          <a:solidFill>
            <a:srgbClr val="FDECEC"/>
          </a:solidFill>
          <a:ln cap="flat" cmpd="sng" w="12700">
            <a:solidFill>
              <a:srgbClr val="FDECEC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1"/>
          <p:cNvSpPr/>
          <p:nvPr/>
        </p:nvSpPr>
        <p:spPr>
          <a:xfrm>
            <a:off x="694944" y="3300984"/>
            <a:ext cx="640080" cy="640080"/>
          </a:xfrm>
          <a:prstGeom prst="ellipse">
            <a:avLst/>
          </a:prstGeom>
          <a:solidFill>
            <a:srgbClr val="C62828"/>
          </a:solidFill>
          <a:ln cap="flat" cmpd="sng" w="12700">
            <a:solidFill>
              <a:srgbClr val="C6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arking_w.png" id="193" name="Google Shape;193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960" y="342900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1"/>
          <p:cNvSpPr/>
          <p:nvPr/>
        </p:nvSpPr>
        <p:spPr>
          <a:xfrm>
            <a:off x="1508760" y="3063240"/>
            <a:ext cx="690372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公車站牌前後勿違規停車。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1"/>
          <p:cNvSpPr/>
          <p:nvPr/>
        </p:nvSpPr>
        <p:spPr>
          <a:xfrm>
            <a:off x="457200" y="4407408"/>
            <a:ext cx="8229600" cy="1261872"/>
          </a:xfrm>
          <a:prstGeom prst="roundRect">
            <a:avLst>
              <a:gd fmla="val 11594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1"/>
          <p:cNvSpPr/>
          <p:nvPr/>
        </p:nvSpPr>
        <p:spPr>
          <a:xfrm>
            <a:off x="694944" y="4718304"/>
            <a:ext cx="640080" cy="640080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ridge_w.png" id="197" name="Google Shape;19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960" y="48463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1"/>
          <p:cNvSpPr/>
          <p:nvPr/>
        </p:nvSpPr>
        <p:spPr>
          <a:xfrm>
            <a:off x="1508760" y="4480560"/>
            <a:ext cx="690372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請善用普愛橋過馬路。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1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2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lock_w.png" id="208" name="Google Shape;20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2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600"/>
              <a:buFont typeface="Microsoft JhengHei"/>
              <a:buNone/>
            </a:pPr>
            <a:r>
              <a:rPr b="1" i="0" lang="en-US" sz="46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上、下學時間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548640" y="1783080"/>
            <a:ext cx="8046720" cy="1207008"/>
          </a:xfrm>
          <a:prstGeom prst="roundRect">
            <a:avLst>
              <a:gd fmla="val 12121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2"/>
          <p:cNvSpPr/>
          <p:nvPr/>
        </p:nvSpPr>
        <p:spPr>
          <a:xfrm>
            <a:off x="822960" y="2066544"/>
            <a:ext cx="640080" cy="640080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un_w.png" id="212" name="Google Shape;21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0976" y="21945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2"/>
          <p:cNvSpPr/>
          <p:nvPr/>
        </p:nvSpPr>
        <p:spPr>
          <a:xfrm>
            <a:off x="1627632" y="1783080"/>
            <a:ext cx="1920240" cy="12070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上學時間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2"/>
          <p:cNvSpPr/>
          <p:nvPr/>
        </p:nvSpPr>
        <p:spPr>
          <a:xfrm>
            <a:off x="3566160" y="1783080"/>
            <a:ext cx="4754880" cy="12070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23A00"/>
              </a:buClr>
              <a:buSzPts val="3600"/>
              <a:buFont typeface="Microsoft JhengHei"/>
              <a:buNone/>
            </a:pPr>
            <a:r>
              <a:rPr b="1" i="0" lang="en-US" sz="36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07：40~08：00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2"/>
          <p:cNvSpPr/>
          <p:nvPr/>
        </p:nvSpPr>
        <p:spPr>
          <a:xfrm>
            <a:off x="548640" y="3200400"/>
            <a:ext cx="8046720" cy="1207008"/>
          </a:xfrm>
          <a:prstGeom prst="roundRect">
            <a:avLst>
              <a:gd fmla="val 12121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2"/>
          <p:cNvSpPr/>
          <p:nvPr/>
        </p:nvSpPr>
        <p:spPr>
          <a:xfrm>
            <a:off x="822960" y="3483864"/>
            <a:ext cx="640080" cy="640080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chool_w.png" id="217" name="Google Shape;21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0976" y="361188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2"/>
          <p:cNvSpPr/>
          <p:nvPr/>
        </p:nvSpPr>
        <p:spPr>
          <a:xfrm>
            <a:off x="1627632" y="3200400"/>
            <a:ext cx="1920240" cy="12070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放學時間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2"/>
          <p:cNvSpPr/>
          <p:nvPr/>
        </p:nvSpPr>
        <p:spPr>
          <a:xfrm>
            <a:off x="3566160" y="3200400"/>
            <a:ext cx="4754880" cy="12070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23A00"/>
              </a:buClr>
              <a:buSzPts val="3600"/>
              <a:buFont typeface="Microsoft JhengHei"/>
              <a:buNone/>
            </a:pPr>
            <a:r>
              <a:rPr b="1" i="0" lang="en-US" sz="36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16：25~16：50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2"/>
          <p:cNvSpPr/>
          <p:nvPr/>
        </p:nvSpPr>
        <p:spPr>
          <a:xfrm>
            <a:off x="548640" y="4617720"/>
            <a:ext cx="8046720" cy="1207008"/>
          </a:xfrm>
          <a:prstGeom prst="roundRect">
            <a:avLst>
              <a:gd fmla="val 12121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2"/>
          <p:cNvSpPr/>
          <p:nvPr/>
        </p:nvSpPr>
        <p:spPr>
          <a:xfrm>
            <a:off x="822960" y="4901184"/>
            <a:ext cx="640080" cy="640080"/>
          </a:xfrm>
          <a:prstGeom prst="ellipse">
            <a:avLst/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timer_w.png" id="222" name="Google Shape;222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0976" y="502920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2"/>
          <p:cNvSpPr/>
          <p:nvPr/>
        </p:nvSpPr>
        <p:spPr>
          <a:xfrm>
            <a:off x="1627632" y="4617720"/>
            <a:ext cx="1920240" cy="12070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課照放學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3566160" y="4617720"/>
            <a:ext cx="4754880" cy="12070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23A00"/>
              </a:buClr>
              <a:buSzPts val="3600"/>
              <a:buFont typeface="Microsoft JhengHei"/>
              <a:buNone/>
            </a:pPr>
            <a:r>
              <a:rPr b="1" i="0" lang="en-US" sz="3600" u="none" cap="none" strike="noStrike">
                <a:solidFill>
                  <a:srgbClr val="B23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17：50~18：10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3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3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in_w.png" id="234" name="Google Shape;23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3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000"/>
              <a:buFont typeface="Microsoft JhengHei"/>
              <a:buNone/>
            </a:pPr>
            <a:r>
              <a:rPr b="1" i="0" lang="en-US" sz="4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家長接送區1_光仁樓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3"/>
          <p:cNvSpPr/>
          <p:nvPr/>
        </p:nvSpPr>
        <p:spPr>
          <a:xfrm>
            <a:off x="411480" y="1600200"/>
            <a:ext cx="4297680" cy="4206240"/>
          </a:xfrm>
          <a:prstGeom prst="roundRect">
            <a:avLst>
              <a:gd fmla="val 3913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3"/>
          <p:cNvSpPr/>
          <p:nvPr/>
        </p:nvSpPr>
        <p:spPr>
          <a:xfrm>
            <a:off x="658368" y="1783080"/>
            <a:ext cx="3803904" cy="3840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2800"/>
              <a:buFont typeface="Microsoft JhengHei"/>
              <a:buNone/>
            </a:pPr>
            <a:r>
              <a:rPr b="1" i="0" lang="en-US" sz="28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彩虹門(萬大路423巷15號)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E07A00"/>
              </a:buClr>
              <a:buSzPts val="2800"/>
              <a:buFont typeface="Microsoft JhengHei"/>
              <a:buNone/>
            </a:pPr>
            <a:r>
              <a:rPr b="1" i="0" lang="en-US" sz="2800" u="none" cap="none" strike="noStrike">
                <a:solidFill>
                  <a:srgbClr val="E07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開放時間：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2E3A55"/>
              </a:buClr>
              <a:buSzPts val="2700"/>
              <a:buFont typeface="Microsoft JhengHei"/>
              <a:buNone/>
            </a:pPr>
            <a:r>
              <a:rPr b="0" i="0" lang="en-US" sz="27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07：20~08：00；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2E3A55"/>
              </a:buClr>
              <a:buSzPts val="2700"/>
              <a:buFont typeface="Microsoft JhengHei"/>
              <a:buNone/>
            </a:pPr>
            <a:r>
              <a:rPr b="0" i="0" lang="en-US" sz="27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16：25~16：50；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2E3A55"/>
              </a:buClr>
              <a:buSzPts val="2700"/>
              <a:buFont typeface="Microsoft JhengHei"/>
              <a:buNone/>
            </a:pPr>
            <a:r>
              <a:rPr b="0" i="0" lang="en-US" sz="2700" u="none" cap="none" strike="noStrike">
                <a:solidFill>
                  <a:srgbClr val="2E3A5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17：50~18：10。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3"/>
          <p:cNvSpPr/>
          <p:nvPr/>
        </p:nvSpPr>
        <p:spPr>
          <a:xfrm>
            <a:off x="4654296" y="1773936"/>
            <a:ext cx="4133088" cy="3149180"/>
          </a:xfrm>
          <a:prstGeom prst="roundRect">
            <a:avLst>
              <a:gd fmla="val 3484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14.jpg" id="239" name="Google Shape;23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4880" y="1874520"/>
            <a:ext cx="3931920" cy="294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3"/>
          <p:cNvSpPr/>
          <p:nvPr/>
        </p:nvSpPr>
        <p:spPr>
          <a:xfrm>
            <a:off x="5978347" y="5023700"/>
            <a:ext cx="384048" cy="56692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E03131"/>
          </a:solidFill>
          <a:ln cap="flat" cmpd="sng" w="12700">
            <a:solidFill>
              <a:srgbClr val="E03131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3"/>
          <p:cNvSpPr/>
          <p:nvPr/>
        </p:nvSpPr>
        <p:spPr>
          <a:xfrm>
            <a:off x="4983480" y="5736932"/>
            <a:ext cx="3474720" cy="566928"/>
          </a:xfrm>
          <a:prstGeom prst="roundRect">
            <a:avLst>
              <a:gd fmla="val 32258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3"/>
          <p:cNvSpPr/>
          <p:nvPr/>
        </p:nvSpPr>
        <p:spPr>
          <a:xfrm>
            <a:off x="4983480" y="5736932"/>
            <a:ext cx="34747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icrosoft JhengHei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彩虹門正門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4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in_w.png" id="252" name="Google Shape;25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4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000"/>
              <a:buFont typeface="Microsoft JhengHei"/>
              <a:buNone/>
            </a:pPr>
            <a:r>
              <a:rPr b="1" i="0" lang="en-US" sz="4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家長接送區2_博愛樓側門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4"/>
          <p:cNvSpPr/>
          <p:nvPr/>
        </p:nvSpPr>
        <p:spPr>
          <a:xfrm>
            <a:off x="411480" y="1600200"/>
            <a:ext cx="4297680" cy="4206240"/>
          </a:xfrm>
          <a:prstGeom prst="roundRect">
            <a:avLst>
              <a:gd fmla="val 3913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4"/>
          <p:cNvSpPr/>
          <p:nvPr/>
        </p:nvSpPr>
        <p:spPr>
          <a:xfrm>
            <a:off x="658368" y="1783080"/>
            <a:ext cx="3803904" cy="3840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07A00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E07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開放時間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2A44"/>
              </a:buClr>
              <a:buSzPts val="2900"/>
              <a:buFont typeface="Microsoft JhengHei"/>
              <a:buNone/>
            </a:pPr>
            <a:r>
              <a:rPr b="1" i="0" lang="en-US" sz="29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07：20~08：00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4654296" y="1773936"/>
            <a:ext cx="4133088" cy="3151148"/>
          </a:xfrm>
          <a:prstGeom prst="roundRect">
            <a:avLst>
              <a:gd fmla="val 3482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11.jpg" id="257" name="Google Shape;25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4880" y="1874520"/>
            <a:ext cx="3931920" cy="294998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4"/>
          <p:cNvSpPr/>
          <p:nvPr/>
        </p:nvSpPr>
        <p:spPr>
          <a:xfrm>
            <a:off x="5742432" y="5025668"/>
            <a:ext cx="384048" cy="56692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E03131"/>
          </a:solidFill>
          <a:ln cap="flat" cmpd="sng" w="12700">
            <a:solidFill>
              <a:srgbClr val="E03131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4"/>
          <p:cNvSpPr/>
          <p:nvPr/>
        </p:nvSpPr>
        <p:spPr>
          <a:xfrm>
            <a:off x="4983480" y="5738900"/>
            <a:ext cx="3474720" cy="566928"/>
          </a:xfrm>
          <a:prstGeom prst="roundRect">
            <a:avLst>
              <a:gd fmla="val 32258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4983480" y="5738900"/>
            <a:ext cx="34747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icrosoft JhengHei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博愛樓側門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5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5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FFF3E0"/>
          </a:solidFill>
          <a:ln cap="flat" cmpd="sng" w="12700">
            <a:solidFill>
              <a:srgbClr val="FF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5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in_w.png" id="270" name="Google Shape;2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5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000"/>
              <a:buFont typeface="Microsoft JhengHei"/>
              <a:buNone/>
            </a:pPr>
            <a:r>
              <a:rPr b="1" i="0" lang="en-US" sz="4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家長接送區3_博愛樓正門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411480" y="1600200"/>
            <a:ext cx="4297680" cy="4206240"/>
          </a:xfrm>
          <a:prstGeom prst="roundRect">
            <a:avLst>
              <a:gd fmla="val 3913" name="adj"/>
            </a:avLst>
          </a:prstGeom>
          <a:solidFill>
            <a:srgbClr val="FFFFFF"/>
          </a:solidFill>
          <a:ln cap="flat" cmpd="sng" w="12700">
            <a:solidFill>
              <a:srgbClr val="F2DCC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5"/>
          <p:cNvSpPr/>
          <p:nvPr/>
        </p:nvSpPr>
        <p:spPr>
          <a:xfrm>
            <a:off x="658368" y="1783080"/>
            <a:ext cx="3803904" cy="3840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2700"/>
              <a:buFont typeface="Microsoft JhengHei"/>
              <a:buNone/>
            </a:pPr>
            <a:r>
              <a:rPr b="1" i="0" lang="en-US" sz="27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博愛樓正門(萬大路423巷28弄)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E07A00"/>
              </a:buClr>
              <a:buSzPts val="3000"/>
              <a:buFont typeface="Microsoft JhengHei"/>
              <a:buNone/>
            </a:pPr>
            <a:r>
              <a:rPr b="1" i="0" lang="en-US" sz="3000" u="none" cap="none" strike="noStrike">
                <a:solidFill>
                  <a:srgbClr val="E07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開放時間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F2A44"/>
              </a:buClr>
              <a:buSzPts val="3100"/>
              <a:buFont typeface="Microsoft JhengHei"/>
              <a:buNone/>
            </a:pPr>
            <a:r>
              <a:rPr b="1" i="0" lang="en-US" sz="31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16：25~16：40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4654296" y="1773936"/>
            <a:ext cx="4133088" cy="3149019"/>
          </a:xfrm>
          <a:prstGeom prst="roundRect">
            <a:avLst>
              <a:gd fmla="val 3485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8.jpg" id="275" name="Google Shape;27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4880" y="1874520"/>
            <a:ext cx="3931920" cy="29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5"/>
          <p:cNvSpPr/>
          <p:nvPr/>
        </p:nvSpPr>
        <p:spPr>
          <a:xfrm>
            <a:off x="6135624" y="5023539"/>
            <a:ext cx="384048" cy="56692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E03131"/>
          </a:solidFill>
          <a:ln cap="flat" cmpd="sng" w="12700">
            <a:solidFill>
              <a:srgbClr val="E03131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5"/>
          <p:cNvSpPr/>
          <p:nvPr/>
        </p:nvSpPr>
        <p:spPr>
          <a:xfrm>
            <a:off x="4983480" y="5736771"/>
            <a:ext cx="3474720" cy="566928"/>
          </a:xfrm>
          <a:prstGeom prst="roundRect">
            <a:avLst>
              <a:gd fmla="val 32258" name="adj"/>
            </a:avLst>
          </a:prstGeom>
          <a:solidFill>
            <a:srgbClr val="E07A00"/>
          </a:solidFill>
          <a:ln cap="flat" cmpd="sng" w="12700">
            <a:solidFill>
              <a:srgbClr val="E07A0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4983480" y="5736771"/>
            <a:ext cx="34747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icrosoft JhengHei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博愛樓正門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EAF0FA"/>
          </a:solidFill>
          <a:ln cap="flat" cmpd="sng" w="12700">
            <a:solidFill>
              <a:srgbClr val="EAF0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6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EAF0FA"/>
          </a:solidFill>
          <a:ln cap="flat" cmpd="sng" w="12700">
            <a:solidFill>
              <a:srgbClr val="EAF0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6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label_w.png" id="288" name="Google Shape;28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6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400"/>
              <a:buFont typeface="Microsoft JhengHei"/>
              <a:buNone/>
            </a:pPr>
            <a:r>
              <a:rPr b="1" i="0" lang="en-US" sz="4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攜帶物品注意事項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457200" y="1417320"/>
            <a:ext cx="8229600" cy="960120"/>
          </a:xfrm>
          <a:prstGeom prst="roundRect">
            <a:avLst>
              <a:gd fmla="val 15238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6"/>
          <p:cNvSpPr/>
          <p:nvPr/>
        </p:nvSpPr>
        <p:spPr>
          <a:xfrm>
            <a:off x="694944" y="1577340"/>
            <a:ext cx="640080" cy="640080"/>
          </a:xfrm>
          <a:prstGeom prst="ellipse">
            <a:avLst/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heck_w.png" id="292" name="Google Shape;29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960" y="1705356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6"/>
          <p:cNvSpPr/>
          <p:nvPr/>
        </p:nvSpPr>
        <p:spPr>
          <a:xfrm>
            <a:off x="1508760" y="1490472"/>
            <a:ext cx="6903720" cy="813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校服用品書寫姓名(姓名貼)。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300337" y="2688336"/>
            <a:ext cx="2532888" cy="3310128"/>
          </a:xfrm>
          <a:prstGeom prst="roundRect">
            <a:avLst>
              <a:gd fmla="val 4332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9.jpg" id="295" name="Google Shape;2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0921" y="2788920"/>
            <a:ext cx="2331720" cy="310896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6"/>
          <p:cNvSpPr/>
          <p:nvPr/>
        </p:nvSpPr>
        <p:spPr>
          <a:xfrm>
            <a:off x="3134977" y="2688336"/>
            <a:ext cx="1430179" cy="3310128"/>
          </a:xfrm>
          <a:prstGeom prst="roundRect">
            <a:avLst>
              <a:gd fmla="val 7672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13.jpg" id="297" name="Google Shape;297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35561" y="2788920"/>
            <a:ext cx="1229011" cy="310896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6"/>
          <p:cNvSpPr/>
          <p:nvPr/>
        </p:nvSpPr>
        <p:spPr>
          <a:xfrm>
            <a:off x="4866908" y="2688336"/>
            <a:ext cx="3976755" cy="3310128"/>
          </a:xfrm>
          <a:prstGeom prst="roundRect">
            <a:avLst>
              <a:gd fmla="val 3315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10.jpg" id="299" name="Google Shape;29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67492" y="2788920"/>
            <a:ext cx="3775587" cy="310896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6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7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E6F4F1"/>
          </a:solidFill>
          <a:ln cap="flat" cmpd="sng" w="12700">
            <a:solidFill>
              <a:srgbClr val="E6F4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7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E6F4F1"/>
          </a:solidFill>
          <a:ln cap="flat" cmpd="sng" w="12700">
            <a:solidFill>
              <a:srgbClr val="E6F4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7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health_w.png" id="309" name="Google Shape;30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7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600"/>
              <a:buFont typeface="Microsoft JhengHei"/>
              <a:buNone/>
            </a:pPr>
            <a:r>
              <a:rPr b="1" i="0" lang="en-US" sz="46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防疫宣導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411480" y="1600200"/>
            <a:ext cx="4709160" cy="1389888"/>
          </a:xfrm>
          <a:prstGeom prst="roundRect">
            <a:avLst>
              <a:gd fmla="val 10526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7"/>
          <p:cNvSpPr/>
          <p:nvPr/>
        </p:nvSpPr>
        <p:spPr>
          <a:xfrm>
            <a:off x="649224" y="1975104"/>
            <a:ext cx="640080" cy="640080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thermo_w.png" id="313" name="Google Shape;31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240" y="21031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7"/>
          <p:cNvSpPr/>
          <p:nvPr/>
        </p:nvSpPr>
        <p:spPr>
          <a:xfrm>
            <a:off x="1463040" y="1673352"/>
            <a:ext cx="3383280" cy="1243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000"/>
              <a:buFont typeface="Microsoft JhengHei"/>
              <a:buNone/>
            </a:pP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每天定期量體溫，發燒不得進入校園。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411480" y="3172968"/>
            <a:ext cx="4709160" cy="1389888"/>
          </a:xfrm>
          <a:prstGeom prst="roundRect">
            <a:avLst>
              <a:gd fmla="val 10526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7"/>
          <p:cNvSpPr/>
          <p:nvPr/>
        </p:nvSpPr>
        <p:spPr>
          <a:xfrm>
            <a:off x="649224" y="3547872"/>
            <a:ext cx="640080" cy="640080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wash_w.png" id="317" name="Google Shape;317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240" y="367588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7"/>
          <p:cNvSpPr/>
          <p:nvPr/>
        </p:nvSpPr>
        <p:spPr>
          <a:xfrm>
            <a:off x="1463040" y="3246120"/>
            <a:ext cx="3383280" cy="1243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000"/>
              <a:buFont typeface="Microsoft JhengHei"/>
              <a:buNone/>
            </a:pP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養成洗手及運動的習慣。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11480" y="4745736"/>
            <a:ext cx="4709160" cy="1389888"/>
          </a:xfrm>
          <a:prstGeom prst="roundRect">
            <a:avLst>
              <a:gd fmla="val 10526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7"/>
          <p:cNvSpPr/>
          <p:nvPr/>
        </p:nvSpPr>
        <p:spPr>
          <a:xfrm>
            <a:off x="649224" y="5120640"/>
            <a:ext cx="640080" cy="640080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heck_w.png" id="321" name="Google Shape;32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7240" y="5248656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7"/>
          <p:cNvSpPr/>
          <p:nvPr/>
        </p:nvSpPr>
        <p:spPr>
          <a:xfrm>
            <a:off x="1463040" y="4818888"/>
            <a:ext cx="3383280" cy="1243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000"/>
              <a:buFont typeface="Microsoft JhengHei"/>
              <a:buNone/>
            </a:pP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攜帶手帕。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7"/>
          <p:cNvSpPr/>
          <p:nvPr/>
        </p:nvSpPr>
        <p:spPr>
          <a:xfrm>
            <a:off x="5431536" y="1499616"/>
            <a:ext cx="3633718" cy="5093208"/>
          </a:xfrm>
          <a:prstGeom prst="roundRect">
            <a:avLst>
              <a:gd fmla="val 3020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15.jpg" id="324" name="Google Shape;324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32120" y="1600200"/>
            <a:ext cx="3432550" cy="489204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7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17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0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E6F4F1"/>
          </a:solidFill>
          <a:ln cap="flat" cmpd="sng" w="12700">
            <a:solidFill>
              <a:srgbClr val="E6F4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0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E6F4F1"/>
          </a:solidFill>
          <a:ln cap="flat" cmpd="sng" w="12700">
            <a:solidFill>
              <a:srgbClr val="E6F4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0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ackpack_w.png" id="334" name="Google Shape;33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0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600"/>
              <a:buFont typeface="Microsoft JhengHei"/>
              <a:buNone/>
            </a:pPr>
            <a:r>
              <a:rPr b="1" i="0" lang="en-US" sz="46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書包減重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0"/>
          <p:cNvSpPr/>
          <p:nvPr/>
        </p:nvSpPr>
        <p:spPr>
          <a:xfrm>
            <a:off x="457200" y="1691640"/>
            <a:ext cx="8229600" cy="1298448"/>
          </a:xfrm>
          <a:prstGeom prst="roundRect">
            <a:avLst>
              <a:gd fmla="val 11268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0"/>
          <p:cNvSpPr/>
          <p:nvPr/>
        </p:nvSpPr>
        <p:spPr>
          <a:xfrm>
            <a:off x="694944" y="2020824"/>
            <a:ext cx="640080" cy="640080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ag_w.png" id="338" name="Google Shape;33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960" y="214884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0"/>
          <p:cNvSpPr/>
          <p:nvPr/>
        </p:nvSpPr>
        <p:spPr>
          <a:xfrm>
            <a:off x="1508760" y="1764792"/>
            <a:ext cx="6903720" cy="1152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體重八分之一。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0"/>
          <p:cNvSpPr/>
          <p:nvPr/>
        </p:nvSpPr>
        <p:spPr>
          <a:xfrm>
            <a:off x="457200" y="3154680"/>
            <a:ext cx="8229600" cy="1298448"/>
          </a:xfrm>
          <a:prstGeom prst="roundRect">
            <a:avLst>
              <a:gd fmla="val 11268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0"/>
          <p:cNvSpPr/>
          <p:nvPr/>
        </p:nvSpPr>
        <p:spPr>
          <a:xfrm>
            <a:off x="694944" y="3483864"/>
            <a:ext cx="640080" cy="640080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lock_w.png" id="342" name="Google Shape;34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" y="361188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0"/>
          <p:cNvSpPr/>
          <p:nvPr/>
        </p:nvSpPr>
        <p:spPr>
          <a:xfrm>
            <a:off x="1508760" y="3227832"/>
            <a:ext cx="6903720" cy="1152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睡前整理書包，養成管理私人物品好習慣。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0"/>
          <p:cNvSpPr/>
          <p:nvPr/>
        </p:nvSpPr>
        <p:spPr>
          <a:xfrm>
            <a:off x="457200" y="4617720"/>
            <a:ext cx="8229600" cy="1298448"/>
          </a:xfrm>
          <a:prstGeom prst="roundRect">
            <a:avLst>
              <a:gd fmla="val 11268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0"/>
          <p:cNvSpPr/>
          <p:nvPr/>
        </p:nvSpPr>
        <p:spPr>
          <a:xfrm>
            <a:off x="694944" y="4946904"/>
            <a:ext cx="640080" cy="640080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ox_w.png" id="346" name="Google Shape;346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960" y="50749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0"/>
          <p:cNvSpPr/>
          <p:nvPr/>
        </p:nvSpPr>
        <p:spPr>
          <a:xfrm>
            <a:off x="1508760" y="4690872"/>
            <a:ext cx="6903720" cy="1152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善用教室置物櫃。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0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1"/>
          <p:cNvSpPr/>
          <p:nvPr/>
        </p:nvSpPr>
        <p:spPr>
          <a:xfrm>
            <a:off x="7223760" y="5394960"/>
            <a:ext cx="3108960" cy="3108960"/>
          </a:xfrm>
          <a:prstGeom prst="ellipse">
            <a:avLst/>
          </a:prstGeom>
          <a:solidFill>
            <a:srgbClr val="E6F4F1"/>
          </a:solidFill>
          <a:ln cap="flat" cmpd="sng" w="12700">
            <a:solidFill>
              <a:srgbClr val="E6F4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1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E6F4F1"/>
          </a:solidFill>
          <a:ln cap="flat" cmpd="sng" w="12700">
            <a:solidFill>
              <a:srgbClr val="E6F4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1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eye_w.png" id="357" name="Google Shape;35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1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000"/>
              <a:buFont typeface="Microsoft JhengHei"/>
              <a:buNone/>
            </a:pPr>
            <a:r>
              <a:rPr b="1" i="0" lang="en-US" sz="4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護眼密碼-</a:t>
            </a:r>
            <a:r>
              <a:rPr b="1" i="0" lang="en-US" sz="3400" u="none" cap="none" strike="noStrike">
                <a:solidFill>
                  <a:srgbClr val="0F766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853240幫我刪惡視力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1"/>
          <p:cNvSpPr/>
          <p:nvPr/>
        </p:nvSpPr>
        <p:spPr>
          <a:xfrm>
            <a:off x="457200" y="1298448"/>
            <a:ext cx="8229600" cy="685800"/>
          </a:xfrm>
          <a:prstGeom prst="roundRect">
            <a:avLst>
              <a:gd fmla="val 18667" name="adj"/>
            </a:avLst>
          </a:prstGeom>
          <a:solidFill>
            <a:srgbClr val="FFFFFF"/>
          </a:solidFill>
          <a:ln cap="flat" cmpd="sng" w="12700">
            <a:solidFill>
              <a:srgbClr val="CFE6E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1"/>
          <p:cNvSpPr/>
          <p:nvPr/>
        </p:nvSpPr>
        <p:spPr>
          <a:xfrm>
            <a:off x="658368" y="1385316"/>
            <a:ext cx="512064" cy="512064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ed_w.png" id="361" name="Google Shape;36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8952" y="1485900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1"/>
          <p:cNvSpPr/>
          <p:nvPr/>
        </p:nvSpPr>
        <p:spPr>
          <a:xfrm>
            <a:off x="1371600" y="1344168"/>
            <a:ext cx="72237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0F766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—睡滿「8」小時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1"/>
          <p:cNvSpPr/>
          <p:nvPr/>
        </p:nvSpPr>
        <p:spPr>
          <a:xfrm>
            <a:off x="457200" y="2057400"/>
            <a:ext cx="8229600" cy="685800"/>
          </a:xfrm>
          <a:prstGeom prst="roundRect">
            <a:avLst>
              <a:gd fmla="val 18667" name="adj"/>
            </a:avLst>
          </a:prstGeom>
          <a:solidFill>
            <a:srgbClr val="FFFFFF"/>
          </a:solidFill>
          <a:ln cap="flat" cmpd="sng" w="12700">
            <a:solidFill>
              <a:srgbClr val="CFE6E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1"/>
          <p:cNvSpPr/>
          <p:nvPr/>
        </p:nvSpPr>
        <p:spPr>
          <a:xfrm>
            <a:off x="658368" y="2144268"/>
            <a:ext cx="512064" cy="512064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apple_w.png" id="365" name="Google Shape;36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8952" y="224485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1"/>
          <p:cNvSpPr/>
          <p:nvPr/>
        </p:nvSpPr>
        <p:spPr>
          <a:xfrm>
            <a:off x="1371600" y="2103120"/>
            <a:ext cx="72237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0F766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5</a:t>
            </a: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—天天「5」蔬果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1"/>
          <p:cNvSpPr/>
          <p:nvPr/>
        </p:nvSpPr>
        <p:spPr>
          <a:xfrm>
            <a:off x="457200" y="2816352"/>
            <a:ext cx="8229600" cy="685800"/>
          </a:xfrm>
          <a:prstGeom prst="roundRect">
            <a:avLst>
              <a:gd fmla="val 18667" name="adj"/>
            </a:avLst>
          </a:prstGeom>
          <a:solidFill>
            <a:srgbClr val="FFFFFF"/>
          </a:solidFill>
          <a:ln cap="flat" cmpd="sng" w="12700">
            <a:solidFill>
              <a:srgbClr val="CFE6E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1"/>
          <p:cNvSpPr/>
          <p:nvPr/>
        </p:nvSpPr>
        <p:spPr>
          <a:xfrm>
            <a:off x="658368" y="2903220"/>
            <a:ext cx="512064" cy="512064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hair_w.png" id="369" name="Google Shape;36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8952" y="3003804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1"/>
          <p:cNvSpPr/>
          <p:nvPr/>
        </p:nvSpPr>
        <p:spPr>
          <a:xfrm>
            <a:off x="1371600" y="2862072"/>
            <a:ext cx="72237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0F766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—坐姿「3」直角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457200" y="3575304"/>
            <a:ext cx="8229600" cy="685800"/>
          </a:xfrm>
          <a:prstGeom prst="roundRect">
            <a:avLst>
              <a:gd fmla="val 18667" name="adj"/>
            </a:avLst>
          </a:prstGeom>
          <a:solidFill>
            <a:srgbClr val="FFFFFF"/>
          </a:solidFill>
          <a:ln cap="flat" cmpd="sng" w="12700">
            <a:solidFill>
              <a:srgbClr val="CFE6E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1"/>
          <p:cNvSpPr/>
          <p:nvPr/>
        </p:nvSpPr>
        <p:spPr>
          <a:xfrm>
            <a:off x="658368" y="3662172"/>
            <a:ext cx="512064" cy="512064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ark_w.png" id="373" name="Google Shape;373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8952" y="3762756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1"/>
          <p:cNvSpPr/>
          <p:nvPr/>
        </p:nvSpPr>
        <p:spPr>
          <a:xfrm>
            <a:off x="1371600" y="3621024"/>
            <a:ext cx="72237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0F766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—戶外「2」小時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1"/>
          <p:cNvSpPr/>
          <p:nvPr/>
        </p:nvSpPr>
        <p:spPr>
          <a:xfrm>
            <a:off x="457200" y="4334256"/>
            <a:ext cx="8229600" cy="896112"/>
          </a:xfrm>
          <a:prstGeom prst="roundRect">
            <a:avLst>
              <a:gd fmla="val 14286" name="adj"/>
            </a:avLst>
          </a:prstGeom>
          <a:solidFill>
            <a:srgbClr val="FFFFFF"/>
          </a:solidFill>
          <a:ln cap="flat" cmpd="sng" w="12700">
            <a:solidFill>
              <a:srgbClr val="CFE6E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1"/>
          <p:cNvSpPr/>
          <p:nvPr/>
        </p:nvSpPr>
        <p:spPr>
          <a:xfrm>
            <a:off x="658368" y="4526280"/>
            <a:ext cx="512064" cy="512064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creen_w.png" id="377" name="Google Shape;37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8952" y="4626864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21"/>
          <p:cNvSpPr/>
          <p:nvPr/>
        </p:nvSpPr>
        <p:spPr>
          <a:xfrm>
            <a:off x="1371600" y="4379976"/>
            <a:ext cx="722376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0F766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</a:t>
            </a: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—避免「4」光害</a:t>
            </a:r>
            <a:endParaRPr b="0" i="0" sz="3000" u="none" cap="none" strike="noStrike">
              <a:solidFill>
                <a:srgbClr val="1F2A4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3400"/>
              <a:buFont typeface="Microsoft JhengHei"/>
              <a:buNone/>
            </a:pPr>
            <a:r>
              <a:rPr lang="en-US" sz="300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</a:t>
            </a: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(電腦、電視、手機、平板電腦）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1"/>
          <p:cNvSpPr/>
          <p:nvPr/>
        </p:nvSpPr>
        <p:spPr>
          <a:xfrm>
            <a:off x="457200" y="5303520"/>
            <a:ext cx="8229600" cy="896112"/>
          </a:xfrm>
          <a:prstGeom prst="roundRect">
            <a:avLst>
              <a:gd fmla="val 14286" name="adj"/>
            </a:avLst>
          </a:prstGeom>
          <a:solidFill>
            <a:srgbClr val="FFFFFF"/>
          </a:solidFill>
          <a:ln cap="flat" cmpd="sng" w="12700">
            <a:solidFill>
              <a:srgbClr val="CFE6E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196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1"/>
          <p:cNvSpPr/>
          <p:nvPr/>
        </p:nvSpPr>
        <p:spPr>
          <a:xfrm>
            <a:off x="658368" y="5495544"/>
            <a:ext cx="512064" cy="512064"/>
          </a:xfrm>
          <a:prstGeom prst="ellipse">
            <a:avLst/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timer_w.png" id="381" name="Google Shape;381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8952" y="559612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1"/>
          <p:cNvSpPr/>
          <p:nvPr/>
        </p:nvSpPr>
        <p:spPr>
          <a:xfrm>
            <a:off x="1371600" y="5349250"/>
            <a:ext cx="74067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3400"/>
              <a:buFont typeface="Microsoft JhengHei"/>
              <a:buNone/>
            </a:pPr>
            <a:r>
              <a:rPr b="1" i="0" lang="en-US" sz="3400" u="none" cap="none" strike="noStrike">
                <a:solidFill>
                  <a:srgbClr val="0F766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</a:t>
            </a:r>
            <a:r>
              <a:rPr b="0" i="0" lang="en-US" sz="30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—「3010」：用眼30分鐘，休息10分鐘。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1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"/>
          <p:cNvSpPr/>
          <p:nvPr/>
        </p:nvSpPr>
        <p:spPr>
          <a:xfrm>
            <a:off x="-1097280" y="-1097280"/>
            <a:ext cx="2377440" cy="2377440"/>
          </a:xfrm>
          <a:prstGeom prst="ellipse">
            <a:avLst/>
          </a:prstGeom>
          <a:solidFill>
            <a:srgbClr val="EAF0FA"/>
          </a:solidFill>
          <a:ln cap="flat" cmpd="sng" w="12700">
            <a:solidFill>
              <a:srgbClr val="EAF0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2"/>
          <p:cNvSpPr/>
          <p:nvPr/>
        </p:nvSpPr>
        <p:spPr>
          <a:xfrm>
            <a:off x="457200" y="301752"/>
            <a:ext cx="786384" cy="786384"/>
          </a:xfrm>
          <a:prstGeom prst="roundRect">
            <a:avLst>
              <a:gd fmla="val 27907" name="adj"/>
            </a:avLst>
          </a:prstGeom>
          <a:solidFill>
            <a:srgbClr val="15326B"/>
          </a:solidFill>
          <a:ln cap="flat" cmpd="sng" w="12700">
            <a:solidFill>
              <a:srgbClr val="15326B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8A97AE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ampaign_w.png" id="391" name="Google Shape;39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" y="438912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2"/>
          <p:cNvSpPr/>
          <p:nvPr/>
        </p:nvSpPr>
        <p:spPr>
          <a:xfrm>
            <a:off x="1463040" y="274320"/>
            <a:ext cx="7315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4600"/>
              <a:buFont typeface="Microsoft JhengHei"/>
              <a:buNone/>
            </a:pPr>
            <a:r>
              <a:rPr b="1" i="0" lang="en-US" sz="46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轉達家長會訊息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2"/>
          <p:cNvSpPr/>
          <p:nvPr/>
        </p:nvSpPr>
        <p:spPr>
          <a:xfrm>
            <a:off x="457200" y="1737360"/>
            <a:ext cx="5394960" cy="1554480"/>
          </a:xfrm>
          <a:prstGeom prst="roundRect">
            <a:avLst>
              <a:gd fmla="val 9412" name="adj"/>
            </a:avLst>
          </a:prstGeom>
          <a:solidFill>
            <a:srgbClr val="FFFFFF"/>
          </a:solidFill>
          <a:ln cap="flat" cmpd="sng" w="12700">
            <a:solidFill>
              <a:srgbClr val="D6E0F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2"/>
          <p:cNvSpPr/>
          <p:nvPr/>
        </p:nvSpPr>
        <p:spPr>
          <a:xfrm>
            <a:off x="713232" y="1810512"/>
            <a:ext cx="4937760" cy="1408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2A44"/>
              </a:buClr>
              <a:buSzPts val="2400"/>
              <a:buFont typeface="Microsoft JhengHei"/>
              <a:buNone/>
            </a:pPr>
            <a:r>
              <a:rPr b="1" i="0" lang="en-US" sz="2400" u="none" cap="none" strike="noStrike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(9/5學校日選舉班級家長代表)。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2"/>
          <p:cNvSpPr/>
          <p:nvPr/>
        </p:nvSpPr>
        <p:spPr>
          <a:xfrm>
            <a:off x="457200" y="3520440"/>
            <a:ext cx="5394960" cy="1554480"/>
          </a:xfrm>
          <a:prstGeom prst="roundRect">
            <a:avLst>
              <a:gd fmla="val 9412" name="adj"/>
            </a:avLst>
          </a:prstGeom>
          <a:solidFill>
            <a:srgbClr val="FFFFFF"/>
          </a:solidFill>
          <a:ln cap="flat" cmpd="sng" w="12700">
            <a:solidFill>
              <a:srgbClr val="D6E0F0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8A97AE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2"/>
          <p:cNvSpPr/>
          <p:nvPr/>
        </p:nvSpPr>
        <p:spPr>
          <a:xfrm>
            <a:off x="713232" y="3593592"/>
            <a:ext cx="4937760" cy="1408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5326B"/>
              </a:buClr>
              <a:buSzPts val="2400"/>
              <a:buFont typeface="Microsoft JhengHei"/>
              <a:buNone/>
            </a:pPr>
            <a:r>
              <a:rPr b="1" i="0" lang="en-US" sz="2400" u="none" cap="none" strike="noStrike">
                <a:solidFill>
                  <a:srgbClr val="15326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會員大會訂115/9/18(五)09：00。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2"/>
          <p:cNvSpPr/>
          <p:nvPr/>
        </p:nvSpPr>
        <p:spPr>
          <a:xfrm>
            <a:off x="6212550" y="1737350"/>
            <a:ext cx="2395800" cy="3264300"/>
          </a:xfrm>
          <a:prstGeom prst="roundRect">
            <a:avLst>
              <a:gd fmla="val 4580" name="adj"/>
            </a:avLst>
          </a:prstGeom>
          <a:solidFill>
            <a:srgbClr val="FFFFFF"/>
          </a:solidFill>
          <a:ln cap="flat" cmpd="sng" w="12700">
            <a:solidFill>
              <a:srgbClr val="E2E8F2"/>
            </a:solidFill>
            <a:prstDash val="solid"/>
            <a:round/>
            <a:headEnd len="sm" w="sm" type="none"/>
            <a:tailEnd len="sm" w="sm" type="none"/>
          </a:ln>
          <a:effectLst>
            <a:outerShdw blurRad="152400" rotWithShape="0" algn="bl" dir="5400000" dist="38100">
              <a:srgbClr val="8A97AE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packed/ppt/media/image1.jpg" id="398" name="Google Shape;39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5080" y="2194560"/>
            <a:ext cx="2194560" cy="21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2"/>
          <p:cNvSpPr/>
          <p:nvPr/>
        </p:nvSpPr>
        <p:spPr>
          <a:xfrm>
            <a:off x="8138160" y="6455664"/>
            <a:ext cx="548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BD"/>
              </a:buClr>
              <a:buSzPts val="1200"/>
              <a:buFont typeface="Microsoft JhengHei"/>
              <a:buNone/>
            </a:pPr>
            <a:r>
              <a:rPr b="0" i="0" lang="en-US" sz="1200" u="none" cap="none" strike="noStrike">
                <a:solidFill>
                  <a:srgbClr val="9AA7B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2149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3"/>
          <p:cNvSpPr/>
          <p:nvPr/>
        </p:nvSpPr>
        <p:spPr>
          <a:xfrm>
            <a:off x="4069080" y="1828800"/>
            <a:ext cx="1005840" cy="1005840"/>
          </a:xfrm>
          <a:prstGeom prst="roundRect">
            <a:avLst>
              <a:gd fmla="val 29091" name="adj"/>
            </a:avLst>
          </a:prstGeom>
          <a:solidFill>
            <a:srgbClr val="F0B429"/>
          </a:solidFill>
          <a:ln cap="flat" cmpd="sng" w="12700">
            <a:solidFill>
              <a:srgbClr val="F0B42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handshake_w.png" id="406" name="Google Shape;40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8536" y="2048256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3"/>
          <p:cNvSpPr/>
          <p:nvPr/>
        </p:nvSpPr>
        <p:spPr>
          <a:xfrm>
            <a:off x="457200" y="3154680"/>
            <a:ext cx="82296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icrosoft JhengHei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感謝協助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3"/>
          <p:cNvSpPr/>
          <p:nvPr/>
        </p:nvSpPr>
        <p:spPr>
          <a:xfrm>
            <a:off x="457200" y="425196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FE0FF"/>
              </a:buClr>
              <a:buSzPts val="3400"/>
              <a:buFont typeface="Microsoft JhengHei"/>
              <a:buNone/>
            </a:pPr>
            <a:r>
              <a:rPr b="0" i="0" lang="en-US" sz="3400" u="none" cap="none" strike="noStrike">
                <a:solidFill>
                  <a:srgbClr val="CFE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光仁小學學務處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2026-08-18T02:37:25Z</dcterms:created>
  <dc:creator>光仁小學學務處</dc:creator>
</cp:coreProperties>
</file>