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61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hVRj5dA1Xd+SnQmx701W5Xhri0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8D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55" autoAdjust="0"/>
  </p:normalViewPr>
  <p:slideViewPr>
    <p:cSldViewPr>
      <p:cViewPr>
        <p:scale>
          <a:sx n="107" d="100"/>
          <a:sy n="107" d="100"/>
        </p:scale>
        <p:origin x="-552" y="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89814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415611" y="992767"/>
            <a:ext cx="11360701" cy="2736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  <a:defRPr sz="6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415600" y="3778832"/>
            <a:ext cx="11360701" cy="1056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3700"/>
              <a:buFont typeface="Arial"/>
              <a:buNone/>
              <a:defRPr sz="37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3700"/>
              <a:buFont typeface="Arial"/>
              <a:buNone/>
              <a:defRPr sz="37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3700"/>
              <a:buFont typeface="Arial"/>
              <a:buNone/>
              <a:defRPr sz="37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3700"/>
              <a:buFont typeface="Arial"/>
              <a:buNone/>
              <a:defRPr sz="37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3700"/>
              <a:buFont typeface="Arial"/>
              <a:buNone/>
              <a:defRPr sz="3700"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>
                <a:solidFill>
                  <a:srgbClr val="000000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>
                <a:solidFill>
                  <a:srgbClr val="000000"/>
                </a:solidFill>
              </a:defRPr>
            </a:lvl2pPr>
            <a:lvl3pPr marL="137160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>
                <a:solidFill>
                  <a:srgbClr val="000000"/>
                </a:solidFill>
              </a:defRPr>
            </a:lvl3pPr>
            <a:lvl4pPr marL="182880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>
                <a:solidFill>
                  <a:srgbClr val="000000"/>
                </a:solidFill>
              </a:defRPr>
            </a:lvl4pPr>
            <a:lvl5pPr marL="228600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>
                <a:solidFill>
                  <a:srgbClr val="000000"/>
                </a:solidFill>
              </a:defRPr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358373" cy="350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415600" y="2867799"/>
            <a:ext cx="11360701" cy="1122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">
  <p:cSld name="TITLE_AND_BODY 2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701" cy="76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TWO_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701" cy="76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2"/>
          </p:nvPr>
        </p:nvSpPr>
        <p:spPr>
          <a:xfrm>
            <a:off x="6443200" y="1536632"/>
            <a:ext cx="5333101" cy="4555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701" cy="76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_COLUMN_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>
            <a:spLocks noGrp="1"/>
          </p:cNvSpPr>
          <p:nvPr>
            <p:ph type="title"/>
          </p:nvPr>
        </p:nvSpPr>
        <p:spPr>
          <a:xfrm>
            <a:off x="415600" y="740799"/>
            <a:ext cx="3744001" cy="100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1" cy="4239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_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653666" y="600199"/>
            <a:ext cx="8490302" cy="5454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TITLE_AND_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/>
          <p:nvPr/>
        </p:nvSpPr>
        <p:spPr>
          <a:xfrm>
            <a:off x="6096000" y="-167"/>
            <a:ext cx="6096000" cy="6858001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354000" y="1644232"/>
            <a:ext cx="5393700" cy="1976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354000" y="3737433"/>
            <a:ext cx="5393700" cy="1646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1" cy="4926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15600" y="5640766"/>
            <a:ext cx="7998301" cy="806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_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1" cy="2618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0"/>
              <a:buFont typeface="Arial"/>
              <a:buNone/>
              <a:defRPr sz="1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1" cy="1734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>
                <a:solidFill>
                  <a:srgbClr val="58585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5892800" y="6141900"/>
            <a:ext cx="2844800" cy="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/>
          <p:nvPr/>
        </p:nvSpPr>
        <p:spPr>
          <a:xfrm>
            <a:off x="-1" y="0"/>
            <a:ext cx="12215102" cy="6858000"/>
          </a:xfrm>
          <a:prstGeom prst="rect">
            <a:avLst/>
          </a:prstGeom>
          <a:solidFill>
            <a:srgbClr val="931574"/>
          </a:solidFill>
          <a:ln w="12700" cap="flat" cmpd="sng">
            <a:solidFill>
              <a:srgbClr val="86000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" name="Google Shape;57;p1"/>
          <p:cNvCxnSpPr/>
          <p:nvPr/>
        </p:nvCxnSpPr>
        <p:spPr>
          <a:xfrm rot="10800000" flipH="1">
            <a:off x="6097269" y="1121909"/>
            <a:ext cx="1" cy="953634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58" name="Google Shape;58;p1"/>
          <p:cNvCxnSpPr/>
          <p:nvPr/>
        </p:nvCxnSpPr>
        <p:spPr>
          <a:xfrm rot="10800000">
            <a:off x="2278743" y="1162412"/>
            <a:ext cx="3831772" cy="1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59" name="Google Shape;59;p1"/>
          <p:cNvCxnSpPr/>
          <p:nvPr/>
        </p:nvCxnSpPr>
        <p:spPr>
          <a:xfrm flipH="1">
            <a:off x="2295979" y="1121910"/>
            <a:ext cx="1" cy="4719638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60" name="Google Shape;60;p1"/>
          <p:cNvCxnSpPr/>
          <p:nvPr/>
        </p:nvCxnSpPr>
        <p:spPr>
          <a:xfrm>
            <a:off x="2278743" y="5805715"/>
            <a:ext cx="3874407" cy="1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61" name="Google Shape;61;p1"/>
          <p:cNvCxnSpPr/>
          <p:nvPr/>
        </p:nvCxnSpPr>
        <p:spPr>
          <a:xfrm rot="10800000" flipH="1">
            <a:off x="6113236" y="4895034"/>
            <a:ext cx="1" cy="914401"/>
          </a:xfrm>
          <a:prstGeom prst="straightConnector1">
            <a:avLst/>
          </a:pr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62" name="Google Shape;62;p1"/>
          <p:cNvSpPr txBox="1"/>
          <p:nvPr/>
        </p:nvSpPr>
        <p:spPr>
          <a:xfrm>
            <a:off x="4324570" y="3861048"/>
            <a:ext cx="6420215" cy="76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Microsoft JhengHei"/>
              <a:buNone/>
            </a:pPr>
            <a:r>
              <a:rPr lang="en-US" sz="4400" b="1" i="0" u="none" strike="noStrike" cap="none" dirty="0" smtClean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en-US" altLang="zh-TW" sz="4400" b="1" i="0" u="none" strike="noStrike" cap="none" dirty="0" smtClean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r>
              <a:rPr lang="en-US" sz="4400" b="1" i="0" u="none" strike="noStrike" cap="none" dirty="0" smtClean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-1</a:t>
            </a:r>
            <a:r>
              <a:rPr lang="zh-TW" altLang="en-US" sz="4400" b="1" i="0" u="none" strike="noStrike" cap="none" dirty="0" smtClean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家長日 課程說明</a:t>
            </a:r>
            <a:endParaRPr sz="3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image1.gif" descr="1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855640" y="1772816"/>
            <a:ext cx="1436370" cy="143129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/>
          <p:nvPr/>
        </p:nvSpPr>
        <p:spPr>
          <a:xfrm>
            <a:off x="0" y="0"/>
            <a:ext cx="12192000" cy="1230600"/>
          </a:xfrm>
          <a:prstGeom prst="rect">
            <a:avLst/>
          </a:prstGeom>
          <a:solidFill>
            <a:srgbClr val="931574">
              <a:alpha val="91765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5"/>
          <p:cNvSpPr txBox="1"/>
          <p:nvPr/>
        </p:nvSpPr>
        <p:spPr>
          <a:xfrm>
            <a:off x="4151784" y="548680"/>
            <a:ext cx="4645551" cy="584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Microsoft JhengHei"/>
              <a:buNone/>
            </a:pPr>
            <a:r>
              <a:rPr lang="en-US" sz="3200" b="1" i="0" u="none" strike="noStrike" cap="none" dirty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｜</a:t>
            </a:r>
            <a:r>
              <a:rPr lang="en-US" sz="3200" b="1" i="0" u="none" strike="noStrike" cap="none" dirty="0" err="1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賴攸宸老師</a:t>
            </a:r>
            <a:r>
              <a:rPr lang="en-US" sz="3200" b="1" i="0" u="none" strike="noStrike" cap="none" dirty="0" smtClean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｜</a:t>
            </a:r>
            <a:r>
              <a:rPr lang="zh-TW" altLang="en-US" sz="3200" b="1" dirty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</a:t>
            </a:r>
            <a:r>
              <a:rPr lang="en-US" sz="3200" b="1" i="0" u="none" strike="noStrike" cap="none" dirty="0" err="1" smtClean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組長</a:t>
            </a:r>
            <a:endParaRPr dirty="0"/>
          </a:p>
        </p:txBody>
      </p:sp>
      <p:sp>
        <p:nvSpPr>
          <p:cNvPr id="108" name="Google Shape;108;p5"/>
          <p:cNvSpPr txBox="1"/>
          <p:nvPr/>
        </p:nvSpPr>
        <p:spPr>
          <a:xfrm>
            <a:off x="5153979" y="1844824"/>
            <a:ext cx="6836570" cy="3967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學歷：輔仁大學教育學院-體育碩士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臺北護理健康大學-運動保健碩士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icrosoft JhengHei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經歷：國立臺北商業大學體育室講師-競賽訓練組組長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國立臺北市立大學-體育行政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光仁國小-教學組長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泰北高中附設國小部-</a:t>
            </a:r>
            <a:r>
              <a:rPr lang="en-US" sz="1700" b="1" i="0" u="none" strike="noStrike" cap="none" dirty="0" err="1" smtClean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導師</a:t>
            </a:r>
            <a:endParaRPr lang="en-US" sz="1700" b="1" i="0" u="none" strike="noStrike" cap="none" dirty="0" smtClean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>
              <a:buSzPts val="1700"/>
            </a:pPr>
            <a:r>
              <a:rPr lang="zh-TW" altLang="en-US" sz="1700" b="1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            </a:t>
            </a:r>
            <a:r>
              <a:rPr lang="en-US" altLang="zh-TW" sz="1700" b="1" dirty="0" err="1" smtClean="0">
                <a:latin typeface="Microsoft JhengHei"/>
                <a:ea typeface="Microsoft JhengHei"/>
                <a:cs typeface="Microsoft JhengHei"/>
                <a:sym typeface="Microsoft JhengHei"/>
              </a:rPr>
              <a:t>泰北高中附設國小部</a:t>
            </a:r>
            <a:r>
              <a:rPr lang="en-US" altLang="zh-TW" sz="1700" b="1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sz="1700" b="1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教務組長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福瑞斯特中小學-導師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專長</a:t>
            </a:r>
            <a:r>
              <a:rPr lang="en-US" sz="1700" b="1" i="0" u="none" strike="noStrike" cap="none" dirty="0" smtClean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：</a:t>
            </a:r>
            <a:r>
              <a:rPr lang="zh-TW" altLang="en-US" sz="1700" b="1" i="0" u="none" strike="noStrike" cap="none" dirty="0" smtClean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教育行政</a:t>
            </a:r>
            <a:r>
              <a:rPr lang="zh-TW" altLang="en-US" sz="1700" b="1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en-US" sz="1700" b="1" i="0" u="none" strike="noStrike" cap="none" dirty="0" err="1" smtClean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柔道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en-US" sz="1700" b="1" i="0" u="none" strike="noStrike" cap="none" dirty="0" err="1" smtClean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游泳、一般體育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icrosoft JhengHei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興趣：旅行、閱讀、音樂及電影欣賞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icrosoft JhengHei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icrosoft JhengHei"/>
              <a:buNone/>
            </a:pPr>
            <a:r>
              <a:rPr lang="en-US" sz="1700" b="1" i="0" u="none" strike="noStrike" cap="none" dirty="0" err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想說的話：只要開始，就會改變</a:t>
            </a:r>
            <a:endParaRPr dirty="0"/>
          </a:p>
        </p:txBody>
      </p:sp>
      <p:pic>
        <p:nvPicPr>
          <p:cNvPr id="109" name="Google Shape;109;p5" descr="圖片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242" y="1666405"/>
            <a:ext cx="3590145" cy="4786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3;p5"/>
          <p:cNvSpPr/>
          <p:nvPr/>
        </p:nvSpPr>
        <p:spPr>
          <a:xfrm>
            <a:off x="0" y="0"/>
            <a:ext cx="12192000" cy="1230600"/>
          </a:xfrm>
          <a:prstGeom prst="rect">
            <a:avLst/>
          </a:prstGeom>
          <a:solidFill>
            <a:srgbClr val="931574">
              <a:alpha val="91765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06;p5"/>
          <p:cNvSpPr txBox="1"/>
          <p:nvPr/>
        </p:nvSpPr>
        <p:spPr>
          <a:xfrm>
            <a:off x="4007768" y="548680"/>
            <a:ext cx="4645551" cy="584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Microsoft JhengHei"/>
              <a:buNone/>
            </a:pPr>
            <a:r>
              <a:rPr lang="en-US" sz="3200" b="1" i="0" u="none" strike="noStrike" cap="none" dirty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｜</a:t>
            </a:r>
            <a:r>
              <a:rPr lang="en-US" sz="3200" b="1" i="0" u="none" strike="noStrike" cap="none" dirty="0" err="1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賴攸宸老師</a:t>
            </a:r>
            <a:r>
              <a:rPr lang="en-US" sz="3200" b="1" i="0" u="none" strike="noStrike" cap="none" dirty="0" smtClean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｜</a:t>
            </a:r>
            <a:r>
              <a:rPr lang="zh-TW" altLang="en-US" sz="3200" b="1" dirty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</a:t>
            </a:r>
            <a:r>
              <a:rPr lang="en-US" sz="3200" b="1" i="0" u="none" strike="noStrike" cap="none" dirty="0" err="1" smtClean="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組長</a:t>
            </a:r>
            <a:endParaRPr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160581"/>
              </p:ext>
            </p:extLst>
          </p:nvPr>
        </p:nvGraphicFramePr>
        <p:xfrm>
          <a:off x="695400" y="1346335"/>
          <a:ext cx="11017224" cy="5379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769"/>
                <a:gridCol w="2172638"/>
                <a:gridCol w="2448272"/>
                <a:gridCol w="2448273"/>
                <a:gridCol w="2448272"/>
              </a:tblGrid>
              <a:tr h="444305">
                <a:tc gridSpan="5">
                  <a:txBody>
                    <a:bodyPr/>
                    <a:lstStyle/>
                    <a:p>
                      <a:pPr algn="ctr"/>
                      <a:r>
                        <a:rPr lang="zh-TW" altLang="zh-TW" sz="1400" b="1" i="0" u="none" strike="noStrike" cap="non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生活課程架構</a:t>
                      </a:r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</a:tr>
              <a:tr h="627235">
                <a:tc gridSpan="5">
                  <a:txBody>
                    <a:bodyPr/>
                    <a:lstStyle/>
                    <a:p>
                      <a:r>
                        <a:rPr lang="zh-TW" altLang="zh-TW" sz="12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教學理念</a:t>
                      </a:r>
                      <a:r>
                        <a:rPr lang="en-US" altLang="zh-TW" sz="12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:</a:t>
                      </a:r>
                      <a:endParaRPr lang="zh-TW" altLang="zh-TW" sz="12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zh-TW" altLang="zh-TW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以學生的生活經驗為出發點，引導孩子從日常生活中主動觀察、探索與體驗，透過實際操作、分享與合作，培養生活自理、獨立思考及解決問題的能力。鼓勵孩子勇於表達自己的想法與感受，學習關心自己、他人與周遭環境，在快樂學習中逐步建立良好的生活態度與習慣。</a:t>
                      </a:r>
                      <a:endParaRPr lang="zh-TW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48025">
                <a:tc gridSpan="5">
                  <a:txBody>
                    <a:bodyPr/>
                    <a:lstStyle/>
                    <a:p>
                      <a:pPr fontAlgn="t"/>
                      <a:r>
                        <a:rPr lang="zh-TW" altLang="zh-TW" sz="12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教學內容與主題</a:t>
                      </a:r>
                      <a:r>
                        <a:rPr lang="en-US" altLang="zh-TW" sz="12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:</a:t>
                      </a:r>
                      <a:endParaRPr lang="zh-TW" altLang="zh-TW" sz="1200" b="0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zh-TW" altLang="zh-TW" sz="1200" b="0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本學期課程以學生的日常生活經驗為核心，透過觀察、體驗、操作與分享進行學習，課程主題如下：</a:t>
                      </a:r>
                      <a:endParaRPr lang="zh-TW" alt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268815">
                <a:tc gridSpan="5">
                  <a:txBody>
                    <a:bodyPr/>
                    <a:lstStyle/>
                    <a:p>
                      <a:pPr algn="ctr"/>
                      <a:r>
                        <a:rPr lang="zh-TW" altLang="zh-TW" sz="12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主題軸</a:t>
                      </a:r>
                      <a:endParaRPr lang="zh-TW" alt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</a:tr>
              <a:tr h="358420"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zh-TW" sz="1200" b="1" kern="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第一單元  我上一年級了</a:t>
                      </a: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認識一年級生活、適應學校生活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7783"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zh-TW" sz="1200" b="1" kern="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第二單元  認識校園</a:t>
                      </a: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探索校園環境、認識學校生活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8420"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zh-TW" sz="1200" b="1" kern="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第三單元  哇！好想吃</a:t>
                      </a: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認識午餐、用餐禮儀與生活習慣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8420"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zh-TW" sz="1200" b="1" kern="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Arial"/>
                        </a:rPr>
                        <a:t>第四單元  一起來閱讀</a:t>
                      </a: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認識圖書館、培養閱讀習慣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84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200" b="1" kern="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Arial"/>
                        </a:rPr>
                        <a:t>第五單元  聲音好好玩</a:t>
                      </a: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觀察生活中的聲音，透過操作與體驗進行探索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77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200" b="1" kern="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Arial"/>
                        </a:rPr>
                        <a:t>第六單元  新的一年</a:t>
                      </a: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認識新年活動與習俗，體驗節慶文化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7783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200" b="1" kern="100" dirty="0" smtClean="0">
                          <a:effectLst/>
                          <a:latin typeface="Calibri"/>
                          <a:cs typeface="Times New Roman"/>
                        </a:rPr>
                        <a:t>評量方式</a:t>
                      </a:r>
                      <a:endParaRPr lang="zh-TW" sz="1200" b="1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200" b="0" i="0" u="none" strike="noStrike" kern="100" cap="none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微軟正黑體"/>
                          <a:cs typeface="Times New Roman"/>
                          <a:sym typeface="Arial"/>
                        </a:rPr>
                        <a:t>期中評量</a:t>
                      </a:r>
                      <a:endParaRPr lang="zh-TW" sz="1200" b="0" i="0" u="none" strike="noStrike" kern="100" cap="none" dirty="0">
                        <a:solidFill>
                          <a:schemeClr val="dk1"/>
                        </a:solidFill>
                        <a:effectLst/>
                        <a:latin typeface="Calibri"/>
                        <a:ea typeface="微軟正黑體"/>
                        <a:cs typeface="Times New Roman"/>
                        <a:sym typeface="Arial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200" b="0" i="0" u="none" strike="noStrike" kern="100" cap="none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微軟正黑體"/>
                          <a:cs typeface="Times New Roman"/>
                          <a:sym typeface="Arial"/>
                        </a:rPr>
                        <a:t>期末評量</a:t>
                      </a:r>
                      <a:endParaRPr lang="zh-TW" altLang="en-US" sz="1200" b="0" i="0" u="none" strike="noStrike" kern="100" cap="none" dirty="0">
                        <a:solidFill>
                          <a:schemeClr val="dk1"/>
                        </a:solidFill>
                        <a:effectLst/>
                        <a:latin typeface="Calibri"/>
                        <a:ea typeface="微軟正黑體"/>
                        <a:cs typeface="Times New Roman"/>
                        <a:sym typeface="Arial"/>
                      </a:endParaRPr>
                    </a:p>
                  </a:txBody>
                  <a:tcPr marL="68580" marR="68580" marT="0" marB="0" anchor="ctr">
                    <a:solidFill>
                      <a:srgbClr val="F38D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4778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b="1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200" b="1" i="0" u="none" strike="noStrike" kern="1200" cap="non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思源宋体 CN"/>
                          <a:sym typeface="Arial"/>
                        </a:rPr>
                        <a:t>習作</a:t>
                      </a:r>
                      <a:endParaRPr lang="zh-TW" altLang="en-US" sz="1200" b="1" i="0" u="none" strike="noStrike" kern="1200" cap="none" dirty="0">
                        <a:solidFill>
                          <a:srgbClr val="000000"/>
                        </a:solidFill>
                        <a:effectLst/>
                        <a:latin typeface="Calibri"/>
                        <a:ea typeface="微軟正黑體"/>
                        <a:cs typeface="思源宋体 CN"/>
                        <a:sym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200" b="1" kern="1200" dirty="0" smtClean="0">
                          <a:solidFill>
                            <a:srgbClr val="000000"/>
                          </a:solidFill>
                          <a:effectLst/>
                          <a:latin typeface="微軟正黑體"/>
                          <a:ea typeface="+mn-ea"/>
                          <a:cs typeface="思源宋体 CN"/>
                        </a:rPr>
                        <a:t>40%</a:t>
                      </a:r>
                      <a:endParaRPr lang="zh-TW" altLang="zh-TW" sz="1200" kern="100" dirty="0" smtClean="0">
                        <a:effectLst/>
                        <a:latin typeface="Calibri"/>
                        <a:ea typeface="+mn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思源宋体 CN"/>
                        </a:rPr>
                        <a:t>習作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微軟正黑體"/>
                          <a:ea typeface="新細明體"/>
                          <a:cs typeface="思源宋体 CN"/>
                        </a:rPr>
                        <a:t>20%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7783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zh-TW" altLang="en-US" sz="1200" b="1" i="0" u="none" strike="noStrike" kern="1200" cap="none" dirty="0">
                        <a:solidFill>
                          <a:srgbClr val="000000"/>
                        </a:solidFill>
                        <a:effectLst/>
                        <a:latin typeface="Calibri"/>
                        <a:ea typeface="微軟正黑體"/>
                        <a:cs typeface="思源宋体 CN"/>
                        <a:sym typeface="Arial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思源宋体 CN"/>
                        </a:rPr>
                        <a:t>學習態度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微軟正黑體"/>
                          <a:ea typeface="新細明體"/>
                          <a:cs typeface="思源宋体 CN"/>
                        </a:rPr>
                        <a:t>20%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7783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zh-TW" sz="1200" b="1" i="0" u="none" strike="noStrike" kern="1200" cap="non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思源宋体 CN"/>
                          <a:sym typeface="Arial"/>
                        </a:rPr>
                        <a:t>課堂學習表現</a:t>
                      </a:r>
                      <a:endParaRPr lang="zh-TW" altLang="en-US" sz="1200" b="1" i="0" u="none" strike="noStrike" kern="1200" cap="none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微軟正黑體"/>
                        <a:cs typeface="思源宋体 CN"/>
                        <a:sym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200" b="1" i="0" u="none" strike="noStrike" kern="1200" cap="none" dirty="0" smtClean="0">
                          <a:solidFill>
                            <a:srgbClr val="000000"/>
                          </a:solidFill>
                          <a:effectLst/>
                          <a:latin typeface="微軟正黑體"/>
                          <a:ea typeface="+mn-ea"/>
                          <a:cs typeface="思源宋体 CN"/>
                          <a:sym typeface="Arial"/>
                        </a:rPr>
                        <a:t>60%</a:t>
                      </a:r>
                      <a:endParaRPr lang="zh-TW" sz="1200" b="1" i="0" u="none" strike="noStrike" kern="1200" cap="none" dirty="0">
                        <a:solidFill>
                          <a:srgbClr val="000000"/>
                        </a:solidFill>
                        <a:effectLst/>
                        <a:latin typeface="微軟正黑體"/>
                        <a:ea typeface="+mn-ea"/>
                        <a:cs typeface="思源宋体 CN"/>
                        <a:sym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實作表現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微軟正黑體"/>
                          <a:ea typeface="新細明體"/>
                          <a:cs typeface="思源宋体 CN"/>
                        </a:rPr>
                        <a:t>10%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7783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zh-TW" altLang="en-US" sz="1200" b="1" i="0" u="none" strike="noStrike" kern="1200" cap="none" dirty="0">
                        <a:solidFill>
                          <a:srgbClr val="000000"/>
                        </a:solidFill>
                        <a:effectLst/>
                        <a:latin typeface="Calibri"/>
                        <a:ea typeface="微軟正黑體"/>
                        <a:cs typeface="思源宋体 CN"/>
                        <a:sym typeface="Arial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思源宋体 CN"/>
                        </a:rPr>
                        <a:t>期末評量</a:t>
                      </a:r>
                      <a:r>
                        <a:rPr lang="zh-TW" altLang="en-US" sz="1200" b="1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思源宋体 CN"/>
                        </a:rPr>
                        <a:t>測驗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微軟正黑體"/>
                          <a:ea typeface="新細明體"/>
                          <a:cs typeface="思源宋体 CN"/>
                        </a:rPr>
                        <a:t>50%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4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b="1" kern="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微軟正黑體"/>
                          <a:cs typeface="Arial"/>
                        </a:rPr>
                        <a:t>備註</a:t>
                      </a: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細明體"/>
                        </a:rPr>
                        <a:t>※</a:t>
                      </a: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 期中評量以多元評量方式為主，透過實作</a:t>
                      </a:r>
                      <a:r>
                        <a:rPr lang="zh-TW" sz="1200" kern="100" dirty="0" smtClean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、享</a:t>
                      </a:r>
                      <a:r>
                        <a:rPr lang="zh-TW" altLang="zh-TW" sz="1200" kern="100" dirty="0" smtClean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分</a:t>
                      </a:r>
                      <a:r>
                        <a:rPr lang="zh-TW" sz="1200" kern="100" dirty="0" smtClean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及</a:t>
                      </a:r>
                      <a:r>
                        <a:rPr lang="zh-TW" sz="1200" kern="100" dirty="0">
                          <a:effectLst/>
                          <a:latin typeface="Calibri"/>
                          <a:ea typeface="微軟正黑體"/>
                          <a:cs typeface="Times New Roman"/>
                        </a:rPr>
                        <a:t>課堂學習表現進行評量；期末評量則以紙筆測驗為主。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25748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3069</TotalTime>
  <Words>328</Words>
  <Application>Microsoft Office PowerPoint</Application>
  <PresentationFormat>自訂</PresentationFormat>
  <Paragraphs>53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Simple Light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14</cp:revision>
  <dcterms:modified xsi:type="dcterms:W3CDTF">2026-09-04T06:54:16Z</dcterms:modified>
</cp:coreProperties>
</file>