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2" r:id="rId14"/>
    <p:sldId id="260" r:id="rId15"/>
    <p:sldId id="273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228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各位一年級家長好。光仁一年級 STEAM 以探索自然、發現生活為起點，全年八大主題都從孩子熟悉的現象出發，讓好奇心一步步變成觀察、提問、動手與表達的能力。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LINE_ALBUM_20241001_一孝_水的節約_241126_1.png（光仁一年級真實課堂）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光仁最重要的承諾，是把 STEAM 放進每一位孩子的課表。不是只培養少數菁英，而是讓每個孩子從一年級開始，都有完整的探究與實作機會。</a:t>
            </a:r>
          </a:p>
          <a:p>
            <a:endParaRPr/>
          </a:p>
          <a:p>
            <a:r>
              <a:t>[Sources]</a:t>
            </a:r>
          </a:p>
          <a:p>
            <a:r>
              <a:t>- Positioning: 使用者／校方提供之招生主張</a:t>
            </a:r>
          </a:p>
          <a:p>
            <a:r>
              <a:t>- Participation figures: 光仁小學校方課程成果資料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生成式 AI 普及後，孩子只記住現成答案已經不夠。一年級最重要的是保留好奇、敢於提問，並願意動手找證據；這些會成為未來使用科技與 AI 的底層能力。</a:t>
            </a:r>
          </a:p>
          <a:p>
            <a:endParaRPr/>
          </a:p>
          <a:p>
            <a:r>
              <a:t>[Sources]</a:t>
            </a:r>
          </a:p>
          <a:p>
            <a:r>
              <a:t>- Rationale: 使用者提供之光仁 STEAM 推動理念</a:t>
            </a:r>
          </a:p>
          <a:p>
            <a:r>
              <a:t>- Visual: LINE_ALBUM_20241226 一愛《百變音階》_250103_3 (1).jpg（光仁一年級真實課堂）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一年級完整八大主題是：上學期的水、樂器、雞蛋、風，以及下學期的紙與紙鈔、食物、植物、光與鏡子。每一題都從生活經驗進場，再逐步加入探究與作品。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光仁一年級水、樂器、雞蛋與光鏡主題真實課堂照片拼貼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水主題從浮沉與浮力開始，孩子會造小船、做浮水畫，再親手把汙水過濾。科學現象最後回到生活行動：如何珍惜與保護水資源。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LINE_ALBUM_20241001_一孝_水的節約_241126_1.png（光仁一年級真實課堂）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樂器主題讓孩子用嘴巴、耳朵和雙手追蹤聲音。從大聲公、吸管排簫到弦樂器，他們會發現振動、共鳴腔與空氣柱長短，都會改變聽到的聲音。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LINE_ALBUM_20241226 一愛《百變音階》_250103_34.jpg（光仁一年級真實課堂）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一顆雞蛋可以連結生命、結構、保存和藝術。孩子會認識蛋的構造，體驗蛋殼拱形的承重，也會為雞蛋設計防摔保護，最後用蛋彩完成創作。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LINE_ALBUM_20251104 一仁(雞蛋的工程挑戰)_260126_2.jpg（光仁一年級真實課堂）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風看不見，但孩子能從翅果、紙蜻蜓和風力車的移動找到證據。每一次改造與測試，都是在回答：怎樣的造型能更有效地利用風？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Concept visual: 彩色紙藝科學探索展布.png（課程概念圖）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紙主題從紙砲、水滴迷宮與溶水實驗開始，再走進紙鈔防偽和剪紙幾何。孩子會發現，同樣叫作紙，材料、形狀與用途其實非常不同。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Concept visual: 一紙展開，工程成形.png（課程概念圖）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餐桌就是一座實驗室。孩子會用水果形成電池、比較醃漬與脫水，也會拆解香料與滷包。科學變化和飲食文化，在熟悉的味道裡連起來。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LINE_ALBUM_2026421 一孝（餐桌上的聯合國）_260616_2.jpg（光仁一年級真實課堂）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植物主題會帶孩子用五感學習：看天然色素變化、聞花草與藥材、做標本小書和端午香包。知識不只停在名稱，而是成為有顏色、有香氣的真實經驗。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LINE_ALBUM_20260526 一孝（端午節植物）_260618_1_cleaned_HD.jpg（光仁一年級真實課堂）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最後一個主題讓孩子追蹤光的路徑。從鏡像對稱、平面鏡與曲面鏡，一路走到神秘魔鏡和太陽爐；孩子會用影像變化提出想法，再動手驗證。</a:t>
            </a:r>
          </a:p>
          <a:p>
            <a:endParaRPr/>
          </a:p>
          <a:p>
            <a:r>
              <a:t>[Sources]</a:t>
            </a:r>
          </a:p>
          <a:p>
            <a:r>
              <a:t>- Curriculum: 光仁小學STEAM一年級計畫表及教案.xlsx</a:t>
            </a:r>
          </a:p>
          <a:p>
            <a:r>
              <a:t>- Visual: LINE_ALBUM_20260609一孝（奇怪的鏡子）_260616_1.jpg（光仁一年級真實課堂）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一年級最值得家長看見的，不只是作品，而是孩子開始會好奇、會提問、會比較，也能把想法做出來、說出來，並在合作中聽見別人的想法。</a:t>
            </a:r>
          </a:p>
          <a:p>
            <a:endParaRPr/>
          </a:p>
          <a:p>
            <a:r>
              <a:t>[Sources]</a:t>
            </a:r>
          </a:p>
          <a:p>
            <a:r>
              <a:t>- Outcomes: 光仁一年級 STEAM 課程成果</a:t>
            </a:r>
          </a:p>
          <a:p>
            <a:r>
              <a:t>- Publication: 《臺北市 STEAM 教育期刊》第四期，第 8–25 頁</a:t>
            </a:r>
          </a:p>
          <a:p>
            <a:r>
              <a:t>- Visuals: 光仁一年級植物與樂器真實課堂照片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三年的路徑很清楚：一年級先建立對自然與生活的敏感度；二年級把發現轉成工程應用；三年級再結合量測、感測、科技與 AI。一年級就是未來能力的第一塊基礎。</a:t>
            </a:r>
          </a:p>
          <a:p>
            <a:endParaRPr/>
          </a:p>
          <a:p>
            <a:r>
              <a:t>[Sources]</a:t>
            </a:r>
          </a:p>
          <a:p>
            <a:r>
              <a:t>- Progression: 光仁小學 STEAM 校本課程縱向架構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最後再次回到光仁的承諾：台北唯一全校導入</a:t>
            </a:r>
            <a:r>
              <a:rPr dirty="0"/>
              <a:t> </a:t>
            </a:r>
            <a:r>
              <a:rPr dirty="0" err="1"/>
              <a:t>STEAM，照顧每一個孩子。一年級用全年八大主題守住好奇心，讓每一位孩子從探索自然開始，長出面對</a:t>
            </a:r>
            <a:r>
              <a:rPr dirty="0"/>
              <a:t> AI </a:t>
            </a:r>
            <a:r>
              <a:rPr dirty="0" err="1"/>
              <a:t>世代的能力</a:t>
            </a:r>
            <a:r>
              <a:rPr dirty="0"/>
              <a:t>。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- Closing promise: </a:t>
            </a:r>
            <a:r>
              <a:rPr dirty="0" err="1"/>
              <a:t>使用者／校方提供之招生主張</a:t>
            </a:r>
            <a:endParaRPr dirty="0"/>
          </a:p>
          <a:p>
            <a:r>
              <a:rPr dirty="0"/>
              <a:t>- Visual: LINE_ALBUM_20260609一孝（奇怪的鏡子）_260616_2.jpg（光仁一年級真實課堂）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0062AFF0-AA9A-4F8A-939D-85EFAE8815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6858000"/>
          </a:xfrm>
          <a:prstGeom prst="rect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DC6626E7-94E8-4E3B-AF0C-94D15FEBA6B9}"/>
              </a:ext>
            </a:extLst>
          </p:cNvPr>
          <p:cNvSpPr>
            <a:spLocks noGrp="1"/>
          </p:cNvSpPr>
          <p:nvPr/>
        </p:nvSpPr>
        <p:spPr>
          <a:xfrm>
            <a:off x="704850" y="704850"/>
            <a:ext cx="171450" cy="171450"/>
          </a:xfrm>
          <a:prstGeom prst="ellipse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橢圓 2">
            <a:extLst>
              <a:ext uri="{FF2B5EF4-FFF2-40B4-BE49-F238E27FC236}">
                <a16:creationId xmlns:a16="http://schemas.microsoft.com/office/drawing/2014/main" id="{67FF3DBA-01D4-4CF8-831C-BE4BDCCA43A9}"/>
              </a:ext>
            </a:extLst>
          </p:cNvPr>
          <p:cNvSpPr>
            <a:spLocks noGrp="1"/>
          </p:cNvSpPr>
          <p:nvPr/>
        </p:nvSpPr>
        <p:spPr>
          <a:xfrm>
            <a:off x="952500" y="704850"/>
            <a:ext cx="171450" cy="171450"/>
          </a:xfrm>
          <a:prstGeom prst="ellipse">
            <a:avLst/>
          </a:prstGeom>
          <a:solidFill>
            <a:srgbClr val="26B7C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2ABB30A-1965-41BC-8F2C-9657C1C7A876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557212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4350" b="1">
                <a:solidFill>
                  <a:srgbClr val="123A36"/>
                </a:solidFill>
              </a:defRPr>
            </a:pPr>
            <a:r>
              <a:rPr lang="zh-TW" altLang="en-US" sz="4200" b="1" dirty="0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光仁小學</a:t>
            </a:r>
            <a:br>
              <a:rPr lang="en-US" altLang="zh-TW" sz="4200" b="1" dirty="0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</a:br>
            <a:r>
              <a:rPr sz="4200" b="1" dirty="0" err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一年級</a:t>
            </a:r>
            <a:r>
              <a:rPr sz="4200" b="1" dirty="0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 STEAM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740268B-51B2-4C96-B477-281F12C01A5C}"/>
              </a:ext>
            </a:extLst>
          </p:cNvPr>
          <p:cNvSpPr>
            <a:spLocks noGrp="1"/>
          </p:cNvSpPr>
          <p:nvPr/>
        </p:nvSpPr>
        <p:spPr>
          <a:xfrm>
            <a:off x="714375" y="3352800"/>
            <a:ext cx="5191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1">
                <a:solidFill>
                  <a:srgbClr val="5D6E69"/>
                </a:solidFill>
              </a:defRPr>
            </a:pPr>
            <a:r>
              <a:rPr sz="1838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從生活與自然出發，</a:t>
            </a:r>
          </a:p>
          <a:p>
            <a:pPr algn="l">
              <a:buNone/>
              <a:defRPr sz="2175" b="1">
                <a:solidFill>
                  <a:srgbClr val="5D6E69"/>
                </a:solidFill>
              </a:defRPr>
            </a:pPr>
            <a:r>
              <a:rPr sz="1838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讓好奇心成為會觀察、會提問、會動手的能力</a:t>
            </a: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01EE8F13-993C-43AB-ACD5-5DC34F6656F1}"/>
              </a:ext>
            </a:extLst>
          </p:cNvPr>
          <p:cNvSpPr>
            <a:spLocks noGrp="1"/>
          </p:cNvSpPr>
          <p:nvPr/>
        </p:nvSpPr>
        <p:spPr>
          <a:xfrm>
            <a:off x="714375" y="4953000"/>
            <a:ext cx="4000500" cy="438150"/>
          </a:xfrm>
          <a:prstGeom prst="roundRect">
            <a:avLst>
              <a:gd name="adj" fmla="val 26087"/>
            </a:avLst>
          </a:prstGeom>
          <a:solidFill>
            <a:srgbClr val="123A3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DFE811-A65A-46DC-A432-C805E541A6B3}"/>
              </a:ext>
            </a:extLst>
          </p:cNvPr>
          <p:cNvSpPr>
            <a:spLocks noGrp="1"/>
          </p:cNvSpPr>
          <p:nvPr/>
        </p:nvSpPr>
        <p:spPr>
          <a:xfrm>
            <a:off x="895350" y="5029200"/>
            <a:ext cx="3619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388" b="1" dirty="0" err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一年級新生家長說明會</a:t>
            </a:r>
            <a:r>
              <a:rPr sz="1388" b="1" dirty="0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｜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4E160368-D4CE-473E-9A47-CBA58DA77E96}"/>
              </a:ext>
            </a:extLst>
          </p:cNvPr>
          <p:cNvSpPr>
            <a:spLocks noGrp="1"/>
          </p:cNvSpPr>
          <p:nvPr/>
        </p:nvSpPr>
        <p:spPr>
          <a:xfrm>
            <a:off x="6562725" y="590550"/>
            <a:ext cx="5114925" cy="5848350"/>
          </a:xfrm>
          <a:prstGeom prst="roundRect">
            <a:avLst>
              <a:gd name="adj" fmla="val 2235"/>
            </a:avLst>
          </a:prstGeom>
          <a:solidFill>
            <a:srgbClr val="FFFFFF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75209A19-4CB2-4F61-ABD1-757794CA8A7B}"/>
              </a:ext>
            </a:extLst>
          </p:cNvPr>
          <p:cNvSpPr>
            <a:spLocks noGrp="1"/>
          </p:cNvSpPr>
          <p:nvPr/>
        </p:nvSpPr>
        <p:spPr>
          <a:xfrm>
            <a:off x="6381750" y="1066800"/>
            <a:ext cx="876300" cy="323850"/>
          </a:xfrm>
          <a:prstGeom prst="roundRect">
            <a:avLst>
              <a:gd name="adj" fmla="val 35294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D837980-A7E2-440C-85EB-DB3777AB9D78}"/>
              </a:ext>
            </a:extLst>
          </p:cNvPr>
          <p:cNvSpPr>
            <a:spLocks noGrp="1"/>
          </p:cNvSpPr>
          <p:nvPr/>
        </p:nvSpPr>
        <p:spPr>
          <a:xfrm>
            <a:off x="6477000" y="1104900"/>
            <a:ext cx="685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123A36"/>
                </a:solidFill>
              </a:defRPr>
            </a:pPr>
            <a:r>
              <a:rPr sz="112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8 大主題</a:t>
            </a: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85C9D5F0-1C66-4A51-8CE2-CE7EE3602679}"/>
              </a:ext>
            </a:extLst>
          </p:cNvPr>
          <p:cNvSpPr>
            <a:spLocks noGrp="1"/>
          </p:cNvSpPr>
          <p:nvPr/>
        </p:nvSpPr>
        <p:spPr>
          <a:xfrm>
            <a:off x="9620250" y="5505450"/>
            <a:ext cx="1600200" cy="323850"/>
          </a:xfrm>
          <a:prstGeom prst="roundRect">
            <a:avLst>
              <a:gd name="adj" fmla="val 35294"/>
            </a:avLst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007B2EA-1EDC-4A1F-A0C9-12FB1F4345EA}"/>
              </a:ext>
            </a:extLst>
          </p:cNvPr>
          <p:cNvSpPr>
            <a:spLocks noGrp="1"/>
          </p:cNvSpPr>
          <p:nvPr/>
        </p:nvSpPr>
        <p:spPr>
          <a:xfrm>
            <a:off x="9715500" y="5543550"/>
            <a:ext cx="1409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全員參與</a:t>
            </a:r>
          </a:p>
        </p:txBody>
      </p:sp>
      <p:pic>
        <p:nvPicPr>
          <p:cNvPr id="32" name="圖片 31"/>
          <p:cNvPicPr>
            <a:picLocks noChangeAspect="1"/>
          </p:cNvPicPr>
          <p:nvPr/>
        </p:nvPicPr>
        <p:blipFill>
          <a:blip r:embed="rId3"/>
          <a:srcRect l="17619" r="17619"/>
          <a:stretch>
            <a:fillRect/>
          </a:stretch>
        </p:blipFill>
        <p:spPr>
          <a:xfrm>
            <a:off x="6619875" y="533400"/>
            <a:ext cx="5000625" cy="57912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4038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圖片 49"/>
          <p:cNvPicPr>
            <a:picLocks noChangeAspect="1"/>
          </p:cNvPicPr>
          <p:nvPr/>
        </p:nvPicPr>
        <p:blipFill>
          <a:blip r:embed="rId3"/>
          <a:srcRect l="4122" r="4122"/>
          <a:stretch>
            <a:fillRect/>
          </a:stretch>
        </p:blipFill>
        <p:spPr>
          <a:xfrm>
            <a:off x="471487" y="1406979"/>
            <a:ext cx="5476875" cy="4476750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D5621DF-DF62-4342-B14E-F4B3D0752358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AD3F3D44-EE50-4FDA-8874-993A38395AF2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BF48ADA-00BB-48B8-B1F6-F415FF3186B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3000" b="1" dirty="0" err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全校導入</a:t>
            </a:r>
            <a:r>
              <a:rPr sz="3000" b="1" dirty="0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 STEAM，</a:t>
            </a:r>
            <a:r>
              <a:rPr lang="zh-TW" altLang="en-US" sz="3000" b="1" dirty="0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照顧每一個孩子</a:t>
            </a:r>
            <a:endParaRPr sz="3000" b="1" dirty="0">
              <a:solidFill>
                <a:srgbClr val="123A36"/>
              </a:solidFill>
              <a:latin typeface="Source Han Sans TW"/>
              <a:ea typeface="Source Han Sans TW"/>
              <a:cs typeface="Source Han Sans TW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B792234F-F4FA-416E-9284-0821686030B0}"/>
              </a:ext>
            </a:extLst>
          </p:cNvPr>
          <p:cNvSpPr>
            <a:spLocks noGrp="1"/>
          </p:cNvSpPr>
          <p:nvPr/>
        </p:nvSpPr>
        <p:spPr>
          <a:xfrm>
            <a:off x="552450" y="5883729"/>
            <a:ext cx="5476875" cy="547008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2141E4C-E651-423F-946B-22280772F4CE}"/>
              </a:ext>
            </a:extLst>
          </p:cNvPr>
          <p:cNvSpPr>
            <a:spLocks noGrp="1"/>
          </p:cNvSpPr>
          <p:nvPr/>
        </p:nvSpPr>
        <p:spPr>
          <a:xfrm>
            <a:off x="655863" y="6007554"/>
            <a:ext cx="5108121" cy="50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2000" b="1" dirty="0" err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把博愛精神，排進每一位孩子的課表</a:t>
            </a:r>
            <a:endParaRPr sz="2000" b="1" dirty="0">
              <a:solidFill>
                <a:srgbClr val="FFFFFF"/>
              </a:solidFill>
              <a:latin typeface="Source Han Sans TW"/>
              <a:ea typeface="Source Han Sans TW"/>
              <a:cs typeface="Source Han Sans TW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31CDC0F-6FBC-4866-957D-701D0DCE0DB7}"/>
              </a:ext>
            </a:extLst>
          </p:cNvPr>
          <p:cNvSpPr>
            <a:spLocks noGrp="1"/>
          </p:cNvSpPr>
          <p:nvPr/>
        </p:nvSpPr>
        <p:spPr>
          <a:xfrm>
            <a:off x="6983185" y="2364922"/>
            <a:ext cx="4095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4350" b="1">
                <a:solidFill>
                  <a:srgbClr val="2E8B67"/>
                </a:solidFill>
              </a:defRPr>
            </a:pPr>
            <a:r>
              <a:rPr sz="4200" b="1" dirty="0" err="1">
                <a:solidFill>
                  <a:srgbClr val="2E8B67"/>
                </a:solidFill>
                <a:latin typeface="Source Han Sans TW"/>
                <a:ea typeface="Source Han Sans TW"/>
                <a:cs typeface="Source Han Sans TW"/>
              </a:rPr>
              <a:t>每一位</a:t>
            </a:r>
            <a:endParaRPr sz="4200" b="1" dirty="0">
              <a:solidFill>
                <a:srgbClr val="2E8B67"/>
              </a:solidFill>
              <a:latin typeface="Source Han Sans TW"/>
              <a:ea typeface="Source Han Sans TW"/>
              <a:cs typeface="Source Han Sans TW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E4A55A-0462-4D46-88DE-91C291FDBFF7}"/>
              </a:ext>
            </a:extLst>
          </p:cNvPr>
          <p:cNvSpPr>
            <a:spLocks noGrp="1"/>
          </p:cNvSpPr>
          <p:nvPr/>
        </p:nvSpPr>
        <p:spPr>
          <a:xfrm>
            <a:off x="6983185" y="3031672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400" b="1">
                <a:solidFill>
                  <a:srgbClr val="123A36"/>
                </a:solidFill>
              </a:defRPr>
            </a:pPr>
            <a:r>
              <a:rPr sz="22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光仁孩子都值得被培養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75D91F6-E1C2-4502-BE1C-07A71043C291}"/>
              </a:ext>
            </a:extLst>
          </p:cNvPr>
          <p:cNvSpPr>
            <a:spLocks noGrp="1"/>
          </p:cNvSpPr>
          <p:nvPr/>
        </p:nvSpPr>
        <p:spPr>
          <a:xfrm>
            <a:off x="7011760" y="3679372"/>
            <a:ext cx="43338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725" b="0">
                <a:solidFill>
                  <a:srgbClr val="5D6E69"/>
                </a:solidFill>
              </a:defRPr>
            </a:pPr>
            <a:r>
              <a:rPr sz="1613" b="0" dirty="0" err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不是把資源集中在少數菁英</a:t>
            </a:r>
            <a:r>
              <a:rPr sz="1613" b="0" dirty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，</a:t>
            </a:r>
          </a:p>
          <a:p>
            <a:pPr algn="l">
              <a:buNone/>
              <a:defRPr sz="1725" b="0">
                <a:solidFill>
                  <a:srgbClr val="5D6E69"/>
                </a:solidFill>
              </a:defRPr>
            </a:pPr>
            <a:r>
              <a:rPr sz="1613" b="0" dirty="0" err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而是讓每個孩子都有完整的探究歷程</a:t>
            </a:r>
            <a:r>
              <a:rPr lang="zh-TW" altLang="en-US" sz="1613" b="0" dirty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，</a:t>
            </a:r>
            <a:endParaRPr lang="en-US" altLang="zh-TW" sz="1613" b="0" dirty="0">
              <a:solidFill>
                <a:srgbClr val="5D6E69"/>
              </a:solidFill>
              <a:latin typeface="Source Han Sans TW"/>
              <a:ea typeface="Source Han Sans TW"/>
              <a:cs typeface="Source Han Sans TW"/>
            </a:endParaRPr>
          </a:p>
          <a:p>
            <a:pPr algn="l">
              <a:buNone/>
              <a:defRPr sz="1725" b="0">
                <a:solidFill>
                  <a:srgbClr val="5D6E69"/>
                </a:solidFill>
              </a:defRPr>
            </a:pPr>
            <a:r>
              <a:rPr lang="zh-TW" altLang="en-US" sz="1613" b="0" dirty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陪伴他們面對未來的</a:t>
            </a:r>
            <a:r>
              <a:rPr lang="en-US" altLang="zh-TW" sz="1613" dirty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AI</a:t>
            </a:r>
            <a:r>
              <a:rPr lang="zh-TW" altLang="en-US" sz="1613" dirty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時代</a:t>
            </a:r>
            <a:r>
              <a:rPr sz="1613" b="0" dirty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27877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圖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" r="3982"/>
          <a:stretch/>
        </p:blipFill>
        <p:spPr>
          <a:xfrm>
            <a:off x="7477125" y="742950"/>
            <a:ext cx="3714750" cy="5381625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C70055D-F8D8-4FCC-A6AD-538845BA3F99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B7D8D0"/>
                </a:solidFill>
              </a:defRPr>
            </a:pPr>
            <a:r>
              <a:rPr sz="1050" b="1">
                <a:solidFill>
                  <a:srgbClr val="B7D8D0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272BBC-1E5F-4BA6-89B8-807849ACA128}"/>
              </a:ext>
            </a:extLst>
          </p:cNvPr>
          <p:cNvSpPr>
            <a:spLocks noGrp="1"/>
          </p:cNvSpPr>
          <p:nvPr/>
        </p:nvSpPr>
        <p:spPr>
          <a:xfrm>
            <a:off x="590550" y="876300"/>
            <a:ext cx="6191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300" b="1">
                <a:solidFill>
                  <a:srgbClr val="FFFFFF"/>
                </a:solidFill>
              </a:defRPr>
            </a:pPr>
            <a:r>
              <a:rPr lang="zh-TW" altLang="en-US" sz="3150" b="1" dirty="0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為</a:t>
            </a:r>
            <a:r>
              <a:rPr sz="3150" b="1" dirty="0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AI </a:t>
            </a:r>
            <a:r>
              <a:rPr lang="zh-TW" altLang="en-US" sz="3150" b="1" dirty="0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世代做準備</a:t>
            </a:r>
            <a:r>
              <a:rPr sz="3150" b="1" dirty="0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，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62D3C47-714C-416D-85F6-29902C2E110A}"/>
              </a:ext>
            </a:extLst>
          </p:cNvPr>
          <p:cNvSpPr>
            <a:spLocks noGrp="1"/>
          </p:cNvSpPr>
          <p:nvPr/>
        </p:nvSpPr>
        <p:spPr>
          <a:xfrm>
            <a:off x="590550" y="1476375"/>
            <a:ext cx="6572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B935"/>
                </a:solidFill>
              </a:defRPr>
            </a:pPr>
            <a:r>
              <a:rPr lang="zh-TW" altLang="en-US" sz="3300" b="1" dirty="0">
                <a:solidFill>
                  <a:srgbClr val="F6B935"/>
                </a:solidFill>
                <a:latin typeface="Source Han Sans TW"/>
                <a:ea typeface="Source Han Sans TW"/>
                <a:cs typeface="Source Han Sans TW"/>
              </a:rPr>
              <a:t>陪伴</a:t>
            </a:r>
            <a:r>
              <a:rPr sz="3300" b="1" dirty="0" err="1">
                <a:solidFill>
                  <a:srgbClr val="F6B935"/>
                </a:solidFill>
                <a:latin typeface="Source Han Sans TW"/>
                <a:ea typeface="Source Han Sans TW"/>
                <a:cs typeface="Source Han Sans TW"/>
              </a:rPr>
              <a:t>一年級</a:t>
            </a:r>
            <a:r>
              <a:rPr lang="zh-TW" altLang="en-US" sz="3300" b="1" dirty="0">
                <a:solidFill>
                  <a:srgbClr val="F6B935"/>
                </a:solidFill>
                <a:latin typeface="Source Han Sans TW"/>
                <a:ea typeface="Source Han Sans TW"/>
                <a:cs typeface="Source Han Sans TW"/>
              </a:rPr>
              <a:t>探索自然</a:t>
            </a:r>
            <a:endParaRPr sz="3300" b="1" dirty="0">
              <a:solidFill>
                <a:srgbClr val="F6B935"/>
              </a:solidFill>
              <a:latin typeface="Source Han Sans TW"/>
              <a:ea typeface="Source Han Sans TW"/>
              <a:cs typeface="Source Han Sans TW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02B8EF5-5BEA-4CE2-BA28-FBBD2FC8560F}"/>
              </a:ext>
            </a:extLst>
          </p:cNvPr>
          <p:cNvSpPr>
            <a:spLocks noGrp="1"/>
          </p:cNvSpPr>
          <p:nvPr/>
        </p:nvSpPr>
        <p:spPr>
          <a:xfrm>
            <a:off x="609600" y="2343150"/>
            <a:ext cx="595312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725" b="0">
                <a:solidFill>
                  <a:srgbClr val="D7ECE6"/>
                </a:solidFill>
              </a:defRPr>
            </a:pPr>
            <a:r>
              <a:rPr sz="1613" b="0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在 AI 世代，孩子越早養成觀察、提問、動手驗證的習慣，</a:t>
            </a:r>
          </a:p>
          <a:p>
            <a:pPr algn="l">
              <a:buNone/>
              <a:defRPr sz="1725" b="0">
                <a:solidFill>
                  <a:srgbClr val="D7ECE6"/>
                </a:solidFill>
              </a:defRPr>
            </a:pPr>
            <a:r>
              <a:rPr sz="1613" b="0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越能把資訊變成自己的理解與行動。</a:t>
            </a: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76943A08-9345-4C7E-8EA0-044DC6DD5BAD}"/>
              </a:ext>
            </a:extLst>
          </p:cNvPr>
          <p:cNvSpPr>
            <a:spLocks noGrp="1"/>
          </p:cNvSpPr>
          <p:nvPr/>
        </p:nvSpPr>
        <p:spPr>
          <a:xfrm>
            <a:off x="1148442" y="3638550"/>
            <a:ext cx="723900" cy="72390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 sz="20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7E48B0D-CA1C-4C0D-A499-C8FDDE3A2A41}"/>
              </a:ext>
            </a:extLst>
          </p:cNvPr>
          <p:cNvSpPr>
            <a:spLocks noGrp="1"/>
          </p:cNvSpPr>
          <p:nvPr/>
        </p:nvSpPr>
        <p:spPr>
          <a:xfrm>
            <a:off x="1081767" y="3829050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2000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看見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9534F8E-616F-4F09-9DD4-C64B75143DF6}"/>
              </a:ext>
            </a:extLst>
          </p:cNvPr>
          <p:cNvSpPr>
            <a:spLocks noGrp="1"/>
          </p:cNvSpPr>
          <p:nvPr/>
        </p:nvSpPr>
        <p:spPr>
          <a:xfrm>
            <a:off x="938892" y="44767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2000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發現力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F81559EA-0C0A-4D70-8453-5F214D0D3BFA}"/>
              </a:ext>
            </a:extLst>
          </p:cNvPr>
          <p:cNvSpPr>
            <a:spLocks noGrp="1"/>
          </p:cNvSpPr>
          <p:nvPr/>
        </p:nvSpPr>
        <p:spPr>
          <a:xfrm>
            <a:off x="2958192" y="3638550"/>
            <a:ext cx="723900" cy="723900"/>
          </a:xfrm>
          <a:prstGeom prst="ellipse">
            <a:avLst/>
          </a:prstGeom>
          <a:solidFill>
            <a:srgbClr val="26B7C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 sz="20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684D10-49CF-4FF5-BE8B-FD495046CF82}"/>
              </a:ext>
            </a:extLst>
          </p:cNvPr>
          <p:cNvSpPr>
            <a:spLocks noGrp="1"/>
          </p:cNvSpPr>
          <p:nvPr/>
        </p:nvSpPr>
        <p:spPr>
          <a:xfrm>
            <a:off x="2891517" y="3829050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2000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敢問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D3B3C09-0819-435A-AB01-3A5B66B86618}"/>
              </a:ext>
            </a:extLst>
          </p:cNvPr>
          <p:cNvSpPr>
            <a:spLocks noGrp="1"/>
          </p:cNvSpPr>
          <p:nvPr/>
        </p:nvSpPr>
        <p:spPr>
          <a:xfrm>
            <a:off x="2748642" y="44767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2000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提問力</a:t>
            </a: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CB69DEE1-5F1B-4446-A7AD-2071D173D72F}"/>
              </a:ext>
            </a:extLst>
          </p:cNvPr>
          <p:cNvSpPr>
            <a:spLocks noGrp="1"/>
          </p:cNvSpPr>
          <p:nvPr/>
        </p:nvSpPr>
        <p:spPr>
          <a:xfrm>
            <a:off x="4767942" y="3638550"/>
            <a:ext cx="723900" cy="723900"/>
          </a:xfrm>
          <a:prstGeom prst="ellipse">
            <a:avLst/>
          </a:prstGeom>
          <a:solidFill>
            <a:srgbClr val="BEEA43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 sz="200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2DC890-71F2-4F72-A060-C3E679C3E755}"/>
              </a:ext>
            </a:extLst>
          </p:cNvPr>
          <p:cNvSpPr>
            <a:spLocks noGrp="1"/>
          </p:cNvSpPr>
          <p:nvPr/>
        </p:nvSpPr>
        <p:spPr>
          <a:xfrm>
            <a:off x="4701267" y="3829050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575" b="1">
                <a:solidFill>
                  <a:srgbClr val="123A36"/>
                </a:solidFill>
              </a:defRPr>
            </a:pPr>
            <a:r>
              <a:rPr sz="200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動手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CAB0E88-6B92-4995-9DA1-31CF6FB20273}"/>
              </a:ext>
            </a:extLst>
          </p:cNvPr>
          <p:cNvSpPr>
            <a:spLocks noGrp="1"/>
          </p:cNvSpPr>
          <p:nvPr/>
        </p:nvSpPr>
        <p:spPr>
          <a:xfrm>
            <a:off x="4558392" y="44767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2000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執行力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F224323-F3A7-4ADF-B121-AFD9EFA01D64}"/>
              </a:ext>
            </a:extLst>
          </p:cNvPr>
          <p:cNvSpPr>
            <a:spLocks noGrp="1"/>
          </p:cNvSpPr>
          <p:nvPr/>
        </p:nvSpPr>
        <p:spPr>
          <a:xfrm>
            <a:off x="628650" y="5257800"/>
            <a:ext cx="542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從低年級開始，讓好奇心成為學習的起點。</a:t>
            </a:r>
          </a:p>
        </p:txBody>
      </p:sp>
    </p:spTree>
    <p:extLst>
      <p:ext uri="{BB962C8B-B14F-4D97-AF65-F5344CB8AC3E}">
        <p14:creationId xmlns:p14="http://schemas.microsoft.com/office/powerpoint/2010/main" val="156155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BDEAE40-7F4C-4562-909D-B669BC5DAA61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06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63788AE5-55CC-4B77-B355-DF37EBEB6151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66EDC14-CC63-4828-8730-07BD39BCBC1F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70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一年級全年 8 大主題｜從生活現象開始學會探究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94907878-F433-4A7B-BB00-72EB68AEF66E}"/>
              </a:ext>
            </a:extLst>
          </p:cNvPr>
          <p:cNvSpPr>
            <a:spLocks noGrp="1"/>
          </p:cNvSpPr>
          <p:nvPr/>
        </p:nvSpPr>
        <p:spPr>
          <a:xfrm>
            <a:off x="495300" y="1314450"/>
            <a:ext cx="4448175" cy="4914900"/>
          </a:xfrm>
          <a:prstGeom prst="roundRect">
            <a:avLst>
              <a:gd name="adj" fmla="val 2570"/>
            </a:avLst>
          </a:prstGeom>
          <a:solidFill>
            <a:srgbClr val="FFFFFF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05BFB35B-AE4D-4695-B0D0-42D59EE75AA6}"/>
              </a:ext>
            </a:extLst>
          </p:cNvPr>
          <p:cNvSpPr>
            <a:spLocks noGrp="1"/>
          </p:cNvSpPr>
          <p:nvPr/>
        </p:nvSpPr>
        <p:spPr>
          <a:xfrm>
            <a:off x="5334000" y="1371600"/>
            <a:ext cx="571500" cy="57150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0A8F1F7-7F5F-4F88-A950-238424801EFF}"/>
              </a:ext>
            </a:extLst>
          </p:cNvPr>
          <p:cNvSpPr>
            <a:spLocks noGrp="1"/>
          </p:cNvSpPr>
          <p:nvPr/>
        </p:nvSpPr>
        <p:spPr>
          <a:xfrm>
            <a:off x="5334000" y="1514475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563B987-73D3-4AA4-8C18-8B7EB4EC90B1}"/>
              </a:ext>
            </a:extLst>
          </p:cNvPr>
          <p:cNvSpPr>
            <a:spLocks noGrp="1"/>
          </p:cNvSpPr>
          <p:nvPr/>
        </p:nvSpPr>
        <p:spPr>
          <a:xfrm>
            <a:off x="6153150" y="1352550"/>
            <a:ext cx="476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72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水｜紙與紙鈔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B905DCE-4B47-4E11-BDFA-21CD3CDBC026}"/>
              </a:ext>
            </a:extLst>
          </p:cNvPr>
          <p:cNvSpPr>
            <a:spLocks noGrp="1"/>
          </p:cNvSpPr>
          <p:nvPr/>
        </p:nvSpPr>
        <p:spPr>
          <a:xfrm>
            <a:off x="6153150" y="1762125"/>
            <a:ext cx="4876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上：浮沉、小船、浮水畫與淨水</a:t>
            </a:r>
          </a:p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下：紙的特性、紙鈔與剪紙</a:t>
            </a: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4EA3A007-AE43-473F-A076-F3EB23BC9834}"/>
              </a:ext>
            </a:extLst>
          </p:cNvPr>
          <p:cNvSpPr>
            <a:spLocks noGrp="1"/>
          </p:cNvSpPr>
          <p:nvPr/>
        </p:nvSpPr>
        <p:spPr>
          <a:xfrm>
            <a:off x="5334000" y="2400300"/>
            <a:ext cx="571500" cy="57150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F223205-EDEC-4AD1-A7B0-B372C616E915}"/>
              </a:ext>
            </a:extLst>
          </p:cNvPr>
          <p:cNvSpPr>
            <a:spLocks noGrp="1"/>
          </p:cNvSpPr>
          <p:nvPr/>
        </p:nvSpPr>
        <p:spPr>
          <a:xfrm>
            <a:off x="5334000" y="2543175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EB1B8E2-19D2-4A3D-9F45-03CDBB0C3028}"/>
              </a:ext>
            </a:extLst>
          </p:cNvPr>
          <p:cNvSpPr>
            <a:spLocks noGrp="1"/>
          </p:cNvSpPr>
          <p:nvPr/>
        </p:nvSpPr>
        <p:spPr>
          <a:xfrm>
            <a:off x="6153150" y="2381250"/>
            <a:ext cx="476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72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樂器｜食物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364F874-8C87-4FFC-B4AB-57BF154FB555}"/>
              </a:ext>
            </a:extLst>
          </p:cNvPr>
          <p:cNvSpPr>
            <a:spLocks noGrp="1"/>
          </p:cNvSpPr>
          <p:nvPr/>
        </p:nvSpPr>
        <p:spPr>
          <a:xfrm>
            <a:off x="6153150" y="2790825"/>
            <a:ext cx="4876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上：共鳴、音階與自製樂器</a:t>
            </a:r>
          </a:p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下：水果電池、保存與香料文化</a:t>
            </a: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805716C4-9CCE-4CBC-AF85-82DC759907E9}"/>
              </a:ext>
            </a:extLst>
          </p:cNvPr>
          <p:cNvSpPr>
            <a:spLocks noGrp="1"/>
          </p:cNvSpPr>
          <p:nvPr/>
        </p:nvSpPr>
        <p:spPr>
          <a:xfrm>
            <a:off x="5334000" y="3429000"/>
            <a:ext cx="571500" cy="57150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E83A16C-6FAF-4336-A351-CA9BEF6D46AE}"/>
              </a:ext>
            </a:extLst>
          </p:cNvPr>
          <p:cNvSpPr>
            <a:spLocks noGrp="1"/>
          </p:cNvSpPr>
          <p:nvPr/>
        </p:nvSpPr>
        <p:spPr>
          <a:xfrm>
            <a:off x="5334000" y="3571875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CD7F3B0-F765-4161-B0B9-85927E5B52AF}"/>
              </a:ext>
            </a:extLst>
          </p:cNvPr>
          <p:cNvSpPr>
            <a:spLocks noGrp="1"/>
          </p:cNvSpPr>
          <p:nvPr/>
        </p:nvSpPr>
        <p:spPr>
          <a:xfrm>
            <a:off x="6153150" y="3409950"/>
            <a:ext cx="476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72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雞蛋｜植物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EFA9BF-B07C-420D-9BB5-E589778FD7F7}"/>
              </a:ext>
            </a:extLst>
          </p:cNvPr>
          <p:cNvSpPr>
            <a:spLocks noGrp="1"/>
          </p:cNvSpPr>
          <p:nvPr/>
        </p:nvSpPr>
        <p:spPr>
          <a:xfrm>
            <a:off x="6153150" y="3819525"/>
            <a:ext cx="4876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上：構造、承重、保護與蛋彩</a:t>
            </a:r>
          </a:p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下：天然染色、花草茶與草藥</a:t>
            </a:r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D41529A3-4979-4E5C-A7BB-90A60148E269}"/>
              </a:ext>
            </a:extLst>
          </p:cNvPr>
          <p:cNvSpPr>
            <a:spLocks noGrp="1"/>
          </p:cNvSpPr>
          <p:nvPr/>
        </p:nvSpPr>
        <p:spPr>
          <a:xfrm>
            <a:off x="5334000" y="4457700"/>
            <a:ext cx="571500" cy="57150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4075912-8593-4553-BCF9-66E183A6FDD7}"/>
              </a:ext>
            </a:extLst>
          </p:cNvPr>
          <p:cNvSpPr>
            <a:spLocks noGrp="1"/>
          </p:cNvSpPr>
          <p:nvPr/>
        </p:nvSpPr>
        <p:spPr>
          <a:xfrm>
            <a:off x="5334000" y="4600575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C3CF35E-CF59-4D2A-8F42-D1DD33DEC806}"/>
              </a:ext>
            </a:extLst>
          </p:cNvPr>
          <p:cNvSpPr>
            <a:spLocks noGrp="1"/>
          </p:cNvSpPr>
          <p:nvPr/>
        </p:nvSpPr>
        <p:spPr>
          <a:xfrm>
            <a:off x="6153150" y="4438650"/>
            <a:ext cx="476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72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風｜光與鏡子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1EE91C2-A468-47AF-A7C8-64308FCED306}"/>
              </a:ext>
            </a:extLst>
          </p:cNvPr>
          <p:cNvSpPr>
            <a:spLocks noGrp="1"/>
          </p:cNvSpPr>
          <p:nvPr/>
        </p:nvSpPr>
        <p:spPr>
          <a:xfrm>
            <a:off x="6153150" y="4848225"/>
            <a:ext cx="4876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上：翅果、風力車與氣流現象</a:t>
            </a:r>
          </a:p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1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下：對稱、曲面鏡與太陽爐</a:t>
            </a: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E87E30E5-FD04-4A58-9C9D-C2DA3B7DF784}"/>
              </a:ext>
            </a:extLst>
          </p:cNvPr>
          <p:cNvSpPr>
            <a:spLocks noGrp="1"/>
          </p:cNvSpPr>
          <p:nvPr/>
        </p:nvSpPr>
        <p:spPr>
          <a:xfrm>
            <a:off x="5305425" y="5600700"/>
            <a:ext cx="5715000" cy="495300"/>
          </a:xfrm>
          <a:prstGeom prst="roundRect">
            <a:avLst>
              <a:gd name="adj" fmla="val 23077"/>
            </a:avLst>
          </a:prstGeom>
          <a:solidFill>
            <a:srgbClr val="123A3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92E43BA-005C-4ED0-AE3F-E3CF0640DE8F}"/>
              </a:ext>
            </a:extLst>
          </p:cNvPr>
          <p:cNvSpPr>
            <a:spLocks noGrp="1"/>
          </p:cNvSpPr>
          <p:nvPr/>
        </p:nvSpPr>
        <p:spPr>
          <a:xfrm>
            <a:off x="5476875" y="5705475"/>
            <a:ext cx="5381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每週 2 節｜4 主題／學期｜全年 8 大主題｜全員參與</a:t>
            </a:r>
          </a:p>
        </p:txBody>
      </p:sp>
      <p:pic>
        <p:nvPicPr>
          <p:cNvPr id="50" name="圖片 49"/>
          <p:cNvPicPr>
            <a:picLocks noChangeAspect="1"/>
          </p:cNvPicPr>
          <p:nvPr/>
        </p:nvPicPr>
        <p:blipFill>
          <a:blip r:embed="rId3"/>
          <a:srcRect t="1172" b="1172"/>
          <a:stretch>
            <a:fillRect/>
          </a:stretch>
        </p:blipFill>
        <p:spPr>
          <a:xfrm>
            <a:off x="1002097" y="2009133"/>
            <a:ext cx="3434581" cy="33540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42595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圖片 69"/>
          <p:cNvPicPr>
            <a:picLocks noChangeAspect="1"/>
          </p:cNvPicPr>
          <p:nvPr/>
        </p:nvPicPr>
        <p:blipFill>
          <a:blip r:embed="rId3"/>
          <a:srcRect l="6981" r="6981"/>
          <a:stretch>
            <a:fillRect/>
          </a:stretch>
        </p:blipFill>
        <p:spPr>
          <a:xfrm>
            <a:off x="552450" y="1409700"/>
            <a:ext cx="5048250" cy="4400550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07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1｜水：從浮沉實驗到節約用水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在水中測試、造船、創作，再一起把水變乾淨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浮沉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比較物品在水中位置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浮力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自製小船接受挑戰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藝術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完成土耳其浮水畫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過濾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觀察汙水變乾淨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行動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說出節約用水方法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孩子從「水裡會怎樣」開始，用觀察與實驗理解珍惜水資源。</a:t>
            </a:r>
          </a:p>
        </p:txBody>
      </p:sp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圖片 69"/>
          <p:cNvPicPr>
            <a:picLocks noChangeAspect="1"/>
          </p:cNvPicPr>
          <p:nvPr/>
        </p:nvPicPr>
        <p:blipFill>
          <a:blip r:embed="rId3"/>
          <a:srcRect l="6981" r="6981"/>
          <a:stretch>
            <a:fillRect/>
          </a:stretch>
        </p:blipFill>
        <p:spPr>
          <a:xfrm>
            <a:off x="552450" y="1409700"/>
            <a:ext cx="5048250" cy="4400550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08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2｜樂器：聽見聲音背後的科學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從大聲公、排簫到弦樂器，讓看不見的振動被聽見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發聲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找出振動與共鳴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改造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讓大聲公更好用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音階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比較空氣柱長短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製作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完成吸管排簫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創作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自製弦樂器試奏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音樂不只用耳朵欣賞；孩子會動手改變聲音，再說出差異。</a:t>
            </a:r>
          </a:p>
        </p:txBody>
      </p:sp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圖片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4" b="17304"/>
          <a:stretch/>
        </p:blipFill>
        <p:spPr>
          <a:xfrm>
            <a:off x="552450" y="1409700"/>
            <a:ext cx="5048250" cy="4400550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09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3｜雞蛋：從生命構造走進工程挑戰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看構造、踩蛋殼、做保護，再把蛋黃變成藝術顏料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構造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認識蛋殼、蛋白與蛋黃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判斷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分辨生蛋與熟蛋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承重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體驗拱形蛋殼結構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保護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設計雞蛋防摔包裝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創作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完成醋蛋與蛋彩畫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一顆蛋串起生命、力學、保存與藝術，讓孩子練習跨域連結。</a:t>
            </a:r>
          </a:p>
        </p:txBody>
      </p:sp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10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4｜風：把看不見的力量變成會動的設計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28B4B965-5B6B-4917-BA98-91443A48563C}"/>
              </a:ext>
            </a:extLst>
          </p:cNvPr>
          <p:cNvSpPr>
            <a:spLocks noGrp="1"/>
          </p:cNvSpPr>
          <p:nvPr/>
        </p:nvSpPr>
        <p:spPr>
          <a:xfrm>
            <a:off x="495300" y="1466850"/>
            <a:ext cx="5162550" cy="445770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從翅果飛行、風力車到氣流遊戲，看見風如何做功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觀察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比較翅果的飛行方式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模擬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製作大小紙蜻蜓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設計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創作風力推動小車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改造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比較造型與前進差異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解釋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用氣流現象說明結果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孩子無法看見風，卻能從物體的移動找到證據。</a:t>
            </a:r>
          </a:p>
        </p:txBody>
      </p:sp>
      <p:pic>
        <p:nvPicPr>
          <p:cNvPr id="70" name="圖片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7" b="17277"/>
          <a:stretch/>
        </p:blipFill>
        <p:spPr>
          <a:xfrm>
            <a:off x="552450" y="1409700"/>
            <a:ext cx="5048250" cy="44005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11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70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5｜紙與紙鈔：同一張紙，可以有多少種功能？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28B4B965-5B6B-4917-BA98-91443A48563C}"/>
              </a:ext>
            </a:extLst>
          </p:cNvPr>
          <p:cNvSpPr>
            <a:spLocks noGrp="1"/>
          </p:cNvSpPr>
          <p:nvPr/>
        </p:nvSpPr>
        <p:spPr>
          <a:xfrm>
            <a:off x="495300" y="1466850"/>
            <a:ext cx="5162550" cy="445770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從紙砲、水滴迷宮到紙鈔防偽，用材料特性解決問題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形狀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摺紙改變聲音與功能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吸水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比較紙張吸水差異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材質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測試紙在水中分散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防偽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觀察紙鈔細節與磁性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創作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剪紙挑戰與幾何變化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孩子不只會用紙，而是開始問：材質不同，功能為什麼不同？</a:t>
            </a:r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86A8E79A-F095-D4A5-EDF7-7455B98DD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451882"/>
            <a:ext cx="53086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圖片 69"/>
          <p:cNvPicPr>
            <a:picLocks noChangeAspect="1"/>
          </p:cNvPicPr>
          <p:nvPr/>
        </p:nvPicPr>
        <p:blipFill>
          <a:blip r:embed="rId3"/>
          <a:srcRect l="6971" r="6971"/>
          <a:stretch>
            <a:fillRect/>
          </a:stretch>
        </p:blipFill>
        <p:spPr>
          <a:xfrm>
            <a:off x="552450" y="1409700"/>
            <a:ext cx="5048250" cy="4400550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12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6｜食物：餐桌也是一座科學實驗室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從水果電池、醃漬保存到香料文化，讀懂食物的變化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電解質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水果也能形成電池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保存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找出延長食物的方法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脫水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比較鹽與糖的影響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文化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拆解滷包與香料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表達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分享味道背後的故事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孩子從熟悉的食物出發，練習觀察變化，也理解文化與珍惜。</a:t>
            </a:r>
          </a:p>
        </p:txBody>
      </p:sp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圖片 69"/>
          <p:cNvPicPr>
            <a:picLocks noChangeAspect="1"/>
          </p:cNvPicPr>
          <p:nvPr/>
        </p:nvPicPr>
        <p:blipFill>
          <a:blip r:embed="rId3"/>
          <a:srcRect t="17293" b="17293"/>
          <a:stretch>
            <a:fillRect/>
          </a:stretch>
        </p:blipFill>
        <p:spPr>
          <a:xfrm>
            <a:off x="552450" y="1409700"/>
            <a:ext cx="5048250" cy="4400550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13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7｜植物：把顏色、香氣與文化帶進教室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從天然染色、蝶豆花到花草茶與香包，用五感探索植物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變色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咖哩與蝶豆花酸鹼反應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染色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創作植物色彩作品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品味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比較花草茶色澤香氣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標本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完成中草藥小書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文化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製作端午植物香包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植物不只是自然課名詞；孩子會用看、聞、摸、做，建立真實經驗</a:t>
            </a:r>
          </a:p>
        </p:txBody>
      </p:sp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圖片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1" r="6971"/>
          <a:stretch/>
        </p:blipFill>
        <p:spPr>
          <a:xfrm>
            <a:off x="595312" y="1466850"/>
            <a:ext cx="5048250" cy="4400550"/>
          </a:xfrm>
          <a:prstGeom prst="round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7A5C819-A9E8-48D4-A8FB-49FCCEAA40B7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14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0FE4D630-167D-4C09-A815-8B3401B69A34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D158A8-B924-4CBD-A11E-8CD672B7E47C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主題 8｜光與鏡子：用反射打開一個奇妙世界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28BD686E-DC03-4D3E-8F9A-2E0FF6E17781}"/>
              </a:ext>
            </a:extLst>
          </p:cNvPr>
          <p:cNvSpPr>
            <a:spLocks noGrp="1"/>
          </p:cNvSpPr>
          <p:nvPr/>
        </p:nvSpPr>
        <p:spPr>
          <a:xfrm>
            <a:off x="952500" y="5467350"/>
            <a:ext cx="4248150" cy="323850"/>
          </a:xfrm>
          <a:prstGeom prst="roundRect">
            <a:avLst>
              <a:gd name="adj" fmla="val 35294"/>
            </a:avLst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BF1B8DC-AB08-4472-9BF8-91A7E73D7E10}"/>
              </a:ext>
            </a:extLst>
          </p:cNvPr>
          <p:cNvSpPr>
            <a:spLocks noGrp="1"/>
          </p:cNvSpPr>
          <p:nvPr/>
        </p:nvSpPr>
        <p:spPr>
          <a:xfrm>
            <a:off x="1047750" y="5505450"/>
            <a:ext cx="4057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163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從對稱、平面鏡到凹凸面鏡與太陽爐，追蹤光的路徑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9F465AED-B437-4970-9562-78E0B1E444AD}"/>
              </a:ext>
            </a:extLst>
          </p:cNvPr>
          <p:cNvSpPr>
            <a:spLocks noGrp="1"/>
          </p:cNvSpPr>
          <p:nvPr/>
        </p:nvSpPr>
        <p:spPr>
          <a:xfrm>
            <a:off x="6191250" y="1371600"/>
            <a:ext cx="552450" cy="55245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5484CD-CE65-4B21-B88A-9291FB6A3F56}"/>
              </a:ext>
            </a:extLst>
          </p:cNvPr>
          <p:cNvSpPr>
            <a:spLocks noGrp="1"/>
          </p:cNvSpPr>
          <p:nvPr/>
        </p:nvSpPr>
        <p:spPr>
          <a:xfrm>
            <a:off x="6191250" y="15144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41983F2-C469-4CA0-A931-C105A908E994}"/>
              </a:ext>
            </a:extLst>
          </p:cNvPr>
          <p:cNvSpPr>
            <a:spLocks noGrp="1"/>
          </p:cNvSpPr>
          <p:nvPr/>
        </p:nvSpPr>
        <p:spPr>
          <a:xfrm>
            <a:off x="6972300" y="13525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對稱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17C3EA-2171-4BF7-AF09-B001A3EB1AED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創作鏡像對稱畫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254E1B-5DD3-4BCC-B516-2907D9DEEFC5}"/>
              </a:ext>
            </a:extLst>
          </p:cNvPr>
          <p:cNvSpPr>
            <a:spLocks noGrp="1"/>
          </p:cNvSpPr>
          <p:nvPr/>
        </p:nvSpPr>
        <p:spPr>
          <a:xfrm>
            <a:off x="6457950" y="19431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6CAC85C0-58E3-4BE6-AA87-F88F112DF112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2450" cy="55245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D0CE00A-462B-45FB-8A35-03633A6D5574}"/>
              </a:ext>
            </a:extLst>
          </p:cNvPr>
          <p:cNvSpPr>
            <a:spLocks noGrp="1"/>
          </p:cNvSpPr>
          <p:nvPr/>
        </p:nvSpPr>
        <p:spPr>
          <a:xfrm>
            <a:off x="6191250" y="24098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F251A78-62AA-439D-A8B9-5145ECD1147B}"/>
              </a:ext>
            </a:extLst>
          </p:cNvPr>
          <p:cNvSpPr>
            <a:spLocks noGrp="1"/>
          </p:cNvSpPr>
          <p:nvPr/>
        </p:nvSpPr>
        <p:spPr>
          <a:xfrm>
            <a:off x="6972300" y="22479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成像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E5C106-441D-4966-9A50-B6BFE0CDA7D4}"/>
              </a:ext>
            </a:extLst>
          </p:cNvPr>
          <p:cNvSpPr>
            <a:spLocks noGrp="1"/>
          </p:cNvSpPr>
          <p:nvPr/>
        </p:nvSpPr>
        <p:spPr>
          <a:xfrm>
            <a:off x="8153400" y="22860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體驗平面鏡特性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780A85-DE72-48E0-80D7-28EDAF8DEA6B}"/>
              </a:ext>
            </a:extLst>
          </p:cNvPr>
          <p:cNvSpPr>
            <a:spLocks noGrp="1"/>
          </p:cNvSpPr>
          <p:nvPr/>
        </p:nvSpPr>
        <p:spPr>
          <a:xfrm>
            <a:off x="6457950" y="28384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882CF53B-8C26-42F8-858D-A7728C01EA8C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552450" cy="552450"/>
          </a:xfrm>
          <a:prstGeom prst="ellipse">
            <a:avLst/>
          </a:prstGeom>
          <a:solidFill>
            <a:srgbClr val="2F78C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BA7BFC-F0DE-4503-B9A4-251929F13C32}"/>
              </a:ext>
            </a:extLst>
          </p:cNvPr>
          <p:cNvSpPr>
            <a:spLocks noGrp="1"/>
          </p:cNvSpPr>
          <p:nvPr/>
        </p:nvSpPr>
        <p:spPr>
          <a:xfrm>
            <a:off x="6191250" y="33051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A8EC7F8-4F4E-4C11-96B1-0F07DC5FB440}"/>
              </a:ext>
            </a:extLst>
          </p:cNvPr>
          <p:cNvSpPr>
            <a:spLocks noGrp="1"/>
          </p:cNvSpPr>
          <p:nvPr/>
        </p:nvSpPr>
        <p:spPr>
          <a:xfrm>
            <a:off x="6972300" y="31432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曲面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0F135-0ED5-4BD4-9D60-91590C353095}"/>
              </a:ext>
            </a:extLst>
          </p:cNvPr>
          <p:cNvSpPr>
            <a:spLocks noGrp="1"/>
          </p:cNvSpPr>
          <p:nvPr/>
        </p:nvSpPr>
        <p:spPr>
          <a:xfrm>
            <a:off x="8153400" y="31813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比較凹凸面鏡差異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B3D5C1-7EC2-489D-8570-392FA205C9B6}"/>
              </a:ext>
            </a:extLst>
          </p:cNvPr>
          <p:cNvSpPr>
            <a:spLocks noGrp="1"/>
          </p:cNvSpPr>
          <p:nvPr/>
        </p:nvSpPr>
        <p:spPr>
          <a:xfrm>
            <a:off x="6457950" y="373380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橢圓 23">
            <a:extLst>
              <a:ext uri="{FF2B5EF4-FFF2-40B4-BE49-F238E27FC236}">
                <a16:creationId xmlns:a16="http://schemas.microsoft.com/office/drawing/2014/main" id="{B7738107-0FB7-44C7-88A1-7EA145712F70}"/>
              </a:ext>
            </a:extLst>
          </p:cNvPr>
          <p:cNvSpPr>
            <a:spLocks noGrp="1"/>
          </p:cNvSpPr>
          <p:nvPr/>
        </p:nvSpPr>
        <p:spPr>
          <a:xfrm>
            <a:off x="6191250" y="4057650"/>
            <a:ext cx="552450" cy="55245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D0F2F00-8FA1-4A46-A94B-625D169C0AD2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D46C91F-F5F4-42AB-83DA-6C9E5BB5420E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設計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F7949F8-DDB4-4E64-B0F9-651D970CA148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完成神秘魔鏡任務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760FFF9-ACAF-4776-9525-BCA7F5B97C5D}"/>
              </a:ext>
            </a:extLst>
          </p:cNvPr>
          <p:cNvSpPr>
            <a:spLocks noGrp="1"/>
          </p:cNvSpPr>
          <p:nvPr/>
        </p:nvSpPr>
        <p:spPr>
          <a:xfrm>
            <a:off x="6457950" y="4629150"/>
            <a:ext cx="19050" cy="266700"/>
          </a:xfrm>
          <a:prstGeom prst="rect">
            <a:avLst/>
          </a:prstGeom>
          <a:solidFill>
            <a:srgbClr val="D8E2DD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FE95EEE9-4796-4ACC-9E15-B5B2AFB7AE14}"/>
              </a:ext>
            </a:extLst>
          </p:cNvPr>
          <p:cNvSpPr>
            <a:spLocks noGrp="1"/>
          </p:cNvSpPr>
          <p:nvPr/>
        </p:nvSpPr>
        <p:spPr>
          <a:xfrm>
            <a:off x="6191250" y="4953000"/>
            <a:ext cx="552450" cy="552450"/>
          </a:xfrm>
          <a:prstGeom prst="ellipse">
            <a:avLst/>
          </a:prstGeom>
          <a:solidFill>
            <a:srgbClr val="D9971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48D5B4C-6FF5-4789-9078-4C6C93A49ABB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8764DB1-B3A5-476C-BF62-7700A3EC282B}"/>
              </a:ext>
            </a:extLst>
          </p:cNvPr>
          <p:cNvSpPr>
            <a:spLocks noGrp="1"/>
          </p:cNvSpPr>
          <p:nvPr/>
        </p:nvSpPr>
        <p:spPr>
          <a:xfrm>
            <a:off x="6972300" y="4933950"/>
            <a:ext cx="1066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6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應用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EE3311B-445D-4D03-9F75-B916E6E65200}"/>
              </a:ext>
            </a:extLst>
          </p:cNvPr>
          <p:cNvSpPr>
            <a:spLocks noGrp="1"/>
          </p:cNvSpPr>
          <p:nvPr/>
        </p:nvSpPr>
        <p:spPr>
          <a:xfrm>
            <a:off x="8153400" y="497205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238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製作並測試太陽爐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BB5B6DE-0B13-4261-85AC-11F11A593995}"/>
              </a:ext>
            </a:extLst>
          </p:cNvPr>
          <p:cNvSpPr>
            <a:spLocks noGrp="1"/>
          </p:cNvSpPr>
          <p:nvPr/>
        </p:nvSpPr>
        <p:spPr>
          <a:xfrm>
            <a:off x="6191250" y="5934075"/>
            <a:ext cx="5048250" cy="28575"/>
          </a:xfrm>
          <a:prstGeom prst="rect">
            <a:avLst/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90341D-FA10-44E6-BD9B-ACBBA1FA895A}"/>
              </a:ext>
            </a:extLst>
          </p:cNvPr>
          <p:cNvSpPr>
            <a:spLocks noGrp="1"/>
          </p:cNvSpPr>
          <p:nvPr/>
        </p:nvSpPr>
        <p:spPr>
          <a:xfrm>
            <a:off x="6191250" y="6115050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313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孩子會從影像變化提出假設，再用鏡面與光線驗證。</a:t>
            </a:r>
          </a:p>
        </p:txBody>
      </p:sp>
    </p:spTree>
    <p:extLst>
      <p:ext uri="{BB962C8B-B14F-4D97-AF65-F5344CB8AC3E}">
        <p14:creationId xmlns:p14="http://schemas.microsoft.com/office/powerpoint/2010/main" val="1800259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AB7760F-B7DB-40B1-98BB-BDECD81CAC3E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17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1969CD7D-D4DE-4629-9451-54ADFBEE29C2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AEE8C31-BDD3-4C3C-A60A-FE3F46D8AC2E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7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孩子最後帶走的，不只是一件作品，而是學會面對問題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3C36B38B-75B4-410C-A11E-C7BD71F90B0F}"/>
              </a:ext>
            </a:extLst>
          </p:cNvPr>
          <p:cNvSpPr>
            <a:spLocks noGrp="1"/>
          </p:cNvSpPr>
          <p:nvPr/>
        </p:nvSpPr>
        <p:spPr>
          <a:xfrm>
            <a:off x="6524625" y="1504950"/>
            <a:ext cx="533400" cy="533400"/>
          </a:xfrm>
          <a:prstGeom prst="ellipse">
            <a:avLst/>
          </a:prstGeom>
          <a:solidFill>
            <a:srgbClr val="2E8B67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DFFA49E-5151-4603-82C2-1283973820CA}"/>
              </a:ext>
            </a:extLst>
          </p:cNvPr>
          <p:cNvSpPr>
            <a:spLocks noGrp="1"/>
          </p:cNvSpPr>
          <p:nvPr/>
        </p:nvSpPr>
        <p:spPr>
          <a:xfrm>
            <a:off x="6524625" y="1609725"/>
            <a:ext cx="533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✓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7ECB151-28CE-4E31-A274-71AA6147A255}"/>
              </a:ext>
            </a:extLst>
          </p:cNvPr>
          <p:cNvSpPr>
            <a:spLocks noGrp="1"/>
          </p:cNvSpPr>
          <p:nvPr/>
        </p:nvSpPr>
        <p:spPr>
          <a:xfrm>
            <a:off x="7267575" y="1466850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8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能好奇、能提問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B94F4E2-C8A3-472F-9510-B0457C35438D}"/>
              </a:ext>
            </a:extLst>
          </p:cNvPr>
          <p:cNvSpPr>
            <a:spLocks noGrp="1"/>
          </p:cNvSpPr>
          <p:nvPr/>
        </p:nvSpPr>
        <p:spPr>
          <a:xfrm>
            <a:off x="7286625" y="1866900"/>
            <a:ext cx="3714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2E8B67"/>
                </a:solidFill>
              </a:defRPr>
            </a:pPr>
            <a:r>
              <a:rPr sz="1238" b="1">
                <a:solidFill>
                  <a:srgbClr val="2E8B67"/>
                </a:solidFill>
                <a:latin typeface="Source Han Sans TW"/>
                <a:ea typeface="Source Han Sans TW"/>
                <a:cs typeface="Source Han Sans TW"/>
              </a:rPr>
              <a:t>從生活現象找到值得研究的問題</a:t>
            </a: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73D629B2-3002-4356-AE9A-15B7B74FD797}"/>
              </a:ext>
            </a:extLst>
          </p:cNvPr>
          <p:cNvSpPr>
            <a:spLocks noGrp="1"/>
          </p:cNvSpPr>
          <p:nvPr/>
        </p:nvSpPr>
        <p:spPr>
          <a:xfrm>
            <a:off x="6524625" y="2390775"/>
            <a:ext cx="533400" cy="533400"/>
          </a:xfrm>
          <a:prstGeom prst="ellipse">
            <a:avLst/>
          </a:prstGeom>
          <a:solidFill>
            <a:srgbClr val="26B7C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FC470B-C0FE-4999-831A-4F9A1557D2F7}"/>
              </a:ext>
            </a:extLst>
          </p:cNvPr>
          <p:cNvSpPr>
            <a:spLocks noGrp="1"/>
          </p:cNvSpPr>
          <p:nvPr/>
        </p:nvSpPr>
        <p:spPr>
          <a:xfrm>
            <a:off x="6524625" y="2495550"/>
            <a:ext cx="533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✓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960AA35-27C9-4844-9335-CC6F5328279D}"/>
              </a:ext>
            </a:extLst>
          </p:cNvPr>
          <p:cNvSpPr>
            <a:spLocks noGrp="1"/>
          </p:cNvSpPr>
          <p:nvPr/>
        </p:nvSpPr>
        <p:spPr>
          <a:xfrm>
            <a:off x="7267575" y="2352675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8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能觀察、能比較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229DA77-55D1-49A7-8916-87F454EB750C}"/>
              </a:ext>
            </a:extLst>
          </p:cNvPr>
          <p:cNvSpPr>
            <a:spLocks noGrp="1"/>
          </p:cNvSpPr>
          <p:nvPr/>
        </p:nvSpPr>
        <p:spPr>
          <a:xfrm>
            <a:off x="7286625" y="2752725"/>
            <a:ext cx="3714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26B7C9"/>
                </a:solidFill>
              </a:defRPr>
            </a:pPr>
            <a:r>
              <a:rPr sz="1238" b="1">
                <a:solidFill>
                  <a:srgbClr val="26B7C9"/>
                </a:solidFill>
                <a:latin typeface="Source Han Sans TW"/>
                <a:ea typeface="Source Han Sans TW"/>
                <a:cs typeface="Source Han Sans TW"/>
              </a:rPr>
              <a:t>用五感與簡單記錄找出差異</a:t>
            </a: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CCB92293-77CE-4131-89CA-B15D90824DF1}"/>
              </a:ext>
            </a:extLst>
          </p:cNvPr>
          <p:cNvSpPr>
            <a:spLocks noGrp="1"/>
          </p:cNvSpPr>
          <p:nvPr/>
        </p:nvSpPr>
        <p:spPr>
          <a:xfrm>
            <a:off x="6524625" y="3276600"/>
            <a:ext cx="533400" cy="533400"/>
          </a:xfrm>
          <a:prstGeom prst="ellipse">
            <a:avLst/>
          </a:prstGeom>
          <a:solidFill>
            <a:srgbClr val="F06D5B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0E8677C-1B17-4228-95A0-E1F6CACBFF29}"/>
              </a:ext>
            </a:extLst>
          </p:cNvPr>
          <p:cNvSpPr>
            <a:spLocks noGrp="1"/>
          </p:cNvSpPr>
          <p:nvPr/>
        </p:nvSpPr>
        <p:spPr>
          <a:xfrm>
            <a:off x="6524625" y="3381375"/>
            <a:ext cx="533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✓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BDD7F00-6B5A-410F-9F9A-72326C6A280D}"/>
              </a:ext>
            </a:extLst>
          </p:cNvPr>
          <p:cNvSpPr>
            <a:spLocks noGrp="1"/>
          </p:cNvSpPr>
          <p:nvPr/>
        </p:nvSpPr>
        <p:spPr>
          <a:xfrm>
            <a:off x="7267575" y="3238500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8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能動手、能完成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D3F9A32-C819-46C9-9634-C057C0AD8775}"/>
              </a:ext>
            </a:extLst>
          </p:cNvPr>
          <p:cNvSpPr>
            <a:spLocks noGrp="1"/>
          </p:cNvSpPr>
          <p:nvPr/>
        </p:nvSpPr>
        <p:spPr>
          <a:xfrm>
            <a:off x="7286625" y="3638550"/>
            <a:ext cx="3714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F06D5B"/>
                </a:solidFill>
              </a:defRPr>
            </a:pPr>
            <a:r>
              <a:rPr sz="1238" b="1">
                <a:solidFill>
                  <a:srgbClr val="F06D5B"/>
                </a:solidFill>
                <a:latin typeface="Source Han Sans TW"/>
                <a:ea typeface="Source Han Sans TW"/>
                <a:cs typeface="Source Han Sans TW"/>
              </a:rPr>
              <a:t>把想法做出來，也願意反覆嘗試</a:t>
            </a:r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4A441868-304A-4A94-B6C8-8B0331E2D3C9}"/>
              </a:ext>
            </a:extLst>
          </p:cNvPr>
          <p:cNvSpPr>
            <a:spLocks noGrp="1"/>
          </p:cNvSpPr>
          <p:nvPr/>
        </p:nvSpPr>
        <p:spPr>
          <a:xfrm>
            <a:off x="6524625" y="4162425"/>
            <a:ext cx="533400" cy="533400"/>
          </a:xfrm>
          <a:prstGeom prst="ellipse">
            <a:avLst/>
          </a:prstGeom>
          <a:solidFill>
            <a:srgbClr val="7250B4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B6E3721-D5B5-4977-8AD6-F952C4B82733}"/>
              </a:ext>
            </a:extLst>
          </p:cNvPr>
          <p:cNvSpPr>
            <a:spLocks noGrp="1"/>
          </p:cNvSpPr>
          <p:nvPr/>
        </p:nvSpPr>
        <p:spPr>
          <a:xfrm>
            <a:off x="6524625" y="4267200"/>
            <a:ext cx="533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✓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9A0B532-A618-454D-BF08-52D2C5EFFE48}"/>
              </a:ext>
            </a:extLst>
          </p:cNvPr>
          <p:cNvSpPr>
            <a:spLocks noGrp="1"/>
          </p:cNvSpPr>
          <p:nvPr/>
        </p:nvSpPr>
        <p:spPr>
          <a:xfrm>
            <a:off x="7267575" y="4124325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1">
                <a:solidFill>
                  <a:srgbClr val="123A36"/>
                </a:solidFill>
              </a:defRPr>
            </a:pPr>
            <a:r>
              <a:rPr sz="18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能分享、能合作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E5684CD-BB38-4E60-8EE1-74162E4BE29E}"/>
              </a:ext>
            </a:extLst>
          </p:cNvPr>
          <p:cNvSpPr>
            <a:spLocks noGrp="1"/>
          </p:cNvSpPr>
          <p:nvPr/>
        </p:nvSpPr>
        <p:spPr>
          <a:xfrm>
            <a:off x="7286625" y="4524375"/>
            <a:ext cx="3714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7250B4"/>
                </a:solidFill>
              </a:defRPr>
            </a:pPr>
            <a:r>
              <a:rPr sz="1238" b="1">
                <a:solidFill>
                  <a:srgbClr val="7250B4"/>
                </a:solidFill>
                <a:latin typeface="Source Han Sans TW"/>
                <a:ea typeface="Source Han Sans TW"/>
                <a:cs typeface="Source Han Sans TW"/>
              </a:rPr>
              <a:t>說出發現，聽懂別人的想法</a:t>
            </a: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6D02CDBB-00CE-4259-8D97-BF0D9234A473}"/>
              </a:ext>
            </a:extLst>
          </p:cNvPr>
          <p:cNvSpPr>
            <a:spLocks noGrp="1"/>
          </p:cNvSpPr>
          <p:nvPr/>
        </p:nvSpPr>
        <p:spPr>
          <a:xfrm>
            <a:off x="6438900" y="5248275"/>
            <a:ext cx="4810125" cy="742950"/>
          </a:xfrm>
          <a:prstGeom prst="roundRect">
            <a:avLst>
              <a:gd name="adj" fmla="val 15385"/>
            </a:avLst>
          </a:prstGeom>
          <a:solidFill>
            <a:srgbClr val="123A36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6F5BBC5-650B-4547-BB22-2568B5A7A987}"/>
              </a:ext>
            </a:extLst>
          </p:cNvPr>
          <p:cNvSpPr>
            <a:spLocks noGrp="1"/>
          </p:cNvSpPr>
          <p:nvPr/>
        </p:nvSpPr>
        <p:spPr>
          <a:xfrm>
            <a:off x="6715125" y="5381625"/>
            <a:ext cx="42576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238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課程實踐刊載《臺北市 STEAM 教育期刊》</a:t>
            </a:r>
          </a:p>
          <a:p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238" b="1">
                <a:solidFill>
                  <a:srgbClr val="FFFFFF"/>
                </a:solidFill>
                <a:latin typeface="Source Han Sans TW"/>
                <a:ea typeface="Source Han Sans TW"/>
                <a:cs typeface="Source Han Sans TW"/>
              </a:rPr>
              <a:t>第四期，第 8–25 頁</a:t>
            </a:r>
          </a:p>
        </p:txBody>
      </p:sp>
      <p:pic>
        <p:nvPicPr>
          <p:cNvPr id="56" name="圖片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6" r="13966"/>
          <a:stretch/>
        </p:blipFill>
        <p:spPr>
          <a:xfrm>
            <a:off x="781050" y="1466850"/>
            <a:ext cx="4191000" cy="43624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40766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F43C3D9-F6F6-4A83-9B56-389EE3F65552}"/>
              </a:ext>
            </a:extLst>
          </p:cNvPr>
          <p:cNvSpPr>
            <a:spLocks noGrp="1"/>
          </p:cNvSpPr>
          <p:nvPr/>
        </p:nvSpPr>
        <p:spPr>
          <a:xfrm>
            <a:off x="11144250" y="24765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buNone/>
              <a:defRPr sz="1050" b="1">
                <a:solidFill>
                  <a:srgbClr val="5D6E69"/>
                </a:solidFill>
              </a:defRPr>
            </a:pPr>
            <a:r>
              <a:rPr sz="1050" b="1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05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50C78AFC-8A7F-4B38-8257-3F40C08B271C}"/>
              </a:ext>
            </a:extLst>
          </p:cNvPr>
          <p:cNvSpPr>
            <a:spLocks noGrp="1"/>
          </p:cNvSpPr>
          <p:nvPr/>
        </p:nvSpPr>
        <p:spPr>
          <a:xfrm>
            <a:off x="552450" y="628650"/>
            <a:ext cx="85725" cy="400050"/>
          </a:xfrm>
          <a:prstGeom prst="roundRect">
            <a:avLst>
              <a:gd name="adj" fmla="val 50000"/>
            </a:avLst>
          </a:prstGeom>
          <a:solidFill>
            <a:srgbClr val="F6B935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C57792A-4A9B-4473-BD02-2E1F42BC356E}"/>
              </a:ext>
            </a:extLst>
          </p:cNvPr>
          <p:cNvSpPr>
            <a:spLocks noGrp="1"/>
          </p:cNvSpPr>
          <p:nvPr/>
        </p:nvSpPr>
        <p:spPr>
          <a:xfrm>
            <a:off x="781050" y="609600"/>
            <a:ext cx="10620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150" b="1">
                <a:solidFill>
                  <a:srgbClr val="123A36"/>
                </a:solidFill>
              </a:defRPr>
            </a:pPr>
            <a:r>
              <a:rPr sz="285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三年縱向路徑｜一年級先把好奇變成發現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1491DCB-CEC8-4057-80D8-A260659AA23F}"/>
              </a:ext>
            </a:extLst>
          </p:cNvPr>
          <p:cNvSpPr>
            <a:spLocks noGrp="1"/>
          </p:cNvSpPr>
          <p:nvPr/>
        </p:nvSpPr>
        <p:spPr>
          <a:xfrm>
            <a:off x="800100" y="1123950"/>
            <a:ext cx="990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0">
                <a:solidFill>
                  <a:srgbClr val="5D6E69"/>
                </a:solidFill>
              </a:defRPr>
            </a:pPr>
            <a:r>
              <a:rPr sz="146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一年級先探索，二年級練應用，三年級再結合科技與 AI。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774DD4DC-2C7E-41E3-9209-F9BEE9DCCB10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3181350" cy="4133850"/>
          </a:xfrm>
          <a:prstGeom prst="roundRect">
            <a:avLst>
              <a:gd name="adj" fmla="val 3593"/>
            </a:avLst>
          </a:prstGeom>
          <a:solidFill>
            <a:srgbClr val="FEF2C6"/>
          </a:solidFill>
          <a:ln w="38100">
            <a:solidFill>
              <a:srgbClr val="F6B72B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37" name="圖片 36"/>
          <p:cNvPicPr>
            <a:picLocks noChangeAspect="1"/>
          </p:cNvPicPr>
          <p:nvPr/>
        </p:nvPicPr>
        <p:blipFill>
          <a:blip r:embed="rId3"/>
          <a:srcRect t="7494" b="7494"/>
          <a:stretch>
            <a:fillRect/>
          </a:stretch>
        </p:blipFill>
        <p:spPr>
          <a:xfrm>
            <a:off x="723900" y="1962150"/>
            <a:ext cx="2838450" cy="1809750"/>
          </a:xfrm>
          <a:prstGeom prst="roundRect">
            <a:avLst>
              <a:gd name="adj" fmla="val 6316"/>
            </a:avLst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C4813123-443A-40A5-8F90-7486C79A0686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250" b="1">
                <a:solidFill>
                  <a:srgbClr val="2E8B67"/>
                </a:solidFill>
              </a:defRPr>
            </a:pPr>
            <a:r>
              <a:rPr sz="2025" b="1">
                <a:solidFill>
                  <a:srgbClr val="2E8B67"/>
                </a:solidFill>
                <a:latin typeface="Source Han Sans TW"/>
                <a:ea typeface="Source Han Sans TW"/>
                <a:cs typeface="Source Han Sans TW"/>
              </a:rPr>
              <a:t>01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63586A1-8DFE-406C-AB77-EBBAC24746BD}"/>
              </a:ext>
            </a:extLst>
          </p:cNvPr>
          <p:cNvSpPr>
            <a:spLocks noGrp="1"/>
          </p:cNvSpPr>
          <p:nvPr/>
        </p:nvSpPr>
        <p:spPr>
          <a:xfrm>
            <a:off x="1333500" y="398145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1">
                <a:solidFill>
                  <a:srgbClr val="123A36"/>
                </a:solidFill>
              </a:defRPr>
            </a:pPr>
            <a:r>
              <a:rPr sz="142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一年級｜本次焦點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180AB27-F982-46B7-92D6-7E908784E988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2724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400" b="1">
                <a:solidFill>
                  <a:srgbClr val="123A36"/>
                </a:solidFill>
              </a:defRPr>
            </a:pPr>
            <a:r>
              <a:rPr sz="21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探索自然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3CFF3E9-90F5-430C-8EA9-070E08D20E21}"/>
              </a:ext>
            </a:extLst>
          </p:cNvPr>
          <p:cNvSpPr>
            <a:spLocks noGrp="1"/>
          </p:cNvSpPr>
          <p:nvPr/>
        </p:nvSpPr>
        <p:spPr>
          <a:xfrm>
            <a:off x="781050" y="4857750"/>
            <a:ext cx="2724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725" b="1">
                <a:solidFill>
                  <a:srgbClr val="2E8B67"/>
                </a:solidFill>
              </a:defRPr>
            </a:pPr>
            <a:r>
              <a:rPr sz="1575" b="1">
                <a:solidFill>
                  <a:srgbClr val="2E8B67"/>
                </a:solidFill>
                <a:latin typeface="Source Han Sans TW"/>
                <a:ea typeface="Source Han Sans TW"/>
                <a:cs typeface="Source Han Sans TW"/>
              </a:rPr>
              <a:t>發現生活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44319CE-4C99-46FD-A1E1-FD518EC5E6A1}"/>
              </a:ext>
            </a:extLst>
          </p:cNvPr>
          <p:cNvSpPr>
            <a:spLocks noGrp="1"/>
          </p:cNvSpPr>
          <p:nvPr/>
        </p:nvSpPr>
        <p:spPr>
          <a:xfrm>
            <a:off x="781050" y="5295900"/>
            <a:ext cx="2724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31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水・聲音・生命・材料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62E5644C-4EAC-45F8-8EC0-103729F1477D}"/>
              </a:ext>
            </a:extLst>
          </p:cNvPr>
          <p:cNvSpPr>
            <a:spLocks noGrp="1"/>
          </p:cNvSpPr>
          <p:nvPr/>
        </p:nvSpPr>
        <p:spPr>
          <a:xfrm>
            <a:off x="4057649" y="1790700"/>
            <a:ext cx="3867151" cy="4133850"/>
          </a:xfrm>
          <a:prstGeom prst="roundRect">
            <a:avLst>
              <a:gd name="adj" fmla="val 2643"/>
            </a:avLst>
          </a:prstGeom>
          <a:solidFill>
            <a:srgbClr val="E1F0E7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44" name="圖片 43"/>
          <p:cNvPicPr>
            <a:picLocks noChangeAspect="1"/>
          </p:cNvPicPr>
          <p:nvPr/>
        </p:nvPicPr>
        <p:blipFill>
          <a:blip r:embed="rId4"/>
          <a:srcRect t="14593" b="14593"/>
          <a:stretch>
            <a:fillRect/>
          </a:stretch>
        </p:blipFill>
        <p:spPr>
          <a:xfrm>
            <a:off x="4162425" y="1938182"/>
            <a:ext cx="3569154" cy="1895579"/>
          </a:xfrm>
          <a:prstGeom prst="roundRect">
            <a:avLst>
              <a:gd name="adj" fmla="val 5405"/>
            </a:avLst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82561CA9-9694-4304-99C0-EDD5E61D4AFF}"/>
              </a:ext>
            </a:extLst>
          </p:cNvPr>
          <p:cNvSpPr>
            <a:spLocks noGrp="1"/>
          </p:cNvSpPr>
          <p:nvPr/>
        </p:nvSpPr>
        <p:spPr>
          <a:xfrm>
            <a:off x="4162425" y="4076700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250" b="1">
                <a:solidFill>
                  <a:srgbClr val="D99719"/>
                </a:solidFill>
              </a:defRPr>
            </a:pPr>
            <a:r>
              <a:rPr sz="2025" b="1">
                <a:solidFill>
                  <a:srgbClr val="D99719"/>
                </a:solidFill>
                <a:latin typeface="Source Han Sans TW"/>
                <a:ea typeface="Source Han Sans TW"/>
                <a:cs typeface="Source Han Sans TW"/>
              </a:rPr>
              <a:t>02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6FF1246-9B28-4BCD-9E0D-1C70BFE3AAF0}"/>
              </a:ext>
            </a:extLst>
          </p:cNvPr>
          <p:cNvSpPr>
            <a:spLocks noGrp="1"/>
          </p:cNvSpPr>
          <p:nvPr/>
        </p:nvSpPr>
        <p:spPr>
          <a:xfrm>
            <a:off x="4714875" y="4114800"/>
            <a:ext cx="3276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123A36"/>
                </a:solidFill>
              </a:defRPr>
            </a:pPr>
            <a:r>
              <a:rPr sz="150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二年級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7A692E5-E018-44D5-9A44-F63426C6F39C}"/>
              </a:ext>
            </a:extLst>
          </p:cNvPr>
          <p:cNvSpPr>
            <a:spLocks noGrp="1"/>
          </p:cNvSpPr>
          <p:nvPr/>
        </p:nvSpPr>
        <p:spPr>
          <a:xfrm>
            <a:off x="4162425" y="4572000"/>
            <a:ext cx="3867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400" b="1">
                <a:solidFill>
                  <a:srgbClr val="123A36"/>
                </a:solidFill>
              </a:defRPr>
            </a:pPr>
            <a:r>
              <a:rPr sz="21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工程應用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274DF4C-EC67-43EB-995E-A602AAFA369E}"/>
              </a:ext>
            </a:extLst>
          </p:cNvPr>
          <p:cNvSpPr>
            <a:spLocks noGrp="1"/>
          </p:cNvSpPr>
          <p:nvPr/>
        </p:nvSpPr>
        <p:spPr>
          <a:xfrm>
            <a:off x="4162425" y="4991100"/>
            <a:ext cx="3867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725" b="1">
                <a:solidFill>
                  <a:srgbClr val="D99719"/>
                </a:solidFill>
              </a:defRPr>
            </a:pPr>
            <a:r>
              <a:rPr sz="1575" b="1">
                <a:solidFill>
                  <a:srgbClr val="D99719"/>
                </a:solidFill>
                <a:latin typeface="Source Han Sans TW"/>
                <a:ea typeface="Source Han Sans TW"/>
                <a:cs typeface="Source Han Sans TW"/>
              </a:rPr>
              <a:t>探究關係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1F81516-3306-4251-8134-ADE44C0107E3}"/>
              </a:ext>
            </a:extLst>
          </p:cNvPr>
          <p:cNvSpPr>
            <a:spLocks noGrp="1"/>
          </p:cNvSpPr>
          <p:nvPr/>
        </p:nvSpPr>
        <p:spPr>
          <a:xfrm>
            <a:off x="4162425" y="5429250"/>
            <a:ext cx="3867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31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材料・結構・生活系統</a:t>
            </a: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DD2E221C-DF01-40ED-926E-17BDC99EED36}"/>
              </a:ext>
            </a:extLst>
          </p:cNvPr>
          <p:cNvSpPr>
            <a:spLocks noGrp="1"/>
          </p:cNvSpPr>
          <p:nvPr/>
        </p:nvSpPr>
        <p:spPr>
          <a:xfrm>
            <a:off x="8458200" y="1790700"/>
            <a:ext cx="3181350" cy="4133850"/>
          </a:xfrm>
          <a:prstGeom prst="roundRect">
            <a:avLst>
              <a:gd name="adj" fmla="val 3593"/>
            </a:avLst>
          </a:prstGeom>
          <a:solidFill>
            <a:srgbClr val="E4F3F8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zh-TW" altLang="en-US"/>
          </a:p>
        </p:txBody>
      </p:sp>
      <p:pic>
        <p:nvPicPr>
          <p:cNvPr id="51" name="圖片 50"/>
          <p:cNvPicPr>
            <a:picLocks noChangeAspect="1"/>
          </p:cNvPicPr>
          <p:nvPr/>
        </p:nvPicPr>
        <p:blipFill>
          <a:blip r:embed="rId5"/>
          <a:srcRect t="7494" b="7494"/>
          <a:stretch>
            <a:fillRect/>
          </a:stretch>
        </p:blipFill>
        <p:spPr>
          <a:xfrm>
            <a:off x="8629650" y="1962150"/>
            <a:ext cx="2838450" cy="1809750"/>
          </a:xfrm>
          <a:prstGeom prst="roundRect">
            <a:avLst>
              <a:gd name="adj" fmla="val 6316"/>
            </a:avLst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9A8FBEB-A685-486F-8E29-87C7D7D9C493}"/>
              </a:ext>
            </a:extLst>
          </p:cNvPr>
          <p:cNvSpPr>
            <a:spLocks noGrp="1"/>
          </p:cNvSpPr>
          <p:nvPr/>
        </p:nvSpPr>
        <p:spPr>
          <a:xfrm>
            <a:off x="8686800" y="3943350"/>
            <a:ext cx="552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250" b="1">
                <a:solidFill>
                  <a:srgbClr val="26B7C9"/>
                </a:solidFill>
              </a:defRPr>
            </a:pPr>
            <a:r>
              <a:rPr sz="2025" b="1">
                <a:solidFill>
                  <a:srgbClr val="26B7C9"/>
                </a:solidFill>
                <a:latin typeface="Source Han Sans TW"/>
                <a:ea typeface="Source Han Sans TW"/>
                <a:cs typeface="Source Han Sans TW"/>
              </a:rPr>
              <a:t>03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15D23E2-8DE5-4399-99B6-6334F61817C4}"/>
              </a:ext>
            </a:extLst>
          </p:cNvPr>
          <p:cNvSpPr>
            <a:spLocks noGrp="1"/>
          </p:cNvSpPr>
          <p:nvPr/>
        </p:nvSpPr>
        <p:spPr>
          <a:xfrm>
            <a:off x="9239250" y="398145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1">
                <a:solidFill>
                  <a:srgbClr val="123A36"/>
                </a:solidFill>
              </a:defRPr>
            </a:pPr>
            <a:r>
              <a:rPr sz="1500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三年級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8AE555A-E02F-4447-887D-7AD99670510B}"/>
              </a:ext>
            </a:extLst>
          </p:cNvPr>
          <p:cNvSpPr>
            <a:spLocks noGrp="1"/>
          </p:cNvSpPr>
          <p:nvPr/>
        </p:nvSpPr>
        <p:spPr>
          <a:xfrm>
            <a:off x="8686800" y="4438650"/>
            <a:ext cx="2724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400" b="1">
                <a:solidFill>
                  <a:srgbClr val="123A36"/>
                </a:solidFill>
              </a:defRPr>
            </a:pPr>
            <a:r>
              <a:rPr sz="2175" b="1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科技與 AI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DDAC75E-08DB-4022-90C6-B2A5541B7F09}"/>
              </a:ext>
            </a:extLst>
          </p:cNvPr>
          <p:cNvSpPr>
            <a:spLocks noGrp="1"/>
          </p:cNvSpPr>
          <p:nvPr/>
        </p:nvSpPr>
        <p:spPr>
          <a:xfrm>
            <a:off x="8686800" y="4857750"/>
            <a:ext cx="2724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725" b="1">
                <a:solidFill>
                  <a:srgbClr val="26B7C9"/>
                </a:solidFill>
              </a:defRPr>
            </a:pPr>
            <a:r>
              <a:rPr sz="1575" b="1">
                <a:solidFill>
                  <a:srgbClr val="26B7C9"/>
                </a:solidFill>
                <a:latin typeface="Source Han Sans TW"/>
                <a:ea typeface="Source Han Sans TW"/>
                <a:cs typeface="Source Han Sans TW"/>
              </a:rPr>
              <a:t>解讀系統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6035CB7-B63B-42F4-A244-6AB8C7D9E7A4}"/>
              </a:ext>
            </a:extLst>
          </p:cNvPr>
          <p:cNvSpPr>
            <a:spLocks noGrp="1"/>
          </p:cNvSpPr>
          <p:nvPr/>
        </p:nvSpPr>
        <p:spPr>
          <a:xfrm>
            <a:off x="8686800" y="5295900"/>
            <a:ext cx="2724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0">
                <a:solidFill>
                  <a:srgbClr val="5D6E69"/>
                </a:solidFill>
              </a:defRPr>
            </a:pPr>
            <a:r>
              <a:rPr sz="1313" b="0">
                <a:solidFill>
                  <a:srgbClr val="5D6E69"/>
                </a:solidFill>
                <a:latin typeface="Source Han Sans TW"/>
                <a:ea typeface="Source Han Sans TW"/>
                <a:cs typeface="Source Han Sans TW"/>
              </a:rPr>
              <a:t>量測・感測・控制</a:t>
            </a:r>
          </a:p>
        </p:txBody>
      </p:sp>
    </p:spTree>
    <p:extLst>
      <p:ext uri="{BB962C8B-B14F-4D97-AF65-F5344CB8AC3E}">
        <p14:creationId xmlns:p14="http://schemas.microsoft.com/office/powerpoint/2010/main" val="947068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0794009-0A87-46A7-8C22-0548492EFCF7}"/>
              </a:ext>
            </a:extLst>
          </p:cNvPr>
          <p:cNvSpPr>
            <a:spLocks noGrp="1"/>
          </p:cNvSpPr>
          <p:nvPr/>
        </p:nvSpPr>
        <p:spPr>
          <a:xfrm>
            <a:off x="600075" y="561975"/>
            <a:ext cx="12573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975" b="1">
                <a:solidFill>
                  <a:srgbClr val="123A36"/>
                </a:solidFill>
              </a:defRPr>
            </a:pPr>
            <a:r>
              <a:rPr sz="1013" b="1" dirty="0">
                <a:solidFill>
                  <a:srgbClr val="123A36"/>
                </a:solidFill>
                <a:latin typeface="Source Han Sans TW"/>
                <a:ea typeface="Source Han Sans TW"/>
                <a:cs typeface="Source Han Sans TW"/>
              </a:rPr>
              <a:t>OUR PROISE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8AA89A3-A3A8-4A46-8357-68DFD89439FE}"/>
              </a:ext>
            </a:extLst>
          </p:cNvPr>
          <p:cNvSpPr>
            <a:spLocks noGrp="1"/>
          </p:cNvSpPr>
          <p:nvPr/>
        </p:nvSpPr>
        <p:spPr>
          <a:xfrm>
            <a:off x="695325" y="5286375"/>
            <a:ext cx="4762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325" b="1">
                <a:solidFill>
                  <a:srgbClr val="D7ECE6"/>
                </a:solidFill>
              </a:defRPr>
            </a:pPr>
            <a:r>
              <a:rPr sz="2025" b="1" dirty="0" err="1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全年</a:t>
            </a:r>
            <a:r>
              <a:rPr sz="2025" b="1" dirty="0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 8 </a:t>
            </a:r>
            <a:r>
              <a:rPr sz="2025" b="1" dirty="0" err="1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大主題</a:t>
            </a:r>
            <a:r>
              <a:rPr sz="2025" b="1" dirty="0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 × </a:t>
            </a:r>
            <a:r>
              <a:rPr sz="2025" b="1" dirty="0" err="1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真實探究</a:t>
            </a:r>
            <a:endParaRPr sz="2025" b="1" dirty="0">
              <a:solidFill>
                <a:srgbClr val="D7ECE6"/>
              </a:solidFill>
              <a:latin typeface="Source Han Sans TW"/>
              <a:ea typeface="Source Han Sans TW"/>
              <a:cs typeface="Source Han Sans TW"/>
            </a:endParaRPr>
          </a:p>
          <a:p>
            <a:pPr algn="l">
              <a:buNone/>
              <a:defRPr sz="2325" b="1">
                <a:solidFill>
                  <a:srgbClr val="D7ECE6"/>
                </a:solidFill>
              </a:defRPr>
            </a:pPr>
            <a:r>
              <a:rPr sz="2025" b="1" dirty="0" err="1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探索自然</a:t>
            </a:r>
            <a:r>
              <a:rPr sz="2025" b="1" dirty="0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 × </a:t>
            </a:r>
            <a:r>
              <a:rPr sz="2025" b="1" dirty="0" err="1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面對</a:t>
            </a:r>
            <a:r>
              <a:rPr sz="2025" b="1" dirty="0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 AI </a:t>
            </a:r>
            <a:r>
              <a:rPr sz="2025" b="1" dirty="0" err="1">
                <a:solidFill>
                  <a:srgbClr val="D7ECE6"/>
                </a:solidFill>
                <a:latin typeface="Source Han Sans TW"/>
                <a:ea typeface="Source Han Sans TW"/>
                <a:cs typeface="Source Han Sans TW"/>
              </a:rPr>
              <a:t>世代的能力</a:t>
            </a:r>
            <a:endParaRPr sz="2025" b="1" dirty="0">
              <a:solidFill>
                <a:srgbClr val="D7ECE6"/>
              </a:solidFill>
              <a:latin typeface="Source Han Sans TW"/>
              <a:ea typeface="Source Han Sans TW"/>
              <a:cs typeface="Source Han Sans TW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5DCA40B-FF90-4704-B3C3-4E804F9E0F36}"/>
              </a:ext>
            </a:extLst>
          </p:cNvPr>
          <p:cNvSpPr>
            <a:spLocks noGrp="1"/>
          </p:cNvSpPr>
          <p:nvPr/>
        </p:nvSpPr>
        <p:spPr>
          <a:xfrm>
            <a:off x="552450" y="4638675"/>
            <a:ext cx="5048250" cy="28575"/>
          </a:xfrm>
          <a:prstGeom prst="rect">
            <a:avLst/>
          </a:prstGeom>
          <a:solidFill>
            <a:srgbClr val="26B7C9"/>
          </a:solidFill>
          <a:ln w="0">
            <a:noFill/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995CBF3-56AD-4456-ACD6-E30E316397AF}"/>
              </a:ext>
            </a:extLst>
          </p:cNvPr>
          <p:cNvSpPr>
            <a:spLocks noGrp="1"/>
          </p:cNvSpPr>
          <p:nvPr/>
        </p:nvSpPr>
        <p:spPr>
          <a:xfrm>
            <a:off x="318407" y="1919967"/>
            <a:ext cx="5872843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950" b="1">
                <a:solidFill>
                  <a:srgbClr val="FFFFFF"/>
                </a:solidFill>
              </a:defRPr>
            </a:pPr>
            <a:r>
              <a:rPr sz="3200" b="1" dirty="0" err="1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光仁</a:t>
            </a:r>
            <a:r>
              <a:rPr sz="3200" b="1" dirty="0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 </a:t>
            </a:r>
            <a:r>
              <a:rPr sz="3200" b="1" dirty="0" err="1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STEAM｜為</a:t>
            </a:r>
            <a:r>
              <a:rPr sz="3200" b="1" dirty="0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 AI </a:t>
            </a:r>
            <a:r>
              <a:rPr sz="3200" b="1" dirty="0" err="1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世代而生</a:t>
            </a:r>
            <a:r>
              <a:rPr sz="3200" b="1" dirty="0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，</a:t>
            </a:r>
          </a:p>
          <a:p>
            <a:pPr algn="l">
              <a:buNone/>
              <a:defRPr sz="1950" b="1">
                <a:solidFill>
                  <a:srgbClr val="FFFFFF"/>
                </a:solidFill>
              </a:defRPr>
            </a:pPr>
            <a:endParaRPr lang="en-US" sz="3200" b="1" dirty="0">
              <a:solidFill>
                <a:srgbClr val="FFC000"/>
              </a:solidFill>
              <a:latin typeface="Source Han Sans TW"/>
              <a:ea typeface="Source Han Sans TW"/>
              <a:cs typeface="Source Han Sans TW"/>
            </a:endParaRPr>
          </a:p>
          <a:p>
            <a:pPr algn="l">
              <a:buNone/>
              <a:defRPr sz="1950" b="1">
                <a:solidFill>
                  <a:srgbClr val="FFFFFF"/>
                </a:solidFill>
              </a:defRPr>
            </a:pPr>
            <a:r>
              <a:rPr sz="3200" b="1" dirty="0" err="1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把每一個孩子帶進未來</a:t>
            </a:r>
            <a:r>
              <a:rPr sz="3200" b="1" dirty="0">
                <a:solidFill>
                  <a:srgbClr val="FFC000"/>
                </a:solidFill>
                <a:latin typeface="Source Han Sans TW"/>
                <a:ea typeface="Source Han Sans TW"/>
                <a:cs typeface="Source Han Sans TW"/>
              </a:rPr>
              <a:t>。</a:t>
            </a: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7" r="17187"/>
          <a:stretch/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72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1182</Words>
  <Application>Microsoft Office PowerPoint</Application>
  <DocSecurity>0</DocSecurity>
  <PresentationFormat>寬螢幕</PresentationFormat>
  <Paragraphs>327</Paragraphs>
  <Slides>15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8" baseType="lpstr">
      <vt:lpstr>Source Han Sans TW</vt:lpstr>
      <vt:lpstr>Calibri</vt:lpstr>
      <vt:lpstr>ChatGPT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 CHEN</cp:lastModifiedBy>
  <cp:revision>2</cp:revision>
  <dcterms:created xsi:type="dcterms:W3CDTF">2026-09-03T15:24:47Z</dcterms:created>
  <dcterms:modified xsi:type="dcterms:W3CDTF">2026-09-03T16:43:50Z</dcterms:modified>
</cp:coreProperties>
</file>