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63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2652" y="-7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1875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5377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9873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1198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5317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994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1017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6471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9925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1280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498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57911-F848-4CF6-A472-E88FA292FA1C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8357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113&#19978;&#19979;&#23416;&#26399;&#19968;&#24180;&#32026;&#29983;&#21629;&#25945;&#32946;&#35506;&#31243;&#22823;&#32177;.doc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生命教育課程四大項度</a:t>
            </a:r>
            <a:endParaRPr lang="zh-TW" altLang="en-US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zh-TW" altLang="zh-TW" kern="100" dirty="0">
                <a:ea typeface="標楷體"/>
                <a:cs typeface="Times New Roman"/>
              </a:rPr>
              <a:t>人與</a:t>
            </a:r>
            <a:r>
              <a:rPr lang="zh-TW" altLang="zh-TW" kern="100" dirty="0" smtClean="0">
                <a:ea typeface="標楷體"/>
                <a:cs typeface="Times New Roman"/>
              </a:rPr>
              <a:t>自己</a:t>
            </a:r>
            <a:r>
              <a:rPr lang="zh-TW" altLang="en-US" sz="1900" kern="100" dirty="0">
                <a:ea typeface="標楷體"/>
                <a:cs typeface="Times New Roman"/>
              </a:rPr>
              <a:t>（尊重和珍惜自己的</a:t>
            </a:r>
            <a:r>
              <a:rPr lang="zh-TW" altLang="en-US" sz="1900" kern="100" dirty="0" smtClean="0">
                <a:ea typeface="標楷體"/>
                <a:cs typeface="Times New Roman"/>
              </a:rPr>
              <a:t>生命）</a:t>
            </a:r>
            <a:endParaRPr lang="zh-TW" altLang="en-US" sz="1900" dirty="0"/>
          </a:p>
        </p:txBody>
      </p:sp>
      <p:sp>
        <p:nvSpPr>
          <p:cNvPr id="8" name="內容版面配置區 7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瞭解自己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認識自己的獨特性；學習了解個人的興趣，能力與特質。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欣賞與接納自己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欣賞自己的優點，接納自己的弱點，肯定自我的價值；培養自我察覺的能力。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r>
              <a:rPr lang="en-US" altLang="zh-TW" kern="100" dirty="0">
                <a:latin typeface="標楷體"/>
                <a:cs typeface="Times New Roman"/>
              </a:rPr>
              <a:t>3.</a:t>
            </a:r>
            <a:r>
              <a:rPr lang="zh-TW" altLang="zh-TW" kern="100" dirty="0">
                <a:ea typeface="標楷體"/>
                <a:cs typeface="Times New Roman"/>
              </a:rPr>
              <a:t>發展自己</a:t>
            </a:r>
            <a:r>
              <a:rPr lang="en-US" altLang="zh-TW" kern="100" dirty="0">
                <a:ea typeface="標楷體"/>
                <a:cs typeface="Times New Roman"/>
              </a:rPr>
              <a:t>-</a:t>
            </a:r>
            <a:r>
              <a:rPr lang="zh-TW" altLang="zh-TW" kern="100" dirty="0">
                <a:ea typeface="標楷體"/>
                <a:cs typeface="Times New Roman"/>
              </a:rPr>
              <a:t>發展自己的特質與潛能（多元智慧，情緒管理等），運用批判思考，創造與正向思維能力，面對日常問題與未來的理想夢想。</a:t>
            </a:r>
            <a:endParaRPr lang="zh-TW" altLang="en-US" dirty="0"/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3"/>
          </p:nvPr>
        </p:nvSpPr>
        <p:spPr>
          <a:xfrm>
            <a:off x="4716016" y="1556792"/>
            <a:ext cx="3969767" cy="92779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zh-TW" altLang="zh-TW" kern="100" dirty="0">
                <a:ea typeface="標楷體"/>
                <a:cs typeface="Times New Roman"/>
              </a:rPr>
              <a:t>人與</a:t>
            </a:r>
            <a:r>
              <a:rPr lang="zh-TW" altLang="zh-TW" kern="100" dirty="0" smtClean="0">
                <a:ea typeface="標楷體"/>
                <a:cs typeface="Times New Roman"/>
              </a:rPr>
              <a:t>社會</a:t>
            </a:r>
            <a:r>
              <a:rPr lang="zh-TW" altLang="en-US" sz="1800" kern="100" dirty="0">
                <a:solidFill>
                  <a:prstClr val="black"/>
                </a:solidFill>
                <a:ea typeface="標楷體"/>
                <a:cs typeface="Times New Roman"/>
              </a:rPr>
              <a:t>（尊重和</a:t>
            </a:r>
            <a:r>
              <a:rPr lang="zh-TW" altLang="en-US" sz="1800" kern="100" dirty="0" smtClean="0">
                <a:solidFill>
                  <a:prstClr val="black"/>
                </a:solidFill>
                <a:ea typeface="標楷體"/>
                <a:cs typeface="Times New Roman"/>
              </a:rPr>
              <a:t>珍惜他人的</a:t>
            </a:r>
            <a:r>
              <a:rPr lang="zh-TW" altLang="en-US" sz="1800" kern="100" dirty="0">
                <a:solidFill>
                  <a:prstClr val="black"/>
                </a:solidFill>
                <a:ea typeface="標楷體"/>
                <a:cs typeface="Times New Roman"/>
              </a:rPr>
              <a:t>生命）</a:t>
            </a:r>
            <a:endParaRPr lang="zh-TW" altLang="en-US" sz="1800" dirty="0">
              <a:solidFill>
                <a:prstClr val="black"/>
              </a:solidFill>
            </a:endParaRPr>
          </a:p>
          <a:p>
            <a:endParaRPr lang="zh-TW" altLang="en-US" dirty="0"/>
          </a:p>
        </p:txBody>
      </p:sp>
      <p:sp>
        <p:nvSpPr>
          <p:cNvPr id="10" name="內容版面配置區 9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培養同理心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面對不同的群族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，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性別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文化時，能學習體驗和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尊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重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多元的價值觀，培養「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設身處地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」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和「感同身受」的能力。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欣賞與接納他人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欣賞他人的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優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點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，接納他人的弱點。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3.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尊重與關懷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關懷弱勢族群或需要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幫助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的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人，創造人際之間和諧的互動。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0" indent="0"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4.</a:t>
            </a:r>
            <a:r>
              <a:rPr lang="zh-TW" altLang="zh-TW" kern="100" dirty="0">
                <a:ea typeface="標楷體"/>
                <a:cs typeface="Times New Roman"/>
              </a:rPr>
              <a:t>寬恕與包容</a:t>
            </a:r>
            <a:r>
              <a:rPr lang="en-US" altLang="zh-TW" kern="100" dirty="0">
                <a:ea typeface="標楷體"/>
                <a:cs typeface="Times New Roman"/>
              </a:rPr>
              <a:t>-</a:t>
            </a:r>
            <a:r>
              <a:rPr lang="zh-TW" altLang="zh-TW" kern="100" dirty="0">
                <a:ea typeface="標楷體"/>
                <a:cs typeface="Times New Roman"/>
              </a:rPr>
              <a:t>培養寬容，轉變偏見與</a:t>
            </a:r>
            <a:r>
              <a:rPr lang="zh-TW" altLang="zh-TW" kern="100" dirty="0" smtClean="0">
                <a:ea typeface="標楷體"/>
                <a:cs typeface="Times New Roman"/>
              </a:rPr>
              <a:t>岐</a:t>
            </a:r>
            <a:endParaRPr lang="en-US" altLang="zh-TW" kern="100" dirty="0" smtClean="0">
              <a:ea typeface="標楷體"/>
              <a:cs typeface="Times New Roman"/>
            </a:endParaRPr>
          </a:p>
          <a:p>
            <a:pPr marL="0" indent="0">
              <a:buNone/>
            </a:pPr>
            <a:r>
              <a:rPr lang="zh-TW" altLang="en-US" kern="100" dirty="0"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ea typeface="標楷體"/>
                <a:cs typeface="Times New Roman"/>
              </a:rPr>
              <a:t>視</a:t>
            </a:r>
            <a:r>
              <a:rPr lang="zh-TW" altLang="zh-TW" kern="100" dirty="0">
                <a:ea typeface="標楷體"/>
                <a:cs typeface="Times New Roman"/>
              </a:rPr>
              <a:t>的態度；從家庭、班級學校、</a:t>
            </a:r>
            <a:r>
              <a:rPr lang="zh-TW" altLang="zh-TW" kern="100" dirty="0" smtClean="0">
                <a:ea typeface="標楷體"/>
                <a:cs typeface="Times New Roman"/>
              </a:rPr>
              <a:t>社區</a:t>
            </a:r>
            <a:endParaRPr lang="en-US" altLang="zh-TW" kern="100" dirty="0" smtClean="0">
              <a:ea typeface="標楷體"/>
              <a:cs typeface="Times New Roman"/>
            </a:endParaRPr>
          </a:p>
          <a:p>
            <a:pPr marL="0" indent="0">
              <a:buNone/>
            </a:pPr>
            <a:r>
              <a:rPr lang="zh-TW" altLang="en-US" kern="100" dirty="0"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ea typeface="標楷體"/>
                <a:cs typeface="Times New Roman"/>
              </a:rPr>
              <a:t>社會</a:t>
            </a:r>
            <a:r>
              <a:rPr lang="zh-TW" altLang="zh-TW" kern="100" dirty="0">
                <a:ea typeface="標楷體"/>
                <a:cs typeface="Times New Roman"/>
              </a:rPr>
              <a:t>、世界等生活倫理出發，培養</a:t>
            </a:r>
            <a:r>
              <a:rPr lang="zh-TW" altLang="zh-TW" kern="100" dirty="0" smtClean="0">
                <a:ea typeface="標楷體"/>
                <a:cs typeface="Times New Roman"/>
              </a:rPr>
              <a:t>倫</a:t>
            </a:r>
            <a:endParaRPr lang="en-US" altLang="zh-TW" kern="100" dirty="0" smtClean="0">
              <a:ea typeface="標楷體"/>
              <a:cs typeface="Times New Roman"/>
            </a:endParaRPr>
          </a:p>
          <a:p>
            <a:pPr marL="0" indent="0">
              <a:buNone/>
            </a:pPr>
            <a:r>
              <a:rPr lang="zh-TW" altLang="en-US" kern="100" dirty="0"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ea typeface="標楷體"/>
                <a:cs typeface="Times New Roman"/>
              </a:rPr>
              <a:t>    </a:t>
            </a:r>
            <a:r>
              <a:rPr lang="zh-TW" altLang="zh-TW" kern="100" dirty="0" smtClean="0">
                <a:ea typeface="標楷體"/>
                <a:cs typeface="Times New Roman"/>
              </a:rPr>
              <a:t>理</a:t>
            </a:r>
            <a:r>
              <a:rPr lang="zh-TW" altLang="zh-TW" kern="100" dirty="0">
                <a:ea typeface="標楷體"/>
                <a:cs typeface="Times New Roman"/>
              </a:rPr>
              <a:t>關懷，對社會能有包容性的認識。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7118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>
                <a:solidFill>
                  <a:prstClr val="white"/>
                </a:solidFill>
                <a:cs typeface="+mn-cs"/>
              </a:rPr>
              <a:t>生命教育</a:t>
            </a:r>
            <a:r>
              <a:rPr lang="zh-TW" altLang="en-US" dirty="0" smtClean="0">
                <a:solidFill>
                  <a:prstClr val="white"/>
                </a:solidFill>
                <a:cs typeface="+mn-cs"/>
              </a:rPr>
              <a:t>課</a:t>
            </a:r>
            <a:r>
              <a:rPr lang="zh-TW" altLang="en-US" dirty="0">
                <a:solidFill>
                  <a:prstClr val="white"/>
                </a:solidFill>
                <a:cs typeface="+mn-cs"/>
              </a:rPr>
              <a:t>生命教育課程四大項度</a:t>
            </a:r>
            <a:r>
              <a:rPr lang="zh-TW" altLang="en-US" dirty="0" smtClean="0">
                <a:solidFill>
                  <a:prstClr val="white"/>
                </a:solidFill>
                <a:cs typeface="+mn-cs"/>
              </a:rPr>
              <a:t>程</a:t>
            </a:r>
            <a:r>
              <a:rPr lang="zh-TW" altLang="en-US" dirty="0">
                <a:solidFill>
                  <a:prstClr val="white"/>
                </a:solidFill>
                <a:cs typeface="+mn-cs"/>
              </a:rPr>
              <a:t>四大項度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zh-TW" altLang="zh-TW" kern="100" dirty="0" smtClean="0">
                <a:ea typeface="標楷體"/>
                <a:cs typeface="Times New Roman"/>
              </a:rPr>
              <a:t>人與自然</a:t>
            </a:r>
            <a:r>
              <a:rPr lang="zh-TW" altLang="en-US" sz="1800" kern="100" dirty="0" smtClean="0">
                <a:ea typeface="標楷體"/>
                <a:cs typeface="Times New Roman"/>
              </a:rPr>
              <a:t>（尊重和珍惜萬物的生命）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欣賞與愛護自然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藉由接近自然，發現自然之美，進而關懷自然生命。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永續經營自然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藉由觀察生態變化與思考環境問題，體認珍惜自然的重要。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zh-TW" altLang="zh-TW" kern="100" dirty="0">
                <a:ea typeface="標楷體"/>
                <a:cs typeface="Times New Roman"/>
              </a:rPr>
              <a:t>人與</a:t>
            </a:r>
            <a:r>
              <a:rPr lang="zh-TW" altLang="zh-TW" kern="100" dirty="0" smtClean="0">
                <a:ea typeface="標楷體"/>
                <a:cs typeface="Times New Roman"/>
              </a:rPr>
              <a:t>天</a:t>
            </a:r>
            <a:r>
              <a:rPr lang="zh-TW" altLang="en-US" sz="1800" kern="100" dirty="0" smtClean="0">
                <a:ea typeface="標楷體"/>
                <a:cs typeface="Times New Roman"/>
              </a:rPr>
              <a:t>（體會生命的意義和存在價值）</a:t>
            </a:r>
            <a:endParaRPr lang="zh-TW" altLang="en-US" sz="1800" dirty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追求生命意義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透過正確的生死觀和信仰（宗教）觀，追求正向積極的生命意義與人生態度。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ea typeface="標楷體"/>
                <a:cs typeface="Times New Roman"/>
              </a:rPr>
              <a:t>發現和擁有美德</a:t>
            </a:r>
            <a:r>
              <a:rPr lang="en-US" altLang="zh-TW" kern="100" dirty="0">
                <a:ea typeface="標楷體"/>
                <a:cs typeface="Times New Roman"/>
              </a:rPr>
              <a:t>-</a:t>
            </a:r>
            <a:r>
              <a:rPr lang="zh-TW" altLang="zh-TW" kern="100" dirty="0">
                <a:ea typeface="標楷體"/>
                <a:cs typeface="Times New Roman"/>
              </a:rPr>
              <a:t>發展人類的美好特質，培養對靈性的認知與覺察力。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0974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/>
              <a:t>生命教育課程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             一年級 學習表現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en-US" altLang="zh-TW" dirty="0">
                <a:solidFill>
                  <a:prstClr val="black"/>
                </a:solidFill>
              </a:rPr>
              <a:t>1.</a:t>
            </a:r>
            <a:r>
              <a:rPr lang="zh-TW" altLang="zh-TW" dirty="0">
                <a:solidFill>
                  <a:prstClr val="black"/>
                </a:solidFill>
              </a:rPr>
              <a:t>能明白生命的可貴及</a:t>
            </a:r>
            <a:r>
              <a:rPr lang="zh-TW" altLang="zh-TW" dirty="0" smtClean="0">
                <a:solidFill>
                  <a:prstClr val="black"/>
                </a:solidFill>
              </a:rPr>
              <a:t>友</a:t>
            </a:r>
            <a:endParaRPr lang="en-US" altLang="zh-TW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zh-TW" altLang="en-US" dirty="0">
                <a:solidFill>
                  <a:prstClr val="black"/>
                </a:solidFill>
              </a:rPr>
              <a:t> </a:t>
            </a:r>
            <a:r>
              <a:rPr lang="zh-TW" altLang="en-US" dirty="0" smtClean="0">
                <a:solidFill>
                  <a:prstClr val="black"/>
                </a:solidFill>
              </a:rPr>
              <a:t>       </a:t>
            </a:r>
            <a:r>
              <a:rPr lang="zh-TW" altLang="zh-TW" dirty="0" smtClean="0">
                <a:solidFill>
                  <a:prstClr val="black"/>
                </a:solidFill>
              </a:rPr>
              <a:t>愛</a:t>
            </a:r>
            <a:r>
              <a:rPr lang="zh-TW" altLang="zh-TW" dirty="0">
                <a:solidFill>
                  <a:prstClr val="black"/>
                </a:solidFill>
              </a:rPr>
              <a:t>同學。</a:t>
            </a:r>
          </a:p>
          <a:p>
            <a:pPr lvl="0"/>
            <a:r>
              <a:rPr lang="en-US" altLang="zh-TW" dirty="0">
                <a:solidFill>
                  <a:prstClr val="black"/>
                </a:solidFill>
              </a:rPr>
              <a:t>2.</a:t>
            </a:r>
            <a:r>
              <a:rPr lang="zh-TW" altLang="zh-TW" dirty="0">
                <a:solidFill>
                  <a:prstClr val="black"/>
                </a:solidFill>
              </a:rPr>
              <a:t>能尊敬師長及愛護學校</a:t>
            </a:r>
            <a:endParaRPr lang="en-US" altLang="zh-TW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zh-TW" altLang="en-US" dirty="0" smtClean="0">
                <a:solidFill>
                  <a:prstClr val="black"/>
                </a:solidFill>
              </a:rPr>
              <a:t>        </a:t>
            </a:r>
            <a:r>
              <a:rPr lang="zh-TW" altLang="zh-TW" dirty="0" smtClean="0">
                <a:solidFill>
                  <a:prstClr val="black"/>
                </a:solidFill>
              </a:rPr>
              <a:t>公物</a:t>
            </a:r>
            <a:r>
              <a:rPr lang="zh-TW" altLang="en-US" dirty="0">
                <a:solidFill>
                  <a:prstClr val="black"/>
                </a:solidFill>
              </a:rPr>
              <a:t>。</a:t>
            </a:r>
            <a:endParaRPr lang="zh-TW" altLang="zh-TW" dirty="0">
              <a:solidFill>
                <a:prstClr val="black"/>
              </a:solidFill>
            </a:endParaRPr>
          </a:p>
          <a:p>
            <a:pPr lvl="0"/>
            <a:r>
              <a:rPr lang="en-US" altLang="zh-TW" dirty="0">
                <a:solidFill>
                  <a:prstClr val="black"/>
                </a:solidFill>
              </a:rPr>
              <a:t>3.</a:t>
            </a:r>
            <a:r>
              <a:rPr lang="zh-TW" altLang="zh-TW" dirty="0">
                <a:solidFill>
                  <a:prstClr val="black"/>
                </a:solidFill>
              </a:rPr>
              <a:t>能認真參加生命教育活</a:t>
            </a:r>
            <a:endParaRPr lang="en-US" altLang="zh-TW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zh-TW" altLang="en-US" dirty="0" smtClean="0">
                <a:solidFill>
                  <a:prstClr val="black"/>
                </a:solidFill>
              </a:rPr>
              <a:t>         </a:t>
            </a:r>
            <a:r>
              <a:rPr lang="zh-TW" altLang="zh-TW" dirty="0">
                <a:solidFill>
                  <a:prstClr val="black"/>
                </a:solidFill>
              </a:rPr>
              <a:t>動。</a:t>
            </a:r>
            <a:endParaRPr lang="zh-TW" altLang="en-US" dirty="0">
              <a:solidFill>
                <a:prstClr val="black"/>
              </a:solidFill>
            </a:endParaRPr>
          </a:p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smtClean="0"/>
              <a:t>                    評分</a:t>
            </a:r>
            <a:r>
              <a:rPr lang="zh-TW" altLang="en-US" dirty="0" smtClean="0"/>
              <a:t>標準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/>
            <a:r>
              <a:rPr lang="zh-TW" altLang="zh-TW" dirty="0">
                <a:solidFill>
                  <a:prstClr val="black"/>
                </a:solidFill>
              </a:rPr>
              <a:t>一、學習評量學習單書寫（</a:t>
            </a:r>
            <a:r>
              <a:rPr lang="en-US" altLang="zh-TW" dirty="0">
                <a:solidFill>
                  <a:prstClr val="black"/>
                </a:solidFill>
              </a:rPr>
              <a:t>20</a:t>
            </a:r>
            <a:r>
              <a:rPr lang="zh-TW" altLang="zh-TW" dirty="0">
                <a:solidFill>
                  <a:prstClr val="black"/>
                </a:solidFill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</a:rPr>
              <a:t>二、口頭報告個人口試（</a:t>
            </a:r>
            <a:r>
              <a:rPr lang="en-US" altLang="zh-TW" dirty="0">
                <a:solidFill>
                  <a:prstClr val="black"/>
                </a:solidFill>
              </a:rPr>
              <a:t>20</a:t>
            </a:r>
            <a:r>
              <a:rPr lang="zh-TW" altLang="zh-TW" dirty="0">
                <a:solidFill>
                  <a:prstClr val="black"/>
                </a:solidFill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</a:rPr>
              <a:t>三、分組討論上課討論秩序（</a:t>
            </a:r>
            <a:r>
              <a:rPr lang="en-US" altLang="zh-TW" dirty="0">
                <a:solidFill>
                  <a:prstClr val="black"/>
                </a:solidFill>
              </a:rPr>
              <a:t>20</a:t>
            </a:r>
            <a:r>
              <a:rPr lang="zh-TW" altLang="zh-TW" dirty="0">
                <a:solidFill>
                  <a:prstClr val="black"/>
                </a:solidFill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</a:rPr>
              <a:t>四、學習態度上課態度（</a:t>
            </a:r>
            <a:r>
              <a:rPr lang="en-US" altLang="zh-TW" dirty="0">
                <a:solidFill>
                  <a:prstClr val="black"/>
                </a:solidFill>
              </a:rPr>
              <a:t>20</a:t>
            </a:r>
            <a:r>
              <a:rPr lang="zh-TW" altLang="zh-TW" dirty="0">
                <a:solidFill>
                  <a:prstClr val="black"/>
                </a:solidFill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</a:rPr>
              <a:t>五、活動評量生命教育活動（</a:t>
            </a:r>
            <a:r>
              <a:rPr lang="en-US" altLang="zh-TW" dirty="0">
                <a:solidFill>
                  <a:prstClr val="black"/>
                </a:solidFill>
              </a:rPr>
              <a:t>20</a:t>
            </a:r>
            <a:r>
              <a:rPr lang="zh-TW" altLang="zh-TW" dirty="0">
                <a:solidFill>
                  <a:prstClr val="black"/>
                </a:solidFill>
              </a:rPr>
              <a:t>％）</a:t>
            </a:r>
            <a:endParaRPr lang="zh-TW" altLang="en-US" dirty="0">
              <a:solidFill>
                <a:prstClr val="black"/>
              </a:solidFill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6648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上課攜帶物品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33285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altLang="zh-TW" sz="3600" dirty="0" smtClean="0"/>
              <a:t>1.</a:t>
            </a:r>
            <a:r>
              <a:rPr lang="zh-TW" altLang="en-US" sz="3600" dirty="0" smtClean="0"/>
              <a:t>課本：聽天主的聲音（</a:t>
            </a:r>
            <a:r>
              <a:rPr lang="en-US" altLang="zh-TW" sz="3600" dirty="0" smtClean="0"/>
              <a:t>1.2</a:t>
            </a:r>
            <a:r>
              <a:rPr lang="zh-TW" altLang="en-US" sz="3600" dirty="0" smtClean="0"/>
              <a:t>年級使用）</a:t>
            </a:r>
            <a:endParaRPr lang="en-US" altLang="zh-TW" sz="3600" dirty="0" smtClean="0"/>
          </a:p>
          <a:p>
            <a:r>
              <a:rPr lang="en-US" altLang="zh-TW" sz="3600" dirty="0" smtClean="0"/>
              <a:t>2.</a:t>
            </a:r>
            <a:r>
              <a:rPr lang="zh-TW" altLang="en-US" sz="3600" dirty="0" smtClean="0"/>
              <a:t>色鉛筆（學習單用）</a:t>
            </a:r>
            <a:endParaRPr lang="en-US" altLang="zh-TW" sz="3600" dirty="0" smtClean="0"/>
          </a:p>
          <a:p>
            <a:endParaRPr lang="zh-TW" altLang="en-US" sz="3600" dirty="0"/>
          </a:p>
        </p:txBody>
      </p:sp>
      <p:sp>
        <p:nvSpPr>
          <p:cNvPr id="2" name="文字方塊 1"/>
          <p:cNvSpPr txBox="1"/>
          <p:nvPr/>
        </p:nvSpPr>
        <p:spPr>
          <a:xfrm>
            <a:off x="539552" y="4365104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2" action="ppaction://hlinkfile"/>
              </a:rPr>
              <a:t>生命教育課程大綱</a:t>
            </a:r>
            <a:endParaRPr lang="zh-TW" altLang="en-US" sz="36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0015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1490</TotalTime>
  <Words>504</Words>
  <Application>Microsoft Office PowerPoint</Application>
  <PresentationFormat>如螢幕大小 (4:3)</PresentationFormat>
  <Paragraphs>43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生命教育課程四大項度</vt:lpstr>
      <vt:lpstr>生命教育課生命教育課程四大項度程四大項度</vt:lpstr>
      <vt:lpstr>生命教育課程</vt:lpstr>
      <vt:lpstr>上課攜帶物品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生命課程</dc:title>
  <dc:creator>User</dc:creator>
  <cp:lastModifiedBy>主任</cp:lastModifiedBy>
  <cp:revision>17</cp:revision>
  <dcterms:created xsi:type="dcterms:W3CDTF">2020-09-04T01:04:32Z</dcterms:created>
  <dcterms:modified xsi:type="dcterms:W3CDTF">2024-09-04T02:26:38Z</dcterms:modified>
</cp:coreProperties>
</file>