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1" r:id="rId1"/>
  </p:sldMasterIdLst>
  <p:notesMasterIdLst>
    <p:notesMasterId r:id="rId34"/>
  </p:notesMasterIdLst>
  <p:sldIdLst>
    <p:sldId id="256" r:id="rId2"/>
    <p:sldId id="291" r:id="rId3"/>
    <p:sldId id="269" r:id="rId4"/>
    <p:sldId id="257" r:id="rId5"/>
    <p:sldId id="261" r:id="rId6"/>
    <p:sldId id="262" r:id="rId7"/>
    <p:sldId id="258" r:id="rId8"/>
    <p:sldId id="290" r:id="rId9"/>
    <p:sldId id="259" r:id="rId10"/>
    <p:sldId id="276" r:id="rId11"/>
    <p:sldId id="271" r:id="rId12"/>
    <p:sldId id="272" r:id="rId13"/>
    <p:sldId id="270" r:id="rId14"/>
    <p:sldId id="273" r:id="rId15"/>
    <p:sldId id="274" r:id="rId16"/>
    <p:sldId id="277" r:id="rId17"/>
    <p:sldId id="278" r:id="rId18"/>
    <p:sldId id="279" r:id="rId19"/>
    <p:sldId id="289" r:id="rId20"/>
    <p:sldId id="281" r:id="rId21"/>
    <p:sldId id="264" r:id="rId22"/>
    <p:sldId id="283" r:id="rId23"/>
    <p:sldId id="284" r:id="rId24"/>
    <p:sldId id="285" r:id="rId25"/>
    <p:sldId id="286" r:id="rId26"/>
    <p:sldId id="282" r:id="rId27"/>
    <p:sldId id="288" r:id="rId28"/>
    <p:sldId id="287" r:id="rId29"/>
    <p:sldId id="265" r:id="rId30"/>
    <p:sldId id="266" r:id="rId31"/>
    <p:sldId id="267" r:id="rId32"/>
    <p:sldId id="268" r:id="rId33"/>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0D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varScale="1">
        <p:scale>
          <a:sx n="108" d="100"/>
          <a:sy n="108" d="100"/>
        </p:scale>
        <p:origin x="-170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6BCF32-C311-4747-BC80-647F1614F68A}" type="datetimeFigureOut">
              <a:rPr lang="zh-TW" altLang="en-US" smtClean="0"/>
              <a:t>2024/2/5</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D78887-DB36-40B1-9EBA-A8FD17149784}" type="slidenum">
              <a:rPr lang="zh-TW" altLang="en-US" smtClean="0"/>
              <a:t>‹#›</a:t>
            </a:fld>
            <a:endParaRPr lang="zh-TW" altLang="en-US"/>
          </a:p>
        </p:txBody>
      </p:sp>
    </p:spTree>
    <p:extLst>
      <p:ext uri="{BB962C8B-B14F-4D97-AF65-F5344CB8AC3E}">
        <p14:creationId xmlns:p14="http://schemas.microsoft.com/office/powerpoint/2010/main" val="1171368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CAD78887-DB36-40B1-9EBA-A8FD17149784}" type="slidenum">
              <a:rPr lang="zh-TW" altLang="en-US" smtClean="0"/>
              <a:t>18</a:t>
            </a:fld>
            <a:endParaRPr lang="zh-TW" altLang="en-US"/>
          </a:p>
        </p:txBody>
      </p:sp>
    </p:spTree>
    <p:extLst>
      <p:ext uri="{BB962C8B-B14F-4D97-AF65-F5344CB8AC3E}">
        <p14:creationId xmlns:p14="http://schemas.microsoft.com/office/powerpoint/2010/main" val="1885778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CAD78887-DB36-40B1-9EBA-A8FD17149784}" type="slidenum">
              <a:rPr lang="zh-TW" altLang="en-US" smtClean="0"/>
              <a:t>20</a:t>
            </a:fld>
            <a:endParaRPr lang="zh-TW" altLang="en-US"/>
          </a:p>
        </p:txBody>
      </p:sp>
    </p:spTree>
    <p:extLst>
      <p:ext uri="{BB962C8B-B14F-4D97-AF65-F5344CB8AC3E}">
        <p14:creationId xmlns:p14="http://schemas.microsoft.com/office/powerpoint/2010/main" val="2080557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3F150D65-C64D-44FB-9152-4CC2DE0C9198}" type="datetime1">
              <a:rPr lang="en-US" smtClean="0"/>
              <a:pPr/>
              <a:t>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82E25E51-E370-4EBB-AF9D-D7E7B3B07B91}" type="slidenum">
              <a:rPr lang="zh-TW" altLang="en-US" smtClean="0"/>
              <a:t>‹#›</a:t>
            </a:fld>
            <a:endParaRPr lang="zh-TW"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2A2683B9-6ECA-47FA-93CF-B124A0FAC208}" type="datetime1">
              <a:rPr lang="en-US" smtClean="0"/>
              <a:pPr/>
              <a:t>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Date Placeholder 4"/>
          <p:cNvSpPr>
            <a:spLocks noGrp="1"/>
          </p:cNvSpPr>
          <p:nvPr>
            <p:ph type="dt" sz="half" idx="10"/>
          </p:nvPr>
        </p:nvSpPr>
        <p:spPr/>
        <p:txBody>
          <a:bodyPr/>
          <a:lstStyle/>
          <a:p>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82E25E51-E370-4EBB-AF9D-D7E7B3B07B91}" type="slidenum">
              <a:rPr lang="zh-TW" altLang="en-US" smtClean="0"/>
              <a:t>‹#›</a:t>
            </a:fld>
            <a:endParaRPr lang="zh-TW"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Date Placeholder 6"/>
          <p:cNvSpPr>
            <a:spLocks noGrp="1"/>
          </p:cNvSpPr>
          <p:nvPr>
            <p:ph type="dt" sz="half" idx="10"/>
          </p:nvPr>
        </p:nvSpPr>
        <p:spPr/>
        <p:txBody>
          <a:bodyPr/>
          <a:lstStyle/>
          <a:p>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82E25E51-E370-4EBB-AF9D-D7E7B3B07B91}" type="slidenum">
              <a:rPr lang="zh-TW" altLang="en-US" smtClean="0"/>
              <a:t>‹#›</a:t>
            </a:fld>
            <a:endParaRPr lang="zh-TW" alt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82E25E51-E370-4EBB-AF9D-D7E7B3B07B91}" type="slidenum">
              <a:rPr lang="zh-TW" altLang="en-US" smtClean="0"/>
              <a:t>‹#›</a:t>
            </a:fld>
            <a:endParaRPr lang="zh-TW"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82E25E51-E370-4EBB-AF9D-D7E7B3B07B91}" type="slidenum">
              <a:rPr lang="zh-TW" altLang="en-US" smtClean="0"/>
              <a:t>‹#›</a:t>
            </a:fld>
            <a:endParaRPr lang="zh-TW"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zh-TW" altLang="en-US" smtClean="0"/>
              <a:t>按一下以編輯母片標題樣式</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82E25E51-E370-4EBB-AF9D-D7E7B3B07B91}" type="slidenum">
              <a:rPr lang="zh-TW" altLang="en-US" smtClean="0"/>
              <a:t>‹#›</a:t>
            </a:fld>
            <a:endParaRPr lang="zh-TW" alt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zh-TW" altLang="en-US" smtClean="0"/>
              <a:t>按一下以編輯母片標題樣式</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82E25E51-E370-4EBB-AF9D-D7E7B3B07B91}" type="slidenum">
              <a:rPr lang="zh-TW" altLang="en-US" smtClean="0"/>
              <a:t>‹#›</a:t>
            </a:fld>
            <a:endParaRPr lang="zh-TW"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82E25E51-E370-4EBB-AF9D-D7E7B3B07B91}" type="slidenum">
              <a:rPr lang="zh-TW" altLang="en-US" smtClean="0"/>
              <a:t>‹#›</a:t>
            </a:fld>
            <a:endParaRPr lang="zh-TW"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82E25E51-E370-4EBB-AF9D-D7E7B3B07B91}" type="slidenum">
              <a:rPr lang="zh-TW" altLang="en-US" smtClean="0"/>
              <a:t>‹#›</a:t>
            </a:fld>
            <a:endParaRPr lang="zh-TW"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228600" y="320675"/>
            <a:ext cx="7467600" cy="14319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228600" y="1981200"/>
            <a:ext cx="36957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076700" y="1981200"/>
            <a:ext cx="3695700" cy="1981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076700" y="4114800"/>
            <a:ext cx="3695700" cy="1981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Rectangle 5"/>
          <p:cNvSpPr>
            <a:spLocks noGrp="1" noChangeArrowheads="1"/>
          </p:cNvSpPr>
          <p:nvPr>
            <p:ph type="dt" sz="half" idx="10"/>
          </p:nvPr>
        </p:nvSpPr>
        <p:spPr>
          <a:ln/>
        </p:spPr>
        <p:txBody>
          <a:bodyPr/>
          <a:lstStyle>
            <a:lvl1pPr>
              <a:defRPr/>
            </a:lvl1pPr>
          </a:lstStyle>
          <a:p>
            <a:pPr>
              <a:defRPr/>
            </a:pPr>
            <a:endParaRPr lang="en-US" altLang="zh-TW"/>
          </a:p>
        </p:txBody>
      </p:sp>
      <p:sp>
        <p:nvSpPr>
          <p:cNvPr id="7" name="Rectangle 6"/>
          <p:cNvSpPr>
            <a:spLocks noGrp="1" noChangeArrowheads="1"/>
          </p:cNvSpPr>
          <p:nvPr>
            <p:ph type="ftr" sz="quarter" idx="11"/>
          </p:nvPr>
        </p:nvSpPr>
        <p:spPr>
          <a:ln/>
        </p:spPr>
        <p:txBody>
          <a:bodyPr/>
          <a:lstStyle>
            <a:lvl1pPr>
              <a:defRPr/>
            </a:lvl1pPr>
          </a:lstStyle>
          <a:p>
            <a:pPr>
              <a:defRPr/>
            </a:pPr>
            <a:endParaRPr lang="en-US" altLang="zh-TW"/>
          </a:p>
        </p:txBody>
      </p:sp>
      <p:sp>
        <p:nvSpPr>
          <p:cNvPr id="8" name="Rectangle 7"/>
          <p:cNvSpPr>
            <a:spLocks noGrp="1" noChangeArrowheads="1"/>
          </p:cNvSpPr>
          <p:nvPr>
            <p:ph type="sldNum" sz="quarter" idx="12"/>
          </p:nvPr>
        </p:nvSpPr>
        <p:spPr>
          <a:ln/>
        </p:spPr>
        <p:txBody>
          <a:bodyPr/>
          <a:lstStyle>
            <a:lvl1pPr>
              <a:defRPr/>
            </a:lvl1pPr>
          </a:lstStyle>
          <a:p>
            <a:pPr>
              <a:defRPr/>
            </a:pPr>
            <a:fld id="{0F590EA1-CCB9-430E-9790-BE736C22A6E5}" type="slidenum">
              <a:rPr lang="en-US" altLang="zh-TW"/>
              <a:pPr>
                <a:defRPr/>
              </a:pPr>
              <a:t>‹#›</a:t>
            </a:fld>
            <a:endParaRPr lang="en-US" altLang="zh-TW"/>
          </a:p>
        </p:txBody>
      </p:sp>
    </p:spTree>
    <p:extLst>
      <p:ext uri="{BB962C8B-B14F-4D97-AF65-F5344CB8AC3E}">
        <p14:creationId xmlns:p14="http://schemas.microsoft.com/office/powerpoint/2010/main" val="1132472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endParaRPr lang="zh-TW" alt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zh-TW" altLang="en-US"/>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82E25E51-E370-4EBB-AF9D-D7E7B3B07B91}" type="slidenum">
              <a:rPr lang="zh-TW" altLang="en-US" smtClean="0"/>
              <a:t>‹#›</a:t>
            </a:fld>
            <a:endParaRPr lang="zh-TW" alt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slide" Target="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wmf"/><Relationship Id="rId1" Type="http://schemas.openxmlformats.org/officeDocument/2006/relationships/slideLayout" Target="../slideLayouts/slideLayout2.xml"/><Relationship Id="rId5" Type="http://schemas.openxmlformats.org/officeDocument/2006/relationships/image" Target="../media/image5.wmf"/><Relationship Id="rId4" Type="http://schemas.openxmlformats.org/officeDocument/2006/relationships/slide" Target="slide29.xml"/></Relationships>
</file>

<file path=ppt/slides/_rels/slide1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slide" Target="slide2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5.wmf"/></Relationships>
</file>

<file path=ppt/slides/_rels/slide1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slide" Target="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27584" y="2060848"/>
            <a:ext cx="7772400" cy="3960440"/>
          </a:xfrm>
        </p:spPr>
        <p:txBody>
          <a:bodyPr>
            <a:normAutofit fontScale="90000"/>
          </a:bodyPr>
          <a:lstStyle/>
          <a:p>
            <a:pPr algn="ctr"/>
            <a:r>
              <a:rPr lang="en-US" altLang="zh-TW" sz="6000" b="1" kern="100" dirty="0" smtClean="0">
                <a:solidFill>
                  <a:srgbClr val="FF0000"/>
                </a:solidFill>
                <a:effectLst/>
                <a:latin typeface="標楷體" panose="03000509000000000000" pitchFamily="65" charset="-120"/>
                <a:ea typeface="標楷體" panose="03000509000000000000" pitchFamily="65" charset="-120"/>
                <a:cs typeface="Times New Roman"/>
              </a:rPr>
              <a:t/>
            </a:r>
            <a:br>
              <a:rPr lang="en-US" altLang="zh-TW" sz="6000" b="1" kern="100" dirty="0" smtClean="0">
                <a:solidFill>
                  <a:srgbClr val="FF0000"/>
                </a:solidFill>
                <a:effectLst/>
                <a:latin typeface="標楷體" panose="03000509000000000000" pitchFamily="65" charset="-120"/>
                <a:ea typeface="標楷體" panose="03000509000000000000" pitchFamily="65" charset="-120"/>
                <a:cs typeface="Times New Roman"/>
              </a:rPr>
            </a:br>
            <a:r>
              <a:rPr lang="en-US" altLang="zh-TW" sz="6000" b="1" kern="100" dirty="0">
                <a:solidFill>
                  <a:srgbClr val="FF0000"/>
                </a:solidFill>
                <a:latin typeface="標楷體" panose="03000509000000000000" pitchFamily="65" charset="-120"/>
                <a:ea typeface="標楷體" panose="03000509000000000000" pitchFamily="65" charset="-120"/>
                <a:cs typeface="Times New Roman"/>
              </a:rPr>
              <a:t/>
            </a:r>
            <a:br>
              <a:rPr lang="en-US" altLang="zh-TW" sz="6000" b="1" kern="100" dirty="0">
                <a:solidFill>
                  <a:srgbClr val="FF0000"/>
                </a:solidFill>
                <a:latin typeface="標楷體" panose="03000509000000000000" pitchFamily="65" charset="-120"/>
                <a:ea typeface="標楷體" panose="03000509000000000000" pitchFamily="65" charset="-120"/>
                <a:cs typeface="Times New Roman"/>
              </a:rPr>
            </a:br>
            <a:r>
              <a:rPr lang="en-US" altLang="zh-TW" sz="6000" b="1" kern="100" dirty="0" smtClean="0">
                <a:solidFill>
                  <a:srgbClr val="FF0000"/>
                </a:solidFill>
                <a:latin typeface="標楷體" panose="03000509000000000000" pitchFamily="65" charset="-120"/>
                <a:ea typeface="標楷體" panose="03000509000000000000" pitchFamily="65" charset="-120"/>
                <a:cs typeface="Times New Roman"/>
              </a:rPr>
              <a:t/>
            </a:r>
            <a:br>
              <a:rPr lang="en-US" altLang="zh-TW" sz="6000" b="1" kern="100" dirty="0" smtClean="0">
                <a:solidFill>
                  <a:srgbClr val="FF0000"/>
                </a:solidFill>
                <a:latin typeface="標楷體" panose="03000509000000000000" pitchFamily="65" charset="-120"/>
                <a:ea typeface="標楷體" panose="03000509000000000000" pitchFamily="65" charset="-120"/>
                <a:cs typeface="Times New Roman"/>
              </a:rPr>
            </a:br>
            <a:r>
              <a:rPr lang="en-US" altLang="zh-TW" sz="6000" b="1" kern="100" dirty="0">
                <a:solidFill>
                  <a:srgbClr val="FF0000"/>
                </a:solidFill>
                <a:latin typeface="標楷體" panose="03000509000000000000" pitchFamily="65" charset="-120"/>
                <a:ea typeface="標楷體" panose="03000509000000000000" pitchFamily="65" charset="-120"/>
                <a:cs typeface="Times New Roman"/>
              </a:rPr>
              <a:t/>
            </a:r>
            <a:br>
              <a:rPr lang="en-US" altLang="zh-TW" sz="6000" b="1" kern="100" dirty="0">
                <a:solidFill>
                  <a:srgbClr val="FF0000"/>
                </a:solidFill>
                <a:latin typeface="標楷體" panose="03000509000000000000" pitchFamily="65" charset="-120"/>
                <a:ea typeface="標楷體" panose="03000509000000000000" pitchFamily="65" charset="-120"/>
                <a:cs typeface="Times New Roman"/>
              </a:rPr>
            </a:br>
            <a:r>
              <a:rPr lang="en-US" altLang="zh-TW" sz="6000" b="1" kern="100" dirty="0" smtClean="0">
                <a:solidFill>
                  <a:srgbClr val="FF0000"/>
                </a:solidFill>
                <a:latin typeface="標楷體" panose="03000509000000000000" pitchFamily="65" charset="-120"/>
                <a:ea typeface="標楷體" panose="03000509000000000000" pitchFamily="65" charset="-120"/>
                <a:cs typeface="Times New Roman"/>
              </a:rPr>
              <a:t/>
            </a:r>
            <a:br>
              <a:rPr lang="en-US" altLang="zh-TW" sz="6000" b="1" kern="100" dirty="0" smtClean="0">
                <a:solidFill>
                  <a:srgbClr val="FF0000"/>
                </a:solidFill>
                <a:latin typeface="標楷體" panose="03000509000000000000" pitchFamily="65" charset="-120"/>
                <a:ea typeface="標楷體" panose="03000509000000000000" pitchFamily="65" charset="-120"/>
                <a:cs typeface="Times New Roman"/>
              </a:rPr>
            </a:br>
            <a:r>
              <a:rPr lang="en-US" altLang="zh-TW" sz="6000" b="1" kern="100" dirty="0">
                <a:solidFill>
                  <a:srgbClr val="FF0000"/>
                </a:solidFill>
                <a:latin typeface="標楷體" panose="03000509000000000000" pitchFamily="65" charset="-120"/>
                <a:ea typeface="標楷體" panose="03000509000000000000" pitchFamily="65" charset="-120"/>
                <a:cs typeface="Times New Roman"/>
              </a:rPr>
              <a:t/>
            </a:r>
            <a:br>
              <a:rPr lang="en-US" altLang="zh-TW" sz="6000" b="1" kern="100" dirty="0">
                <a:solidFill>
                  <a:srgbClr val="FF0000"/>
                </a:solidFill>
                <a:latin typeface="標楷體" panose="03000509000000000000" pitchFamily="65" charset="-120"/>
                <a:ea typeface="標楷體" panose="03000509000000000000" pitchFamily="65" charset="-120"/>
                <a:cs typeface="Times New Roman"/>
              </a:rPr>
            </a:br>
            <a:r>
              <a:rPr lang="en-US" altLang="zh-TW" sz="6000" b="1" kern="100" dirty="0" smtClean="0">
                <a:solidFill>
                  <a:srgbClr val="FF0000"/>
                </a:solidFill>
                <a:latin typeface="標楷體" panose="03000509000000000000" pitchFamily="65" charset="-120"/>
                <a:ea typeface="標楷體" panose="03000509000000000000" pitchFamily="65" charset="-120"/>
                <a:cs typeface="Times New Roman"/>
              </a:rPr>
              <a:t/>
            </a:r>
            <a:br>
              <a:rPr lang="en-US" altLang="zh-TW" sz="6000" b="1" kern="100" dirty="0" smtClean="0">
                <a:solidFill>
                  <a:srgbClr val="FF0000"/>
                </a:solidFill>
                <a:latin typeface="標楷體" panose="03000509000000000000" pitchFamily="65" charset="-120"/>
                <a:ea typeface="標楷體" panose="03000509000000000000" pitchFamily="65" charset="-120"/>
                <a:cs typeface="Times New Roman"/>
              </a:rPr>
            </a:br>
            <a:r>
              <a:rPr lang="en-US" altLang="zh-TW" sz="6000" b="1" kern="100" dirty="0">
                <a:solidFill>
                  <a:srgbClr val="FF0000"/>
                </a:solidFill>
                <a:latin typeface="標楷體" panose="03000509000000000000" pitchFamily="65" charset="-120"/>
                <a:ea typeface="標楷體" panose="03000509000000000000" pitchFamily="65" charset="-120"/>
                <a:cs typeface="Times New Roman"/>
              </a:rPr>
              <a:t/>
            </a:r>
            <a:br>
              <a:rPr lang="en-US" altLang="zh-TW" sz="6000" b="1" kern="100" dirty="0">
                <a:solidFill>
                  <a:srgbClr val="FF0000"/>
                </a:solidFill>
                <a:latin typeface="標楷體" panose="03000509000000000000" pitchFamily="65" charset="-120"/>
                <a:ea typeface="標楷體" panose="03000509000000000000" pitchFamily="65" charset="-120"/>
                <a:cs typeface="Times New Roman"/>
              </a:rPr>
            </a:br>
            <a:r>
              <a:rPr lang="en-US" altLang="zh-TW" sz="6000" b="1" kern="100" dirty="0" smtClean="0">
                <a:solidFill>
                  <a:srgbClr val="FF0000"/>
                </a:solidFill>
                <a:latin typeface="標楷體" panose="03000509000000000000" pitchFamily="65" charset="-120"/>
                <a:ea typeface="標楷體" panose="03000509000000000000" pitchFamily="65" charset="-120"/>
                <a:cs typeface="Times New Roman"/>
              </a:rPr>
              <a:t/>
            </a:r>
            <a:br>
              <a:rPr lang="en-US" altLang="zh-TW" sz="6000" b="1" kern="100" dirty="0" smtClean="0">
                <a:solidFill>
                  <a:srgbClr val="FF0000"/>
                </a:solidFill>
                <a:latin typeface="標楷體" panose="03000509000000000000" pitchFamily="65" charset="-120"/>
                <a:ea typeface="標楷體" panose="03000509000000000000" pitchFamily="65" charset="-120"/>
                <a:cs typeface="Times New Roman"/>
              </a:rPr>
            </a:br>
            <a:r>
              <a:rPr lang="en-US" altLang="zh-TW" sz="6000" b="1" kern="100" dirty="0">
                <a:solidFill>
                  <a:srgbClr val="FF0000"/>
                </a:solidFill>
                <a:latin typeface="標楷體" panose="03000509000000000000" pitchFamily="65" charset="-120"/>
                <a:ea typeface="標楷體" panose="03000509000000000000" pitchFamily="65" charset="-120"/>
                <a:cs typeface="Times New Roman"/>
              </a:rPr>
              <a:t/>
            </a:r>
            <a:br>
              <a:rPr lang="en-US" altLang="zh-TW" sz="6000" b="1" kern="100" dirty="0">
                <a:solidFill>
                  <a:srgbClr val="FF0000"/>
                </a:solidFill>
                <a:latin typeface="標楷體" panose="03000509000000000000" pitchFamily="65" charset="-120"/>
                <a:ea typeface="標楷體" panose="03000509000000000000" pitchFamily="65" charset="-120"/>
                <a:cs typeface="Times New Roman"/>
              </a:rPr>
            </a:br>
            <a:r>
              <a:rPr lang="zh-TW" altLang="en-US" sz="5300" b="1" dirty="0" smtClean="0">
                <a:solidFill>
                  <a:srgbClr val="1A0D97"/>
                </a:solidFill>
                <a:latin typeface="標楷體" panose="03000509000000000000" pitchFamily="65" charset="-120"/>
                <a:ea typeface="標楷體" panose="03000509000000000000" pitchFamily="65" charset="-120"/>
              </a:rPr>
              <a:t>天主教</a:t>
            </a:r>
            <a:r>
              <a:rPr lang="zh-TW" altLang="en-US" sz="5300" b="1" dirty="0">
                <a:solidFill>
                  <a:srgbClr val="1A0D97"/>
                </a:solidFill>
                <a:latin typeface="標楷體" panose="03000509000000000000" pitchFamily="65" charset="-120"/>
                <a:ea typeface="標楷體" panose="03000509000000000000" pitchFamily="65" charset="-120"/>
              </a:rPr>
              <a:t>臺北市光仁國小</a:t>
            </a:r>
            <a:br>
              <a:rPr lang="zh-TW" altLang="en-US" sz="5300" b="1" dirty="0">
                <a:solidFill>
                  <a:srgbClr val="1A0D97"/>
                </a:solidFill>
                <a:latin typeface="標楷體" panose="03000509000000000000" pitchFamily="65" charset="-120"/>
                <a:ea typeface="標楷體" panose="03000509000000000000" pitchFamily="65" charset="-120"/>
              </a:rPr>
            </a:br>
            <a:r>
              <a:rPr lang="en-US" altLang="zh-TW" sz="4900" b="1" dirty="0" smtClean="0">
                <a:solidFill>
                  <a:srgbClr val="FF0000"/>
                </a:solidFill>
                <a:latin typeface="標楷體" panose="03000509000000000000" pitchFamily="65" charset="-120"/>
                <a:ea typeface="標楷體" panose="03000509000000000000" pitchFamily="65" charset="-120"/>
              </a:rPr>
              <a:t>112</a:t>
            </a:r>
            <a:r>
              <a:rPr lang="zh-TW" altLang="en-US" sz="4900" b="1" dirty="0" smtClean="0">
                <a:solidFill>
                  <a:srgbClr val="FF0000"/>
                </a:solidFill>
                <a:latin typeface="標楷體" panose="03000509000000000000" pitchFamily="65" charset="-120"/>
                <a:ea typeface="標楷體" panose="03000509000000000000" pitchFamily="65" charset="-120"/>
              </a:rPr>
              <a:t>下</a:t>
            </a:r>
            <a:r>
              <a:rPr lang="zh-TW" altLang="en-US" sz="4900" b="1" dirty="0" smtClean="0">
                <a:solidFill>
                  <a:srgbClr val="FF0000"/>
                </a:solidFill>
                <a:latin typeface="標楷體" panose="03000509000000000000" pitchFamily="65" charset="-120"/>
                <a:ea typeface="標楷體" panose="03000509000000000000" pitchFamily="65" charset="-120"/>
              </a:rPr>
              <a:t>學期</a:t>
            </a:r>
            <a:r>
              <a:rPr lang="en-US" altLang="zh-TW" sz="4900" b="1" dirty="0" smtClean="0">
                <a:solidFill>
                  <a:srgbClr val="FF0000"/>
                </a:solidFill>
                <a:latin typeface="標楷體" panose="03000509000000000000" pitchFamily="65" charset="-120"/>
                <a:ea typeface="標楷體" panose="03000509000000000000" pitchFamily="65" charset="-120"/>
              </a:rPr>
              <a:t>【</a:t>
            </a:r>
            <a:r>
              <a:rPr lang="zh-TW" altLang="en-US" sz="4900" b="1" dirty="0" smtClean="0">
                <a:solidFill>
                  <a:srgbClr val="FF0000"/>
                </a:solidFill>
                <a:latin typeface="標楷體" panose="03000509000000000000" pitchFamily="65" charset="-120"/>
                <a:ea typeface="標楷體" panose="03000509000000000000" pitchFamily="65" charset="-120"/>
              </a:rPr>
              <a:t>班親會</a:t>
            </a:r>
            <a:r>
              <a:rPr lang="en-US" altLang="zh-TW" sz="4900" b="1" dirty="0" smtClean="0">
                <a:solidFill>
                  <a:srgbClr val="FF0000"/>
                </a:solidFill>
                <a:latin typeface="標楷體" panose="03000509000000000000" pitchFamily="65" charset="-120"/>
                <a:ea typeface="標楷體" panose="03000509000000000000" pitchFamily="65" charset="-120"/>
              </a:rPr>
              <a:t>】</a:t>
            </a:r>
            <a:r>
              <a:rPr lang="en-US" altLang="zh-TW" sz="4900" b="1" kern="100" dirty="0" smtClean="0">
                <a:solidFill>
                  <a:srgbClr val="FF0000"/>
                </a:solidFill>
                <a:effectLst/>
                <a:latin typeface="標楷體" panose="03000509000000000000" pitchFamily="65" charset="-120"/>
                <a:ea typeface="標楷體" panose="03000509000000000000" pitchFamily="65" charset="-120"/>
                <a:cs typeface="Times New Roman"/>
              </a:rPr>
              <a:t/>
            </a:r>
            <a:br>
              <a:rPr lang="en-US" altLang="zh-TW" sz="4900" b="1" kern="100" dirty="0" smtClean="0">
                <a:solidFill>
                  <a:srgbClr val="FF0000"/>
                </a:solidFill>
                <a:effectLst/>
                <a:latin typeface="標楷體" panose="03000509000000000000" pitchFamily="65" charset="-120"/>
                <a:ea typeface="標楷體" panose="03000509000000000000" pitchFamily="65" charset="-120"/>
                <a:cs typeface="Times New Roman"/>
              </a:rPr>
            </a:br>
            <a:r>
              <a:rPr lang="en-US" altLang="zh-TW" sz="5300" b="1" kern="100" dirty="0" smtClean="0">
                <a:solidFill>
                  <a:srgbClr val="FF0000"/>
                </a:solidFill>
                <a:effectLst/>
                <a:latin typeface="標楷體" panose="03000509000000000000" pitchFamily="65" charset="-120"/>
                <a:ea typeface="標楷體" panose="03000509000000000000" pitchFamily="65" charset="-120"/>
                <a:cs typeface="Times New Roman"/>
              </a:rPr>
              <a:t/>
            </a:r>
            <a:br>
              <a:rPr lang="en-US" altLang="zh-TW" sz="5300" b="1" kern="100" dirty="0" smtClean="0">
                <a:solidFill>
                  <a:srgbClr val="FF0000"/>
                </a:solidFill>
                <a:effectLst/>
                <a:latin typeface="標楷體" panose="03000509000000000000" pitchFamily="65" charset="-120"/>
                <a:ea typeface="標楷體" panose="03000509000000000000" pitchFamily="65" charset="-120"/>
                <a:cs typeface="Times New Roman"/>
              </a:rPr>
            </a:br>
            <a:r>
              <a:rPr lang="en-US" altLang="zh-TW" sz="5300" b="1" kern="100" dirty="0" smtClean="0">
                <a:solidFill>
                  <a:schemeClr val="tx1"/>
                </a:solidFill>
                <a:effectLst/>
                <a:latin typeface="標楷體" panose="03000509000000000000" pitchFamily="65" charset="-120"/>
                <a:ea typeface="標楷體" panose="03000509000000000000" pitchFamily="65" charset="-120"/>
                <a:cs typeface="Times New Roman"/>
              </a:rPr>
              <a:t>【</a:t>
            </a:r>
            <a:r>
              <a:rPr lang="zh-TW" altLang="en-US" sz="5300" b="1" dirty="0" smtClean="0">
                <a:solidFill>
                  <a:schemeClr val="tx1"/>
                </a:solidFill>
                <a:latin typeface="標楷體" panose="03000509000000000000" pitchFamily="65" charset="-120"/>
                <a:ea typeface="標楷體" panose="03000509000000000000" pitchFamily="65" charset="-120"/>
              </a:rPr>
              <a:t>輔導室</a:t>
            </a:r>
            <a:r>
              <a:rPr lang="en-US" altLang="zh-TW" sz="5300" b="1" dirty="0" smtClean="0">
                <a:solidFill>
                  <a:schemeClr val="tx1"/>
                </a:solidFill>
                <a:latin typeface="標楷體" panose="03000509000000000000" pitchFamily="65" charset="-120"/>
                <a:ea typeface="標楷體" panose="03000509000000000000" pitchFamily="65" charset="-120"/>
              </a:rPr>
              <a:t>】</a:t>
            </a:r>
            <a:r>
              <a:rPr lang="zh-TW" altLang="en-US" sz="5300" b="1" dirty="0">
                <a:solidFill>
                  <a:schemeClr val="tx1"/>
                </a:solidFill>
                <a:latin typeface="標楷體" panose="03000509000000000000" pitchFamily="65" charset="-120"/>
                <a:ea typeface="標楷體" panose="03000509000000000000" pitchFamily="65" charset="-120"/>
              </a:rPr>
              <a:t/>
            </a:r>
            <a:br>
              <a:rPr lang="zh-TW" altLang="en-US" sz="5300" b="1" dirty="0">
                <a:solidFill>
                  <a:schemeClr val="tx1"/>
                </a:solidFill>
                <a:latin typeface="標楷體" panose="03000509000000000000" pitchFamily="65" charset="-120"/>
                <a:ea typeface="標楷體" panose="03000509000000000000" pitchFamily="65" charset="-120"/>
              </a:rPr>
            </a:br>
            <a:r>
              <a:rPr lang="zh-TW" altLang="zh-TW" sz="5300" b="1" kern="100" dirty="0" smtClean="0">
                <a:solidFill>
                  <a:srgbClr val="00B050"/>
                </a:solidFill>
                <a:effectLst/>
                <a:ea typeface="標楷體"/>
                <a:cs typeface="Times New Roman"/>
              </a:rPr>
              <a:t>家庭暴力防治宣導</a:t>
            </a:r>
            <a:r>
              <a:rPr lang="en-US" altLang="zh-TW" sz="5300" b="1" kern="100" dirty="0" smtClean="0">
                <a:solidFill>
                  <a:srgbClr val="00B050"/>
                </a:solidFill>
                <a:effectLst/>
                <a:ea typeface="標楷體"/>
                <a:cs typeface="Times New Roman"/>
              </a:rPr>
              <a:t/>
            </a:r>
            <a:br>
              <a:rPr lang="en-US" altLang="zh-TW" sz="5300" b="1" kern="100" dirty="0" smtClean="0">
                <a:solidFill>
                  <a:srgbClr val="00B050"/>
                </a:solidFill>
                <a:effectLst/>
                <a:ea typeface="標楷體"/>
                <a:cs typeface="Times New Roman"/>
              </a:rPr>
            </a:br>
            <a:r>
              <a:rPr lang="zh-TW" altLang="en-US" sz="5300" b="1" dirty="0" smtClean="0">
                <a:solidFill>
                  <a:srgbClr val="00B050"/>
                </a:solidFill>
                <a:latin typeface="標楷體" panose="03000509000000000000" pitchFamily="65" charset="-120"/>
                <a:ea typeface="標楷體" panose="03000509000000000000" pitchFamily="65" charset="-120"/>
              </a:rPr>
              <a:t>性別平等教育宣導</a:t>
            </a:r>
            <a:r>
              <a:rPr lang="en-US" altLang="zh-TW" sz="5300" b="1" dirty="0" smtClean="0">
                <a:solidFill>
                  <a:srgbClr val="00B050"/>
                </a:solidFill>
                <a:latin typeface="標楷體" panose="03000509000000000000" pitchFamily="65" charset="-120"/>
                <a:ea typeface="標楷體" panose="03000509000000000000" pitchFamily="65" charset="-120"/>
              </a:rPr>
              <a:t/>
            </a:r>
            <a:br>
              <a:rPr lang="en-US" altLang="zh-TW" sz="5300" b="1" dirty="0" smtClean="0">
                <a:solidFill>
                  <a:srgbClr val="00B050"/>
                </a:solidFill>
                <a:latin typeface="標楷體" panose="03000509000000000000" pitchFamily="65" charset="-120"/>
                <a:ea typeface="標楷體" panose="03000509000000000000" pitchFamily="65" charset="-120"/>
              </a:rPr>
            </a:br>
            <a:r>
              <a:rPr lang="zh-TW" altLang="en-US" sz="5300" b="1" dirty="0" smtClean="0">
                <a:solidFill>
                  <a:srgbClr val="00B050"/>
                </a:solidFill>
                <a:latin typeface="標楷體" panose="03000509000000000000" pitchFamily="65" charset="-120"/>
                <a:ea typeface="標楷體" panose="03000509000000000000" pitchFamily="65" charset="-120"/>
              </a:rPr>
              <a:t>性騷擾性侵害防治宣導</a:t>
            </a:r>
            <a:r>
              <a:rPr lang="en-US" altLang="zh-TW" sz="6000" b="1" dirty="0" smtClean="0">
                <a:solidFill>
                  <a:schemeClr val="tx1"/>
                </a:solidFill>
                <a:latin typeface="標楷體" panose="03000509000000000000" pitchFamily="65" charset="-120"/>
                <a:ea typeface="標楷體" panose="03000509000000000000" pitchFamily="65" charset="-120"/>
              </a:rPr>
              <a:t/>
            </a:r>
            <a:br>
              <a:rPr lang="en-US" altLang="zh-TW" sz="6000" b="1" dirty="0" smtClean="0">
                <a:solidFill>
                  <a:schemeClr val="tx1"/>
                </a:solidFill>
                <a:latin typeface="標楷體" panose="03000509000000000000" pitchFamily="65" charset="-120"/>
                <a:ea typeface="標楷體" panose="03000509000000000000" pitchFamily="65" charset="-120"/>
              </a:rPr>
            </a:br>
            <a:endParaRPr lang="zh-TW" altLang="en-US" sz="6000" b="1" dirty="0">
              <a:solidFill>
                <a:schemeClr val="tx1"/>
              </a:solidFill>
            </a:endParaRPr>
          </a:p>
        </p:txBody>
      </p:sp>
    </p:spTree>
    <p:extLst>
      <p:ext uri="{BB962C8B-B14F-4D97-AF65-F5344CB8AC3E}">
        <p14:creationId xmlns:p14="http://schemas.microsoft.com/office/powerpoint/2010/main" val="3816261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endParaRPr lang="zh-TW" altLang="en-US" dirty="0"/>
          </a:p>
        </p:txBody>
      </p:sp>
      <p:sp>
        <p:nvSpPr>
          <p:cNvPr id="5" name="標題 1"/>
          <p:cNvSpPr txBox="1">
            <a:spLocks/>
          </p:cNvSpPr>
          <p:nvPr/>
        </p:nvSpPr>
        <p:spPr>
          <a:xfrm>
            <a:off x="899592" y="980728"/>
            <a:ext cx="7772400" cy="3240360"/>
          </a:xfrm>
          <a:prstGeom prst="rect">
            <a:avLst/>
          </a:prstGeom>
        </p:spPr>
        <p:txBody>
          <a:bodyPr vert="horz" lIns="91440" tIns="45720" rIns="91440" bIns="45720" rtlCol="0" anchor="b" anchorCtr="0">
            <a:normAutofit fontScale="97500"/>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TW" sz="6000" b="1" kern="100" dirty="0" smtClean="0">
                <a:solidFill>
                  <a:srgbClr val="FF0000"/>
                </a:solidFill>
                <a:latin typeface="標楷體" panose="03000509000000000000" pitchFamily="65" charset="-120"/>
                <a:ea typeface="標楷體" panose="03000509000000000000" pitchFamily="65" charset="-120"/>
                <a:cs typeface="Times New Roman"/>
              </a:rPr>
              <a:t>112</a:t>
            </a:r>
            <a:r>
              <a:rPr lang="zh-TW" altLang="en-US" sz="6000" b="1" kern="100" dirty="0" smtClean="0">
                <a:solidFill>
                  <a:srgbClr val="FF0000"/>
                </a:solidFill>
                <a:latin typeface="標楷體" panose="03000509000000000000" pitchFamily="65" charset="-120"/>
                <a:ea typeface="標楷體" panose="03000509000000000000" pitchFamily="65" charset="-120"/>
                <a:cs typeface="Times New Roman"/>
              </a:rPr>
              <a:t>下</a:t>
            </a:r>
            <a:r>
              <a:rPr lang="en-US" altLang="zh-TW" sz="6000" b="1" kern="100" dirty="0" smtClean="0">
                <a:solidFill>
                  <a:srgbClr val="FF0000"/>
                </a:solidFill>
                <a:latin typeface="標楷體" panose="03000509000000000000" pitchFamily="65" charset="-120"/>
                <a:ea typeface="標楷體" panose="03000509000000000000" pitchFamily="65" charset="-120"/>
                <a:cs typeface="Times New Roman"/>
              </a:rPr>
              <a:t>_</a:t>
            </a:r>
            <a:r>
              <a:rPr lang="zh-TW" altLang="en-US" sz="6000" b="1" kern="100" dirty="0" smtClean="0">
                <a:solidFill>
                  <a:srgbClr val="FF0000"/>
                </a:solidFill>
                <a:latin typeface="標楷體" panose="03000509000000000000" pitchFamily="65" charset="-120"/>
                <a:ea typeface="標楷體" panose="03000509000000000000" pitchFamily="65" charset="-120"/>
                <a:cs typeface="Times New Roman"/>
              </a:rPr>
              <a:t>光仁國小班親會</a:t>
            </a:r>
            <a:r>
              <a:rPr lang="en-US" altLang="zh-TW" sz="6000" b="1" kern="100" dirty="0" smtClean="0">
                <a:solidFill>
                  <a:srgbClr val="FF0000"/>
                </a:solidFill>
                <a:latin typeface="標楷體" panose="03000509000000000000" pitchFamily="65" charset="-120"/>
                <a:ea typeface="標楷體" panose="03000509000000000000" pitchFamily="65" charset="-120"/>
                <a:cs typeface="Times New Roman"/>
              </a:rPr>
              <a:t/>
            </a:r>
            <a:br>
              <a:rPr lang="en-US" altLang="zh-TW" sz="6000" b="1" kern="100" dirty="0" smtClean="0">
                <a:solidFill>
                  <a:srgbClr val="FF0000"/>
                </a:solidFill>
                <a:latin typeface="標楷體" panose="03000509000000000000" pitchFamily="65" charset="-120"/>
                <a:ea typeface="標楷體" panose="03000509000000000000" pitchFamily="65" charset="-120"/>
                <a:cs typeface="Times New Roman"/>
              </a:rPr>
            </a:br>
            <a:r>
              <a:rPr lang="zh-TW" altLang="en-US" sz="6000" b="1" kern="100" dirty="0" smtClean="0">
                <a:solidFill>
                  <a:srgbClr val="FF0000"/>
                </a:solidFill>
                <a:latin typeface="標楷體" panose="03000509000000000000" pitchFamily="65" charset="-120"/>
                <a:ea typeface="標楷體" panose="03000509000000000000" pitchFamily="65" charset="-120"/>
                <a:cs typeface="Times New Roman"/>
              </a:rPr>
              <a:t> </a:t>
            </a:r>
            <a:r>
              <a:rPr lang="zh-TW" altLang="zh-TW" sz="6000" b="1" kern="100" dirty="0" smtClean="0">
                <a:solidFill>
                  <a:srgbClr val="1A0D97"/>
                </a:solidFill>
                <a:ea typeface="標楷體"/>
                <a:cs typeface="Times New Roman"/>
              </a:rPr>
              <a:t>家庭暴力防治宣導</a:t>
            </a:r>
            <a:r>
              <a:rPr lang="en-US" altLang="zh-TW" sz="6000" b="1" kern="100" dirty="0" smtClean="0">
                <a:solidFill>
                  <a:srgbClr val="1A0D97"/>
                </a:solidFill>
                <a:ea typeface="標楷體"/>
                <a:cs typeface="Times New Roman"/>
              </a:rPr>
              <a:t/>
            </a:r>
            <a:br>
              <a:rPr lang="en-US" altLang="zh-TW" sz="6000" b="1" kern="100" dirty="0" smtClean="0">
                <a:solidFill>
                  <a:srgbClr val="1A0D97"/>
                </a:solidFill>
                <a:ea typeface="標楷體"/>
                <a:cs typeface="Times New Roman"/>
              </a:rPr>
            </a:br>
            <a:endParaRPr lang="zh-TW" altLang="en-US" sz="6000" b="1" dirty="0">
              <a:solidFill>
                <a:srgbClr val="1A0D97"/>
              </a:solidFill>
            </a:endParaRPr>
          </a:p>
        </p:txBody>
      </p:sp>
    </p:spTree>
    <p:extLst>
      <p:ext uri="{BB962C8B-B14F-4D97-AF65-F5344CB8AC3E}">
        <p14:creationId xmlns:p14="http://schemas.microsoft.com/office/powerpoint/2010/main" val="2004380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603250" y="404813"/>
            <a:ext cx="8540750" cy="863600"/>
          </a:xfrm>
        </p:spPr>
        <p:txBody>
          <a:bodyPr>
            <a:normAutofit fontScale="90000"/>
          </a:bodyPr>
          <a:lstStyle/>
          <a:p>
            <a:pPr algn="ctr"/>
            <a:r>
              <a:rPr lang="zh-TW" altLang="en-US" dirty="0" smtClean="0">
                <a:solidFill>
                  <a:srgbClr val="FF33CC"/>
                </a:solidFill>
                <a:latin typeface="標楷體" panose="03000509000000000000" pitchFamily="65" charset="-120"/>
                <a:ea typeface="標楷體" panose="03000509000000000000" pitchFamily="65" charset="-120"/>
              </a:rPr>
              <a:t>家庭暴力定義</a:t>
            </a:r>
          </a:p>
        </p:txBody>
      </p:sp>
      <p:sp>
        <p:nvSpPr>
          <p:cNvPr id="4100" name="Rectangle 3"/>
          <p:cNvSpPr>
            <a:spLocks noGrp="1" noChangeArrowheads="1"/>
          </p:cNvSpPr>
          <p:nvPr>
            <p:ph type="body" idx="4294967295"/>
          </p:nvPr>
        </p:nvSpPr>
        <p:spPr>
          <a:xfrm>
            <a:off x="431800" y="1628775"/>
            <a:ext cx="8712200" cy="3600450"/>
          </a:xfrm>
        </p:spPr>
        <p:txBody>
          <a:bodyPr>
            <a:normAutofit/>
          </a:bodyPr>
          <a:lstStyle/>
          <a:p>
            <a:pPr marL="0" indent="0" algn="just">
              <a:lnSpc>
                <a:spcPct val="90000"/>
              </a:lnSpc>
              <a:buFontTx/>
              <a:buNone/>
            </a:pPr>
            <a:r>
              <a:rPr lang="zh-TW" altLang="en-US" sz="2800" dirty="0" smtClean="0">
                <a:latin typeface="標楷體" pitchFamily="65" charset="-120"/>
                <a:ea typeface="標楷體" panose="03000509000000000000" pitchFamily="65" charset="-120"/>
              </a:rPr>
              <a:t>家庭暴力是指家庭成員間施以</a:t>
            </a:r>
            <a:r>
              <a:rPr lang="zh-TW" altLang="en-US" sz="2800" b="1" dirty="0" smtClean="0">
                <a:solidFill>
                  <a:srgbClr val="FF0000"/>
                </a:solidFill>
                <a:latin typeface="標楷體" pitchFamily="65" charset="-120"/>
                <a:ea typeface="標楷體" panose="03000509000000000000" pitchFamily="65" charset="-120"/>
              </a:rPr>
              <a:t>身體或精神上</a:t>
            </a:r>
            <a:r>
              <a:rPr lang="zh-TW" altLang="en-US" sz="2800" dirty="0" smtClean="0">
                <a:latin typeface="標楷體" pitchFamily="65" charset="-120"/>
                <a:ea typeface="標楷體" panose="03000509000000000000" pitchFamily="65" charset="-120"/>
              </a:rPr>
              <a:t>不法侵害</a:t>
            </a:r>
            <a:endParaRPr lang="en-US" altLang="zh-TW" sz="2800" dirty="0" smtClean="0">
              <a:latin typeface="標楷體" pitchFamily="65" charset="-120"/>
              <a:ea typeface="標楷體" panose="03000509000000000000" pitchFamily="65" charset="-120"/>
            </a:endParaRPr>
          </a:p>
          <a:p>
            <a:pPr marL="0" indent="0" algn="just">
              <a:lnSpc>
                <a:spcPct val="90000"/>
              </a:lnSpc>
              <a:buFontTx/>
              <a:buNone/>
            </a:pPr>
            <a:r>
              <a:rPr lang="zh-TW" altLang="en-US" sz="2800" dirty="0" smtClean="0">
                <a:latin typeface="標楷體" pitchFamily="65" charset="-120"/>
                <a:ea typeface="標楷體" panose="03000509000000000000" pitchFamily="65" charset="-120"/>
              </a:rPr>
              <a:t>之行為。</a:t>
            </a:r>
          </a:p>
          <a:p>
            <a:pPr marL="0" indent="0">
              <a:lnSpc>
                <a:spcPct val="90000"/>
              </a:lnSpc>
            </a:pPr>
            <a:r>
              <a:rPr lang="zh-TW" altLang="en-US" sz="2800" dirty="0" smtClean="0">
                <a:latin typeface="標楷體" pitchFamily="65" charset="-120"/>
                <a:ea typeface="標楷體" panose="03000509000000000000" pitchFamily="65" charset="-120"/>
              </a:rPr>
              <a:t>所謂的家庭成員包括下列成員及其子女：</a:t>
            </a:r>
          </a:p>
          <a:p>
            <a:pPr marL="0" indent="0">
              <a:buNone/>
            </a:pPr>
            <a:r>
              <a:rPr lang="en-US" altLang="zh-TW" sz="2800" dirty="0" smtClean="0">
                <a:latin typeface="標楷體" pitchFamily="65" charset="-120"/>
                <a:ea typeface="標楷體" panose="03000509000000000000" pitchFamily="65" charset="-120"/>
              </a:rPr>
              <a:t>1.</a:t>
            </a:r>
            <a:r>
              <a:rPr lang="zh-TW" altLang="en-US" sz="2800" dirty="0" smtClean="0">
                <a:latin typeface="標楷體" pitchFamily="65" charset="-120"/>
                <a:ea typeface="標楷體" panose="03000509000000000000" pitchFamily="65" charset="-120"/>
              </a:rPr>
              <a:t>配偶及前</a:t>
            </a:r>
            <a:r>
              <a:rPr lang="zh-TW" altLang="en-US" sz="2800" dirty="0">
                <a:latin typeface="標楷體" pitchFamily="65" charset="-120"/>
                <a:ea typeface="標楷體" panose="03000509000000000000" pitchFamily="65" charset="-120"/>
              </a:rPr>
              <a:t>配偶。</a:t>
            </a:r>
            <a:endParaRPr lang="zh-TW" altLang="en-US" sz="2800" dirty="0" smtClean="0">
              <a:latin typeface="標楷體" pitchFamily="65" charset="-120"/>
              <a:ea typeface="標楷體" panose="03000509000000000000" pitchFamily="65" charset="-120"/>
            </a:endParaRPr>
          </a:p>
          <a:p>
            <a:pPr marL="0" indent="0">
              <a:buNone/>
            </a:pPr>
            <a:r>
              <a:rPr lang="en-US" altLang="zh-TW" sz="2800" dirty="0" smtClean="0">
                <a:latin typeface="標楷體" pitchFamily="65" charset="-120"/>
                <a:ea typeface="標楷體" panose="03000509000000000000" pitchFamily="65" charset="-120"/>
              </a:rPr>
              <a:t>2.</a:t>
            </a:r>
            <a:r>
              <a:rPr lang="zh-TW" altLang="en-US" sz="2800" dirty="0" smtClean="0">
                <a:latin typeface="標楷體" panose="03000509000000000000" pitchFamily="65" charset="-120"/>
                <a:ea typeface="標楷體" panose="03000509000000000000" pitchFamily="65" charset="-120"/>
              </a:rPr>
              <a:t>現有或曾有同居關係、家長家屬或家屬間關係</a:t>
            </a:r>
            <a:r>
              <a:rPr lang="zh-TW" altLang="en-US" sz="2800" dirty="0">
                <a:latin typeface="標楷體" panose="03000509000000000000" pitchFamily="65" charset="-120"/>
                <a:ea typeface="標楷體" panose="03000509000000000000" pitchFamily="65" charset="-120"/>
              </a:rPr>
              <a:t>者。</a:t>
            </a:r>
            <a:endParaRPr lang="zh-TW" altLang="en-US" sz="2800" dirty="0" smtClean="0">
              <a:latin typeface="標楷體" panose="03000509000000000000" pitchFamily="65" charset="-120"/>
              <a:ea typeface="標楷體" panose="03000509000000000000" pitchFamily="65" charset="-120"/>
            </a:endParaRPr>
          </a:p>
          <a:p>
            <a:pPr marL="0" indent="0">
              <a:buNone/>
            </a:pPr>
            <a:r>
              <a:rPr lang="en-US" altLang="zh-TW" sz="2800" dirty="0" smtClean="0">
                <a:latin typeface="標楷體" pitchFamily="65" charset="-120"/>
                <a:ea typeface="標楷體" panose="03000509000000000000" pitchFamily="65" charset="-120"/>
              </a:rPr>
              <a:t>3.</a:t>
            </a:r>
            <a:r>
              <a:rPr lang="zh-TW" altLang="en-US" sz="2800" dirty="0" smtClean="0">
                <a:latin typeface="標楷體" pitchFamily="65" charset="-120"/>
                <a:ea typeface="標楷體" panose="03000509000000000000" pitchFamily="65" charset="-120"/>
              </a:rPr>
              <a:t>現為或曾為直系血親或直系</a:t>
            </a:r>
            <a:r>
              <a:rPr lang="zh-TW" altLang="en-US" sz="2800" dirty="0">
                <a:latin typeface="標楷體" pitchFamily="65" charset="-120"/>
                <a:ea typeface="標楷體" panose="03000509000000000000" pitchFamily="65" charset="-120"/>
              </a:rPr>
              <a:t>姻親。</a:t>
            </a:r>
            <a:endParaRPr lang="zh-TW" altLang="en-US" sz="2800" dirty="0" smtClean="0">
              <a:latin typeface="標楷體" pitchFamily="65" charset="-120"/>
              <a:ea typeface="標楷體" panose="03000509000000000000" pitchFamily="65" charset="-120"/>
            </a:endParaRPr>
          </a:p>
          <a:p>
            <a:pPr marL="0" indent="0">
              <a:buNone/>
            </a:pPr>
            <a:r>
              <a:rPr lang="en-US" altLang="zh-TW" sz="2800" dirty="0" smtClean="0">
                <a:latin typeface="標楷體" pitchFamily="65" charset="-120"/>
                <a:ea typeface="標楷體" panose="03000509000000000000" pitchFamily="65" charset="-120"/>
              </a:rPr>
              <a:t>4.</a:t>
            </a:r>
            <a:r>
              <a:rPr lang="zh-TW" altLang="en-US" sz="2800" dirty="0" smtClean="0">
                <a:latin typeface="標楷體" pitchFamily="65" charset="-120"/>
                <a:ea typeface="標楷體" panose="03000509000000000000" pitchFamily="65" charset="-120"/>
              </a:rPr>
              <a:t>現為或曾為四親等以內之旁系血親或旁系</a:t>
            </a:r>
            <a:r>
              <a:rPr lang="zh-TW" altLang="en-US" sz="2800" dirty="0">
                <a:latin typeface="標楷體" pitchFamily="65" charset="-120"/>
                <a:ea typeface="標楷體" panose="03000509000000000000" pitchFamily="65" charset="-120"/>
              </a:rPr>
              <a:t>姻親。</a:t>
            </a:r>
            <a:endParaRPr lang="zh-TW" altLang="en-US" sz="2800" dirty="0" smtClean="0">
              <a:latin typeface="標楷體" pitchFamily="65" charset="-120"/>
              <a:ea typeface="標楷體" panose="03000509000000000000" pitchFamily="65" charset="-120"/>
            </a:endParaRPr>
          </a:p>
        </p:txBody>
      </p:sp>
    </p:spTree>
    <p:extLst>
      <p:ext uri="{BB962C8B-B14F-4D97-AF65-F5344CB8AC3E}">
        <p14:creationId xmlns:p14="http://schemas.microsoft.com/office/powerpoint/2010/main" val="2079566099"/>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18864" y="476672"/>
            <a:ext cx="8229600" cy="864096"/>
          </a:xfrm>
        </p:spPr>
        <p:txBody>
          <a:bodyPr>
            <a:normAutofit fontScale="90000"/>
          </a:bodyPr>
          <a:lstStyle/>
          <a:p>
            <a:pPr algn="ctr"/>
            <a:r>
              <a:rPr lang="zh-TW" altLang="zh-TW" b="1" dirty="0">
                <a:latin typeface="標楷體" panose="03000509000000000000" pitchFamily="65" charset="-120"/>
                <a:ea typeface="標楷體" panose="03000509000000000000" pitchFamily="65" charset="-120"/>
              </a:rPr>
              <a:t>發生家庭暴力案件該怎麼辦</a:t>
            </a:r>
            <a:r>
              <a:rPr lang="zh-TW" altLang="zh-TW" b="1" dirty="0" smtClean="0">
                <a:latin typeface="標楷體" panose="03000509000000000000" pitchFamily="65" charset="-120"/>
                <a:ea typeface="標楷體" panose="03000509000000000000" pitchFamily="65" charset="-120"/>
              </a:rPr>
              <a:t>？</a:t>
            </a:r>
            <a:endParaRPr lang="zh-TW" altLang="en-US" b="1"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539552" y="1772816"/>
            <a:ext cx="8208912" cy="3816424"/>
          </a:xfrm>
        </p:spPr>
        <p:txBody>
          <a:bodyPr>
            <a:normAutofit/>
          </a:bodyPr>
          <a:lstStyle/>
          <a:p>
            <a:r>
              <a:rPr lang="en-US" altLang="zh-TW" sz="2400" b="1" dirty="0" smtClean="0">
                <a:solidFill>
                  <a:srgbClr val="FF0000"/>
                </a:solidFill>
                <a:latin typeface="標楷體" panose="03000509000000000000" pitchFamily="65" charset="-120"/>
                <a:ea typeface="標楷體" panose="03000509000000000000" pitchFamily="65" charset="-120"/>
              </a:rPr>
              <a:t>1</a:t>
            </a:r>
            <a:r>
              <a:rPr lang="zh-TW" altLang="zh-TW" sz="2400" b="1" dirty="0" smtClean="0">
                <a:solidFill>
                  <a:srgbClr val="FF0000"/>
                </a:solidFill>
                <a:latin typeface="標楷體" panose="03000509000000000000" pitchFamily="65" charset="-120"/>
                <a:ea typeface="標楷體" panose="03000509000000000000" pitchFamily="65" charset="-120"/>
              </a:rPr>
              <a:t>、保持</a:t>
            </a:r>
            <a:r>
              <a:rPr lang="zh-TW" altLang="zh-TW" sz="2400" b="1" dirty="0">
                <a:solidFill>
                  <a:srgbClr val="FF0000"/>
                </a:solidFill>
                <a:latin typeface="標楷體" panose="03000509000000000000" pitchFamily="65" charset="-120"/>
                <a:ea typeface="標楷體" panose="03000509000000000000" pitchFamily="65" charset="-120"/>
              </a:rPr>
              <a:t>鎮定</a:t>
            </a:r>
            <a:r>
              <a:rPr lang="zh-TW" altLang="zh-TW" sz="2400" dirty="0">
                <a:latin typeface="標楷體" panose="03000509000000000000" pitchFamily="65" charset="-120"/>
                <a:ea typeface="標楷體" panose="03000509000000000000" pitchFamily="65" charset="-120"/>
              </a:rPr>
              <a:t>：不要說刺激對方的話，也不要回打</a:t>
            </a:r>
            <a:r>
              <a:rPr lang="zh-TW" altLang="zh-TW"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              </a:t>
            </a:r>
            <a:r>
              <a:rPr lang="zh-TW" altLang="zh-TW" sz="2400" dirty="0" smtClean="0">
                <a:latin typeface="標楷體" panose="03000509000000000000" pitchFamily="65" charset="-120"/>
                <a:ea typeface="標楷體" panose="03000509000000000000" pitchFamily="65" charset="-120"/>
              </a:rPr>
              <a:t>以免</a:t>
            </a:r>
            <a:r>
              <a:rPr lang="zh-TW" altLang="zh-TW" sz="2400" dirty="0">
                <a:latin typeface="標楷體" panose="03000509000000000000" pitchFamily="65" charset="-120"/>
                <a:ea typeface="標楷體" panose="03000509000000000000" pitchFamily="65" charset="-120"/>
              </a:rPr>
              <a:t>火上加油。</a:t>
            </a:r>
          </a:p>
          <a:p>
            <a:r>
              <a:rPr lang="en-US" altLang="zh-TW" sz="2400" b="1" dirty="0">
                <a:solidFill>
                  <a:srgbClr val="FF0000"/>
                </a:solidFill>
                <a:latin typeface="標楷體" panose="03000509000000000000" pitchFamily="65" charset="-120"/>
                <a:ea typeface="標楷體" panose="03000509000000000000" pitchFamily="65" charset="-120"/>
              </a:rPr>
              <a:t>2</a:t>
            </a:r>
            <a:r>
              <a:rPr lang="zh-TW" altLang="zh-TW" sz="2400" b="1" dirty="0">
                <a:solidFill>
                  <a:srgbClr val="FF0000"/>
                </a:solidFill>
                <a:latin typeface="標楷體" panose="03000509000000000000" pitchFamily="65" charset="-120"/>
                <a:ea typeface="標楷體" panose="03000509000000000000" pitchFamily="65" charset="-120"/>
              </a:rPr>
              <a:t>、保護自己</a:t>
            </a:r>
            <a:r>
              <a:rPr lang="zh-TW" altLang="zh-TW" sz="2400" dirty="0">
                <a:latin typeface="標楷體" panose="03000509000000000000" pitchFamily="65" charset="-120"/>
                <a:ea typeface="標楷體" panose="03000509000000000000" pitchFamily="65" charset="-120"/>
              </a:rPr>
              <a:t>：尤其是頭、臉、頸、胸、腹等主要</a:t>
            </a:r>
            <a:r>
              <a:rPr lang="zh-TW" altLang="zh-TW" sz="2400" dirty="0" smtClean="0">
                <a:latin typeface="標楷體" panose="03000509000000000000" pitchFamily="65" charset="-120"/>
                <a:ea typeface="標楷體" panose="03000509000000000000" pitchFamily="65" charset="-120"/>
              </a:rPr>
              <a:t>身</a:t>
            </a:r>
            <a:endParaRPr lang="en-US" altLang="zh-TW" sz="2400" dirty="0" smtClean="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              </a:t>
            </a:r>
            <a:r>
              <a:rPr lang="zh-TW" altLang="zh-TW" sz="2400" dirty="0" smtClean="0">
                <a:latin typeface="標楷體" panose="03000509000000000000" pitchFamily="65" charset="-120"/>
                <a:ea typeface="標楷體" panose="03000509000000000000" pitchFamily="65" charset="-120"/>
              </a:rPr>
              <a:t>體</a:t>
            </a:r>
            <a:r>
              <a:rPr lang="zh-TW" altLang="zh-TW" sz="2400" dirty="0">
                <a:latin typeface="標楷體" panose="03000509000000000000" pitchFamily="65" charset="-120"/>
                <a:ea typeface="標楷體" panose="03000509000000000000" pitchFamily="65" charset="-120"/>
              </a:rPr>
              <a:t>部位。</a:t>
            </a:r>
          </a:p>
          <a:p>
            <a:r>
              <a:rPr lang="en-US" altLang="zh-TW" sz="2400" b="1" dirty="0">
                <a:solidFill>
                  <a:srgbClr val="FF0000"/>
                </a:solidFill>
                <a:latin typeface="標楷體" panose="03000509000000000000" pitchFamily="65" charset="-120"/>
                <a:ea typeface="標楷體" panose="03000509000000000000" pitchFamily="65" charset="-120"/>
              </a:rPr>
              <a:t>3</a:t>
            </a:r>
            <a:r>
              <a:rPr lang="zh-TW" altLang="zh-TW" sz="2400" b="1" dirty="0">
                <a:solidFill>
                  <a:srgbClr val="FF0000"/>
                </a:solidFill>
                <a:latin typeface="標楷體" panose="03000509000000000000" pitchFamily="65" charset="-120"/>
                <a:ea typeface="標楷體" panose="03000509000000000000" pitchFamily="65" charset="-120"/>
              </a:rPr>
              <a:t>、大聲呼救</a:t>
            </a:r>
            <a:r>
              <a:rPr lang="zh-TW" altLang="zh-TW" sz="2400" dirty="0">
                <a:latin typeface="標楷體" panose="03000509000000000000" pitchFamily="65" charset="-120"/>
                <a:ea typeface="標楷體" panose="03000509000000000000" pitchFamily="65" charset="-120"/>
              </a:rPr>
              <a:t>：請家人、鄰居幫忙。</a:t>
            </a:r>
          </a:p>
          <a:p>
            <a:r>
              <a:rPr lang="en-US" altLang="zh-TW" sz="2400" b="1" dirty="0">
                <a:solidFill>
                  <a:srgbClr val="FF0000"/>
                </a:solidFill>
                <a:latin typeface="標楷體" panose="03000509000000000000" pitchFamily="65" charset="-120"/>
                <a:ea typeface="標楷體" panose="03000509000000000000" pitchFamily="65" charset="-120"/>
              </a:rPr>
              <a:t>4</a:t>
            </a:r>
            <a:r>
              <a:rPr lang="zh-TW" altLang="zh-TW" sz="2400" b="1" dirty="0">
                <a:solidFill>
                  <a:srgbClr val="FF0000"/>
                </a:solidFill>
                <a:latin typeface="標楷體" panose="03000509000000000000" pitchFamily="65" charset="-120"/>
                <a:ea typeface="標楷體" panose="03000509000000000000" pitchFamily="65" charset="-120"/>
              </a:rPr>
              <a:t>、快點避開</a:t>
            </a:r>
            <a:r>
              <a:rPr lang="zh-TW" altLang="zh-TW" sz="2400" dirty="0">
                <a:latin typeface="標楷體" panose="03000509000000000000" pitchFamily="65" charset="-120"/>
                <a:ea typeface="標楷體" panose="03000509000000000000" pitchFamily="65" charset="-120"/>
              </a:rPr>
              <a:t>：離開現場，或到親戚、鄰居、朋友家</a:t>
            </a:r>
            <a:r>
              <a:rPr lang="zh-TW" altLang="zh-TW"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pPr marL="0" indent="0">
              <a:buNone/>
            </a:pPr>
            <a:r>
              <a:rPr lang="zh-TW" altLang="en-US" sz="2400" dirty="0" smtClean="0">
                <a:latin typeface="標楷體" panose="03000509000000000000" pitchFamily="65" charset="-120"/>
                <a:ea typeface="標楷體" panose="03000509000000000000" pitchFamily="65" charset="-120"/>
              </a:rPr>
              <a:t>              </a:t>
            </a:r>
            <a:r>
              <a:rPr lang="zh-TW" altLang="zh-TW" sz="2400" dirty="0" smtClean="0">
                <a:latin typeface="標楷體" panose="03000509000000000000" pitchFamily="65" charset="-120"/>
                <a:ea typeface="標楷體" panose="03000509000000000000" pitchFamily="65" charset="-120"/>
              </a:rPr>
              <a:t>或</a:t>
            </a:r>
            <a:r>
              <a:rPr lang="zh-TW" altLang="zh-TW" sz="2400" dirty="0">
                <a:latin typeface="標楷體" panose="03000509000000000000" pitchFamily="65" charset="-120"/>
                <a:ea typeface="標楷體" panose="03000509000000000000" pitchFamily="65" charset="-120"/>
              </a:rPr>
              <a:t>到處理家庭暴力的機構</a:t>
            </a:r>
            <a:r>
              <a:rPr lang="zh-TW" altLang="zh-TW" sz="2400" dirty="0" smtClean="0">
                <a:latin typeface="標楷體" panose="03000509000000000000" pitchFamily="65" charset="-120"/>
                <a:ea typeface="標楷體" panose="03000509000000000000" pitchFamily="65" charset="-120"/>
              </a:rPr>
              <a:t>。</a:t>
            </a:r>
            <a:endParaRPr lang="zh-TW" altLang="zh-TW"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300686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11560" y="476672"/>
            <a:ext cx="8229600" cy="1252728"/>
          </a:xfrm>
        </p:spPr>
        <p:txBody>
          <a:bodyPr>
            <a:normAutofit fontScale="90000"/>
          </a:bodyPr>
          <a:lstStyle/>
          <a:p>
            <a:pPr algn="ctr"/>
            <a:r>
              <a:rPr lang="zh-TW" altLang="zh-TW" b="1" dirty="0">
                <a:latin typeface="標楷體" panose="03000509000000000000" pitchFamily="65" charset="-120"/>
                <a:ea typeface="標楷體" panose="03000509000000000000" pitchFamily="65" charset="-120"/>
              </a:rPr>
              <a:t>發生家庭暴力案件該怎麼辦？</a:t>
            </a:r>
            <a:br>
              <a:rPr lang="zh-TW" altLang="zh-TW" b="1" dirty="0">
                <a:latin typeface="標楷體" panose="03000509000000000000" pitchFamily="65" charset="-120"/>
                <a:ea typeface="標楷體" panose="03000509000000000000" pitchFamily="65" charset="-120"/>
              </a:rPr>
            </a:br>
            <a:endParaRPr lang="zh-TW" altLang="en-US" b="1"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899592" y="1772816"/>
            <a:ext cx="7704856" cy="3456384"/>
          </a:xfrm>
        </p:spPr>
        <p:txBody>
          <a:bodyPr>
            <a:normAutofit/>
          </a:bodyPr>
          <a:lstStyle/>
          <a:p>
            <a:r>
              <a:rPr lang="en-US" altLang="zh-TW" sz="2400" b="1" dirty="0" smtClean="0">
                <a:solidFill>
                  <a:srgbClr val="FF0000"/>
                </a:solidFill>
                <a:latin typeface="標楷體" panose="03000509000000000000" pitchFamily="65" charset="-120"/>
                <a:ea typeface="標楷體" panose="03000509000000000000" pitchFamily="65" charset="-120"/>
              </a:rPr>
              <a:t>5</a:t>
            </a:r>
            <a:r>
              <a:rPr lang="zh-TW" altLang="zh-TW" sz="2400" b="1" dirty="0">
                <a:solidFill>
                  <a:srgbClr val="FF0000"/>
                </a:solidFill>
                <a:latin typeface="標楷體" panose="03000509000000000000" pitchFamily="65" charset="-120"/>
                <a:ea typeface="標楷體" panose="03000509000000000000" pitchFamily="65" charset="-120"/>
              </a:rPr>
              <a:t>、去找警察</a:t>
            </a:r>
            <a:r>
              <a:rPr lang="zh-TW" altLang="zh-TW" sz="2400" dirty="0">
                <a:latin typeface="標楷體" panose="03000509000000000000" pitchFamily="65" charset="-120"/>
                <a:ea typeface="標楷體" panose="03000509000000000000" pitchFamily="65" charset="-120"/>
              </a:rPr>
              <a:t>：請警察出面制止施暴或送醫，</a:t>
            </a:r>
            <a:r>
              <a:rPr lang="zh-TW" altLang="zh-TW" sz="2400" dirty="0" smtClean="0">
                <a:latin typeface="標楷體" panose="03000509000000000000" pitchFamily="65" charset="-120"/>
                <a:ea typeface="標楷體" panose="03000509000000000000" pitchFamily="65" charset="-120"/>
              </a:rPr>
              <a:t>或送庇</a:t>
            </a:r>
            <a:endParaRPr lang="en-US" altLang="zh-TW" sz="2400" dirty="0" smtClean="0">
              <a:latin typeface="標楷體" panose="03000509000000000000" pitchFamily="65" charset="-120"/>
              <a:ea typeface="標楷體" panose="03000509000000000000" pitchFamily="65" charset="-120"/>
            </a:endParaRPr>
          </a:p>
          <a:p>
            <a:pPr marL="0" indent="0">
              <a:buNone/>
            </a:pPr>
            <a:r>
              <a:rPr lang="en-US" altLang="zh-TW" sz="2400" dirty="0">
                <a:latin typeface="標楷體" panose="03000509000000000000" pitchFamily="65" charset="-120"/>
                <a:ea typeface="標楷體" panose="03000509000000000000" pitchFamily="65" charset="-120"/>
              </a:rPr>
              <a:t> </a:t>
            </a:r>
            <a:r>
              <a:rPr lang="en-US" altLang="zh-TW" sz="2400" dirty="0" smtClean="0">
                <a:latin typeface="標楷體" panose="03000509000000000000" pitchFamily="65" charset="-120"/>
                <a:ea typeface="標楷體" panose="03000509000000000000" pitchFamily="65" charset="-120"/>
              </a:rPr>
              <a:t>    </a:t>
            </a:r>
            <a:r>
              <a:rPr lang="zh-TW" altLang="zh-TW" sz="2400" dirty="0" smtClean="0">
                <a:latin typeface="標楷體" panose="03000509000000000000" pitchFamily="65" charset="-120"/>
                <a:ea typeface="標楷體" panose="03000509000000000000" pitchFamily="65" charset="-120"/>
              </a:rPr>
              <a:t>護</a:t>
            </a:r>
            <a:r>
              <a:rPr lang="zh-TW" altLang="zh-TW" sz="2400" dirty="0">
                <a:latin typeface="標楷體" panose="03000509000000000000" pitchFamily="65" charset="-120"/>
                <a:ea typeface="標楷體" panose="03000509000000000000" pitchFamily="65" charset="-120"/>
              </a:rPr>
              <a:t>中心。</a:t>
            </a:r>
          </a:p>
          <a:p>
            <a:r>
              <a:rPr lang="en-US" altLang="zh-TW" sz="2400" b="1" dirty="0">
                <a:solidFill>
                  <a:srgbClr val="FF0000"/>
                </a:solidFill>
                <a:latin typeface="標楷體" panose="03000509000000000000" pitchFamily="65" charset="-120"/>
                <a:ea typeface="標楷體" panose="03000509000000000000" pitchFamily="65" charset="-120"/>
              </a:rPr>
              <a:t>6</a:t>
            </a:r>
            <a:r>
              <a:rPr lang="zh-TW" altLang="zh-TW" sz="2400" b="1" dirty="0">
                <a:solidFill>
                  <a:srgbClr val="FF0000"/>
                </a:solidFill>
                <a:latin typeface="標楷體" panose="03000509000000000000" pitchFamily="65" charset="-120"/>
                <a:ea typeface="標楷體" panose="03000509000000000000" pitchFamily="65" charset="-120"/>
              </a:rPr>
              <a:t>、向警察</a:t>
            </a:r>
            <a:r>
              <a:rPr lang="zh-TW" altLang="zh-TW" sz="2400" b="1" dirty="0" smtClean="0">
                <a:solidFill>
                  <a:srgbClr val="FF0000"/>
                </a:solidFill>
                <a:latin typeface="標楷體" panose="03000509000000000000" pitchFamily="65" charset="-120"/>
                <a:ea typeface="標楷體" panose="03000509000000000000" pitchFamily="65" charset="-120"/>
              </a:rPr>
              <a:t>報案</a:t>
            </a:r>
            <a:r>
              <a:rPr lang="zh-TW" altLang="en-US" sz="2400" dirty="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作</a:t>
            </a:r>
            <a:r>
              <a:rPr lang="zh-TW" altLang="zh-TW" sz="2400" dirty="0">
                <a:latin typeface="標楷體" panose="03000509000000000000" pitchFamily="65" charset="-120"/>
                <a:ea typeface="標楷體" panose="03000509000000000000" pitchFamily="65" charset="-120"/>
              </a:rPr>
              <a:t>筆錄，記下發生經過。</a:t>
            </a:r>
            <a:r>
              <a:rPr lang="zh-TW" altLang="zh-TW" sz="2400" dirty="0" smtClean="0">
                <a:latin typeface="標楷體" panose="03000509000000000000" pitchFamily="65" charset="-120"/>
                <a:ea typeface="標楷體" panose="03000509000000000000" pitchFamily="65" charset="-120"/>
              </a:rPr>
              <a:t>保留證物，</a:t>
            </a:r>
            <a:endParaRPr lang="en-US" altLang="zh-TW" sz="2400" dirty="0" smtClean="0">
              <a:latin typeface="標楷體" panose="03000509000000000000" pitchFamily="65" charset="-120"/>
              <a:ea typeface="標楷體" panose="03000509000000000000" pitchFamily="65" charset="-120"/>
            </a:endParaRPr>
          </a:p>
          <a:p>
            <a:pPr marL="0" indent="0">
              <a:buNone/>
            </a:pPr>
            <a:r>
              <a:rPr lang="en-US" altLang="zh-TW" sz="2400" dirty="0">
                <a:latin typeface="標楷體" panose="03000509000000000000" pitchFamily="65" charset="-120"/>
                <a:ea typeface="標楷體" panose="03000509000000000000" pitchFamily="65" charset="-120"/>
              </a:rPr>
              <a:t> </a:t>
            </a:r>
            <a:r>
              <a:rPr lang="en-US" altLang="zh-TW" sz="2400" dirty="0" smtClean="0">
                <a:latin typeface="標楷體" panose="03000509000000000000" pitchFamily="65" charset="-120"/>
                <a:ea typeface="標楷體" panose="03000509000000000000" pitchFamily="65" charset="-120"/>
              </a:rPr>
              <a:t>    </a:t>
            </a:r>
            <a:r>
              <a:rPr lang="zh-TW" altLang="zh-TW" sz="2400" dirty="0" smtClean="0">
                <a:latin typeface="標楷體" panose="03000509000000000000" pitchFamily="65" charset="-120"/>
                <a:ea typeface="標楷體" panose="03000509000000000000" pitchFamily="65" charset="-120"/>
              </a:rPr>
              <a:t>如</a:t>
            </a:r>
            <a:r>
              <a:rPr lang="en-US" altLang="zh-TW"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驗傷單</a:t>
            </a:r>
            <a:r>
              <a:rPr lang="zh-TW" altLang="zh-TW" sz="2400" dirty="0">
                <a:latin typeface="標楷體" panose="03000509000000000000" pitchFamily="65" charset="-120"/>
                <a:ea typeface="標楷體" panose="03000509000000000000" pitchFamily="65" charset="-120"/>
              </a:rPr>
              <a:t>、筆錄、被</a:t>
            </a:r>
            <a:r>
              <a:rPr lang="zh-TW" altLang="zh-TW" sz="2400" dirty="0" smtClean="0">
                <a:latin typeface="標楷體" panose="03000509000000000000" pitchFamily="65" charset="-120"/>
                <a:ea typeface="標楷體" panose="03000509000000000000" pitchFamily="65" charset="-120"/>
              </a:rPr>
              <a:t>破壞</a:t>
            </a:r>
            <a:r>
              <a:rPr lang="zh-TW" altLang="zh-TW" sz="2400" dirty="0">
                <a:latin typeface="標楷體" panose="03000509000000000000" pitchFamily="65" charset="-120"/>
                <a:ea typeface="標楷體" panose="03000509000000000000" pitchFamily="65" charset="-120"/>
              </a:rPr>
              <a:t>的衣物、</a:t>
            </a:r>
            <a:r>
              <a:rPr lang="zh-TW" altLang="zh-TW" sz="2400" dirty="0" smtClean="0">
                <a:latin typeface="標楷體" panose="03000509000000000000" pitchFamily="65" charset="-120"/>
                <a:ea typeface="標楷體" panose="03000509000000000000" pitchFamily="65" charset="-120"/>
              </a:rPr>
              <a:t>凶器</a:t>
            </a:r>
            <a:r>
              <a:rPr lang="zh-TW" altLang="zh-TW" sz="2400" dirty="0">
                <a:latin typeface="標楷體" panose="03000509000000000000" pitchFamily="65" charset="-120"/>
                <a:ea typeface="標楷體" panose="03000509000000000000" pitchFamily="65" charset="-120"/>
              </a:rPr>
              <a:t>等</a:t>
            </a:r>
            <a:r>
              <a:rPr lang="zh-TW" altLang="zh-TW" sz="2400" dirty="0" smtClean="0">
                <a:latin typeface="標楷體" panose="03000509000000000000" pitchFamily="65" charset="-120"/>
                <a:ea typeface="標楷體" panose="03000509000000000000" pitchFamily="65" charset="-120"/>
              </a:rPr>
              <a:t>。如已</a:t>
            </a:r>
            <a:endParaRPr lang="en-US" altLang="zh-TW" sz="2400" dirty="0" smtClean="0">
              <a:latin typeface="標楷體" panose="03000509000000000000" pitchFamily="65" charset="-120"/>
              <a:ea typeface="標楷體" panose="03000509000000000000" pitchFamily="65" charset="-120"/>
            </a:endParaRPr>
          </a:p>
          <a:p>
            <a:pPr marL="0" indent="0">
              <a:buNone/>
            </a:pPr>
            <a:r>
              <a:rPr lang="en-US" altLang="zh-TW" sz="2400" dirty="0">
                <a:latin typeface="標楷體" panose="03000509000000000000" pitchFamily="65" charset="-120"/>
                <a:ea typeface="標楷體" panose="03000509000000000000" pitchFamily="65" charset="-120"/>
              </a:rPr>
              <a:t> </a:t>
            </a:r>
            <a:r>
              <a:rPr lang="en-US" altLang="zh-TW" sz="2400" dirty="0" smtClean="0">
                <a:latin typeface="標楷體" panose="03000509000000000000" pitchFamily="65" charset="-120"/>
                <a:ea typeface="標楷體" panose="03000509000000000000" pitchFamily="65" charset="-120"/>
              </a:rPr>
              <a:t>    </a:t>
            </a:r>
            <a:r>
              <a:rPr lang="zh-TW" altLang="zh-TW" sz="2400" dirty="0" smtClean="0">
                <a:latin typeface="標楷體" panose="03000509000000000000" pitchFamily="65" charset="-120"/>
                <a:ea typeface="標楷體" panose="03000509000000000000" pitchFamily="65" charset="-120"/>
              </a:rPr>
              <a:t>有保護</a:t>
            </a:r>
            <a:r>
              <a:rPr lang="zh-TW" altLang="zh-TW" sz="2400" dirty="0">
                <a:latin typeface="標楷體" panose="03000509000000000000" pitchFamily="65" charset="-120"/>
                <a:ea typeface="標楷體" panose="03000509000000000000" pitchFamily="65" charset="-120"/>
              </a:rPr>
              <a:t>令之核發</a:t>
            </a:r>
            <a:r>
              <a:rPr lang="zh-TW" altLang="zh-TW" sz="2400" dirty="0" smtClean="0">
                <a:latin typeface="標楷體" panose="03000509000000000000" pitchFamily="65" charset="-120"/>
                <a:ea typeface="標楷體" panose="03000509000000000000" pitchFamily="65" charset="-120"/>
              </a:rPr>
              <a:t>，應予</a:t>
            </a:r>
            <a:r>
              <a:rPr lang="zh-TW" altLang="zh-TW" sz="2400" dirty="0">
                <a:latin typeface="標楷體" panose="03000509000000000000" pitchFamily="65" charset="-120"/>
                <a:ea typeface="標楷體" panose="03000509000000000000" pitchFamily="65" charset="-120"/>
              </a:rPr>
              <a:t>提示警察</a:t>
            </a:r>
            <a:r>
              <a:rPr lang="zh-TW" altLang="zh-TW" sz="2400" dirty="0" smtClean="0">
                <a:latin typeface="標楷體" panose="03000509000000000000" pitchFamily="65" charset="-120"/>
                <a:ea typeface="標楷體" panose="03000509000000000000" pitchFamily="65" charset="-120"/>
              </a:rPr>
              <a:t>執行</a:t>
            </a:r>
            <a:r>
              <a:rPr lang="zh-TW" altLang="zh-TW" sz="2400" dirty="0">
                <a:latin typeface="標楷體" panose="03000509000000000000" pitchFamily="65" charset="-120"/>
                <a:ea typeface="標楷體" panose="03000509000000000000" pitchFamily="65" charset="-120"/>
              </a:rPr>
              <a:t>或逮捕加害人。</a:t>
            </a:r>
          </a:p>
          <a:p>
            <a:r>
              <a:rPr lang="en-US" altLang="zh-TW" sz="2400" b="1" dirty="0">
                <a:solidFill>
                  <a:srgbClr val="FF0000"/>
                </a:solidFill>
                <a:latin typeface="標楷體" panose="03000509000000000000" pitchFamily="65" charset="-120"/>
                <a:ea typeface="標楷體" panose="03000509000000000000" pitchFamily="65" charset="-120"/>
              </a:rPr>
              <a:t>7</a:t>
            </a:r>
            <a:r>
              <a:rPr lang="zh-TW" altLang="zh-TW" sz="2400" b="1" dirty="0">
                <a:solidFill>
                  <a:srgbClr val="FF0000"/>
                </a:solidFill>
                <a:latin typeface="標楷體" panose="03000509000000000000" pitchFamily="65" charset="-120"/>
                <a:ea typeface="標楷體" panose="03000509000000000000" pitchFamily="65" charset="-120"/>
              </a:rPr>
              <a:t>、立刻請醫生</a:t>
            </a:r>
            <a:r>
              <a:rPr lang="zh-TW" altLang="zh-TW" sz="2400" b="1" dirty="0" smtClean="0">
                <a:solidFill>
                  <a:srgbClr val="FF0000"/>
                </a:solidFill>
                <a:latin typeface="標楷體" panose="03000509000000000000" pitchFamily="65" charset="-120"/>
                <a:ea typeface="標楷體" panose="03000509000000000000" pitchFamily="65" charset="-120"/>
              </a:rPr>
              <a:t>驗傷</a:t>
            </a:r>
            <a:r>
              <a:rPr lang="zh-TW" altLang="en-US" sz="2400" dirty="0" smtClean="0">
                <a:latin typeface="標楷體" panose="03000509000000000000" pitchFamily="65" charset="-120"/>
                <a:ea typeface="標楷體" panose="03000509000000000000" pitchFamily="65" charset="-120"/>
              </a:rPr>
              <a:t>：</a:t>
            </a:r>
            <a:r>
              <a:rPr lang="zh-TW" altLang="zh-TW" sz="2400" dirty="0" smtClean="0">
                <a:latin typeface="標楷體" panose="03000509000000000000" pitchFamily="65" charset="-120"/>
                <a:ea typeface="標楷體" panose="03000509000000000000" pitchFamily="65" charset="-120"/>
              </a:rPr>
              <a:t>設法</a:t>
            </a:r>
            <a:r>
              <a:rPr lang="zh-TW" altLang="zh-TW" sz="2400" dirty="0">
                <a:latin typeface="標楷體" panose="03000509000000000000" pitchFamily="65" charset="-120"/>
                <a:ea typeface="標楷體" panose="03000509000000000000" pitchFamily="65" charset="-120"/>
              </a:rPr>
              <a:t>拍照存證。</a:t>
            </a:r>
          </a:p>
          <a:p>
            <a:endParaRPr lang="zh-TW" altLang="en-US" dirty="0"/>
          </a:p>
        </p:txBody>
      </p:sp>
    </p:spTree>
    <p:extLst>
      <p:ext uri="{BB962C8B-B14F-4D97-AF65-F5344CB8AC3E}">
        <p14:creationId xmlns:p14="http://schemas.microsoft.com/office/powerpoint/2010/main" val="796817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20688"/>
            <a:ext cx="8229600" cy="792088"/>
          </a:xfrm>
        </p:spPr>
        <p:txBody>
          <a:bodyPr>
            <a:normAutofit fontScale="90000"/>
          </a:bodyPr>
          <a:lstStyle/>
          <a:p>
            <a:pPr algn="ctr"/>
            <a:r>
              <a:rPr lang="zh-TW" altLang="zh-TW" b="1" dirty="0">
                <a:latin typeface="標楷體" panose="03000509000000000000" pitchFamily="65" charset="-120"/>
                <a:ea typeface="標楷體" panose="03000509000000000000" pitchFamily="65" charset="-120"/>
              </a:rPr>
              <a:t>對家庭暴力的</a:t>
            </a:r>
            <a:r>
              <a:rPr lang="zh-TW" altLang="zh-TW" b="1" dirty="0" smtClean="0">
                <a:latin typeface="標楷體" panose="03000509000000000000" pitchFamily="65" charset="-120"/>
                <a:ea typeface="標楷體" panose="03000509000000000000" pitchFamily="65" charset="-120"/>
              </a:rPr>
              <a:t>誤解</a:t>
            </a:r>
            <a:endParaRPr lang="zh-TW" altLang="en-US" b="1"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539552" y="1916832"/>
            <a:ext cx="8229600" cy="3024336"/>
          </a:xfrm>
        </p:spPr>
        <p:txBody>
          <a:bodyPr>
            <a:normAutofit/>
          </a:bodyPr>
          <a:lstStyle/>
          <a:p>
            <a:pPr marL="0" indent="0">
              <a:buNone/>
            </a:pPr>
            <a:r>
              <a:rPr lang="zh-TW" altLang="zh-TW" sz="2400" dirty="0" smtClean="0">
                <a:latin typeface="標楷體" panose="03000509000000000000" pitchFamily="65" charset="-120"/>
                <a:ea typeface="標楷體" panose="03000509000000000000" pitchFamily="65" charset="-120"/>
              </a:rPr>
              <a:t>一</a:t>
            </a:r>
            <a:r>
              <a:rPr lang="zh-TW" altLang="zh-TW" sz="2400" dirty="0">
                <a:latin typeface="標楷體" panose="03000509000000000000" pitchFamily="65" charset="-120"/>
                <a:ea typeface="標楷體" panose="03000509000000000000" pitchFamily="65" charset="-120"/>
              </a:rPr>
              <a:t>、家庭暴力不會常常發生，即使偶而</a:t>
            </a:r>
            <a:r>
              <a:rPr lang="zh-TW" altLang="zh-TW" sz="2400" dirty="0" smtClean="0">
                <a:latin typeface="標楷體" panose="03000509000000000000" pitchFamily="65" charset="-120"/>
                <a:ea typeface="標楷體" panose="03000509000000000000" pitchFamily="65" charset="-120"/>
              </a:rPr>
              <a:t>發生也</a:t>
            </a:r>
            <a:r>
              <a:rPr lang="zh-TW" altLang="zh-TW" sz="2400" dirty="0">
                <a:latin typeface="標楷體" panose="03000509000000000000" pitchFamily="65" charset="-120"/>
                <a:ea typeface="標楷體" panose="03000509000000000000" pitchFamily="65" charset="-120"/>
              </a:rPr>
              <a:t>不會惡化</a:t>
            </a:r>
            <a:r>
              <a:rPr lang="zh-TW" altLang="zh-TW" sz="2400" dirty="0" smtClean="0">
                <a:latin typeface="標楷體" panose="03000509000000000000" pitchFamily="65" charset="-120"/>
                <a:ea typeface="標楷體" panose="03000509000000000000" pitchFamily="65" charset="-120"/>
              </a:rPr>
              <a:t>。</a:t>
            </a:r>
            <a:endParaRPr lang="en-US" altLang="zh-TW" sz="2400" dirty="0" smtClean="0">
              <a:latin typeface="標楷體" panose="03000509000000000000" pitchFamily="65" charset="-120"/>
              <a:ea typeface="標楷體" panose="03000509000000000000" pitchFamily="65" charset="-120"/>
            </a:endParaRPr>
          </a:p>
          <a:p>
            <a:pPr marL="0" indent="0">
              <a:buNone/>
            </a:pPr>
            <a:r>
              <a:rPr lang="zh-TW" altLang="en-US" sz="2400" dirty="0" smtClean="0">
                <a:latin typeface="標楷體" panose="03000509000000000000" pitchFamily="65" charset="-120"/>
                <a:ea typeface="標楷體" panose="03000509000000000000" pitchFamily="65" charset="-120"/>
              </a:rPr>
              <a:t>  </a:t>
            </a:r>
            <a:r>
              <a:rPr lang="zh-TW" altLang="zh-TW" sz="2400" dirty="0" smtClean="0">
                <a:solidFill>
                  <a:srgbClr val="FF0000"/>
                </a:solidFill>
                <a:latin typeface="標楷體" panose="03000509000000000000" pitchFamily="65" charset="-120"/>
                <a:ea typeface="標楷體" panose="03000509000000000000" pitchFamily="65" charset="-120"/>
              </a:rPr>
              <a:t>事實</a:t>
            </a:r>
            <a:r>
              <a:rPr lang="zh-TW" altLang="en-US" sz="2400" dirty="0" smtClean="0">
                <a:solidFill>
                  <a:srgbClr val="FF0000"/>
                </a:solidFill>
                <a:latin typeface="標楷體" panose="03000509000000000000" pitchFamily="65" charset="-120"/>
                <a:ea typeface="標楷體" panose="03000509000000000000" pitchFamily="65" charset="-120"/>
              </a:rPr>
              <a:t>上</a:t>
            </a:r>
            <a:r>
              <a:rPr lang="zh-TW" altLang="zh-TW" sz="2400" dirty="0" smtClean="0">
                <a:solidFill>
                  <a:srgbClr val="FF0000"/>
                </a:solidFill>
                <a:latin typeface="標楷體" panose="03000509000000000000" pitchFamily="65" charset="-120"/>
                <a:ea typeface="標楷體" panose="03000509000000000000" pitchFamily="65" charset="-120"/>
              </a:rPr>
              <a:t>：</a:t>
            </a:r>
            <a:endParaRPr lang="en-US" altLang="zh-TW" sz="2400" dirty="0" smtClean="0">
              <a:solidFill>
                <a:srgbClr val="FF0000"/>
              </a:solidFill>
              <a:latin typeface="標楷體" panose="03000509000000000000" pitchFamily="65" charset="-120"/>
              <a:ea typeface="標楷體" panose="03000509000000000000" pitchFamily="65" charset="-120"/>
            </a:endParaRPr>
          </a:p>
          <a:p>
            <a:r>
              <a:rPr lang="zh-TW" altLang="zh-TW" sz="2400" dirty="0" smtClean="0">
                <a:solidFill>
                  <a:srgbClr val="FF0000"/>
                </a:solidFill>
                <a:latin typeface="標楷體" panose="03000509000000000000" pitchFamily="65" charset="-120"/>
                <a:ea typeface="標楷體" panose="03000509000000000000" pitchFamily="65" charset="-120"/>
              </a:rPr>
              <a:t>有太多的家庭暴力因為受害者的個人觀念或社會認為是家</a:t>
            </a:r>
            <a:endParaRPr lang="en-US" altLang="zh-TW" sz="2400" dirty="0" smtClean="0">
              <a:solidFill>
                <a:srgbClr val="FF0000"/>
              </a:solidFill>
              <a:latin typeface="標楷體" panose="03000509000000000000" pitchFamily="65" charset="-120"/>
              <a:ea typeface="標楷體" panose="03000509000000000000" pitchFamily="65" charset="-120"/>
            </a:endParaRPr>
          </a:p>
          <a:p>
            <a:pPr marL="0" indent="0">
              <a:buNone/>
            </a:pPr>
            <a:r>
              <a:rPr lang="en-US" altLang="zh-TW" sz="2400" dirty="0">
                <a:solidFill>
                  <a:srgbClr val="FF0000"/>
                </a:solidFill>
                <a:latin typeface="標楷體" panose="03000509000000000000" pitchFamily="65" charset="-120"/>
                <a:ea typeface="標楷體" panose="03000509000000000000" pitchFamily="65" charset="-120"/>
              </a:rPr>
              <a:t>  </a:t>
            </a:r>
            <a:r>
              <a:rPr lang="zh-TW" altLang="zh-TW" sz="2400" dirty="0" smtClean="0">
                <a:solidFill>
                  <a:srgbClr val="FF0000"/>
                </a:solidFill>
                <a:latin typeface="標楷體" panose="03000509000000000000" pitchFamily="65" charset="-120"/>
                <a:ea typeface="標楷體" panose="03000509000000000000" pitchFamily="65" charset="-120"/>
              </a:rPr>
              <a:t>務事的狀況下，而很少公開，因此實際發生的案件數遠大</a:t>
            </a:r>
            <a:endParaRPr lang="en-US" altLang="zh-TW" sz="2400" dirty="0" smtClean="0">
              <a:solidFill>
                <a:srgbClr val="FF0000"/>
              </a:solidFill>
              <a:latin typeface="標楷體" panose="03000509000000000000" pitchFamily="65" charset="-120"/>
              <a:ea typeface="標楷體" panose="03000509000000000000" pitchFamily="65" charset="-120"/>
            </a:endParaRPr>
          </a:p>
          <a:p>
            <a:pPr marL="0" indent="0">
              <a:buNone/>
            </a:pPr>
            <a:r>
              <a:rPr lang="en-US" altLang="zh-TW" sz="2400" dirty="0">
                <a:solidFill>
                  <a:srgbClr val="FF0000"/>
                </a:solidFill>
                <a:latin typeface="標楷體" panose="03000509000000000000" pitchFamily="65" charset="-120"/>
                <a:ea typeface="標楷體" panose="03000509000000000000" pitchFamily="65" charset="-120"/>
              </a:rPr>
              <a:t> </a:t>
            </a:r>
            <a:r>
              <a:rPr lang="en-US" altLang="zh-TW" sz="2400" dirty="0" smtClean="0">
                <a:solidFill>
                  <a:srgbClr val="FF0000"/>
                </a:solidFill>
                <a:latin typeface="標楷體" panose="03000509000000000000" pitchFamily="65" charset="-120"/>
                <a:ea typeface="標楷體" panose="03000509000000000000" pitchFamily="65" charset="-120"/>
              </a:rPr>
              <a:t> </a:t>
            </a:r>
            <a:r>
              <a:rPr lang="zh-TW" altLang="zh-TW" sz="2400" dirty="0" smtClean="0">
                <a:solidFill>
                  <a:srgbClr val="FF0000"/>
                </a:solidFill>
                <a:latin typeface="標楷體" panose="03000509000000000000" pitchFamily="65" charset="-120"/>
                <a:ea typeface="標楷體" panose="03000509000000000000" pitchFamily="65" charset="-120"/>
              </a:rPr>
              <a:t>於報案的數字。而且，一而再、再而三的暴力行為往往是</a:t>
            </a:r>
            <a:endParaRPr lang="en-US" altLang="zh-TW" sz="2400" dirty="0" smtClean="0">
              <a:solidFill>
                <a:srgbClr val="FF0000"/>
              </a:solidFill>
              <a:latin typeface="標楷體" panose="03000509000000000000" pitchFamily="65" charset="-120"/>
              <a:ea typeface="標楷體" panose="03000509000000000000" pitchFamily="65" charset="-120"/>
            </a:endParaRPr>
          </a:p>
          <a:p>
            <a:pPr marL="0" indent="0">
              <a:buNone/>
            </a:pPr>
            <a:r>
              <a:rPr lang="en-US" altLang="zh-TW" sz="2400" dirty="0">
                <a:solidFill>
                  <a:srgbClr val="FF0000"/>
                </a:solidFill>
                <a:latin typeface="標楷體" panose="03000509000000000000" pitchFamily="65" charset="-120"/>
                <a:ea typeface="標楷體" panose="03000509000000000000" pitchFamily="65" charset="-120"/>
              </a:rPr>
              <a:t> </a:t>
            </a:r>
            <a:r>
              <a:rPr lang="en-US" altLang="zh-TW" sz="2400" dirty="0" smtClean="0">
                <a:solidFill>
                  <a:srgbClr val="FF0000"/>
                </a:solidFill>
                <a:latin typeface="標楷體" panose="03000509000000000000" pitchFamily="65" charset="-120"/>
                <a:ea typeface="標楷體" panose="03000509000000000000" pitchFamily="65" charset="-120"/>
              </a:rPr>
              <a:t> </a:t>
            </a:r>
            <a:r>
              <a:rPr lang="zh-TW" altLang="zh-TW" sz="2400" dirty="0" smtClean="0">
                <a:solidFill>
                  <a:srgbClr val="FF0000"/>
                </a:solidFill>
                <a:latin typeface="標楷體" panose="03000509000000000000" pitchFamily="65" charset="-120"/>
                <a:ea typeface="標楷體" panose="03000509000000000000" pitchFamily="65" charset="-120"/>
              </a:rPr>
              <a:t>得寸進尺，越演越烈的。</a:t>
            </a:r>
          </a:p>
        </p:txBody>
      </p:sp>
    </p:spTree>
    <p:extLst>
      <p:ext uri="{BB962C8B-B14F-4D97-AF65-F5344CB8AC3E}">
        <p14:creationId xmlns:p14="http://schemas.microsoft.com/office/powerpoint/2010/main" val="1767734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332656"/>
            <a:ext cx="8229600" cy="1252728"/>
          </a:xfrm>
        </p:spPr>
        <p:txBody>
          <a:bodyPr>
            <a:normAutofit fontScale="90000"/>
          </a:bodyPr>
          <a:lstStyle/>
          <a:p>
            <a:pPr algn="ctr"/>
            <a:r>
              <a:rPr lang="zh-TW" altLang="zh-TW" b="1" dirty="0">
                <a:latin typeface="標楷體" panose="03000509000000000000" pitchFamily="65" charset="-120"/>
                <a:ea typeface="標楷體" panose="03000509000000000000" pitchFamily="65" charset="-120"/>
              </a:rPr>
              <a:t>對家庭暴力的誤解</a:t>
            </a:r>
            <a:r>
              <a:rPr lang="zh-TW" altLang="zh-TW" b="1" dirty="0"/>
              <a:t/>
            </a:r>
            <a:br>
              <a:rPr lang="zh-TW" altLang="zh-TW" b="1" dirty="0"/>
            </a:br>
            <a:endParaRPr lang="zh-TW" altLang="en-US" b="1" dirty="0"/>
          </a:p>
        </p:txBody>
      </p:sp>
      <p:sp>
        <p:nvSpPr>
          <p:cNvPr id="3" name="內容版面配置區 2"/>
          <p:cNvSpPr>
            <a:spLocks noGrp="1"/>
          </p:cNvSpPr>
          <p:nvPr>
            <p:ph idx="1"/>
          </p:nvPr>
        </p:nvSpPr>
        <p:spPr>
          <a:xfrm>
            <a:off x="323528" y="1340768"/>
            <a:ext cx="8589640" cy="4392488"/>
          </a:xfrm>
        </p:spPr>
        <p:txBody>
          <a:bodyPr>
            <a:normAutofit/>
          </a:bodyPr>
          <a:lstStyle/>
          <a:p>
            <a:pPr marL="0" indent="0">
              <a:buNone/>
            </a:pPr>
            <a:r>
              <a:rPr lang="zh-TW" altLang="zh-TW" sz="2400" dirty="0" smtClean="0">
                <a:latin typeface="標楷體" panose="03000509000000000000" pitchFamily="65" charset="-120"/>
                <a:ea typeface="標楷體" panose="03000509000000000000" pitchFamily="65" charset="-120"/>
              </a:rPr>
              <a:t>二、只有低收入戶、特定的種族、宗教、教育程度低的人，才</a:t>
            </a:r>
            <a:endParaRPr lang="en-US" altLang="zh-TW" sz="2400" dirty="0" smtClean="0">
              <a:latin typeface="標楷體" panose="03000509000000000000" pitchFamily="65" charset="-120"/>
              <a:ea typeface="標楷體" panose="03000509000000000000" pitchFamily="65" charset="-120"/>
            </a:endParaRPr>
          </a:p>
          <a:p>
            <a:pPr marL="0" indent="0">
              <a:buNone/>
            </a:pPr>
            <a:r>
              <a:rPr lang="en-US" altLang="zh-TW" sz="2400" dirty="0">
                <a:latin typeface="標楷體" panose="03000509000000000000" pitchFamily="65" charset="-120"/>
                <a:ea typeface="標楷體" panose="03000509000000000000" pitchFamily="65" charset="-120"/>
              </a:rPr>
              <a:t> </a:t>
            </a:r>
            <a:r>
              <a:rPr lang="en-US" altLang="zh-TW" sz="2400" dirty="0" smtClean="0">
                <a:latin typeface="標楷體" panose="03000509000000000000" pitchFamily="65" charset="-120"/>
                <a:ea typeface="標楷體" panose="03000509000000000000" pitchFamily="65" charset="-120"/>
              </a:rPr>
              <a:t>   </a:t>
            </a:r>
            <a:r>
              <a:rPr lang="zh-TW" altLang="zh-TW" sz="2400" dirty="0" smtClean="0">
                <a:latin typeface="標楷體" panose="03000509000000000000" pitchFamily="65" charset="-120"/>
                <a:ea typeface="標楷體" panose="03000509000000000000" pitchFamily="65" charset="-120"/>
              </a:rPr>
              <a:t>會發生家庭暴力。</a:t>
            </a:r>
            <a:endParaRPr lang="en-US" altLang="zh-TW" sz="2400" dirty="0" smtClean="0">
              <a:latin typeface="標楷體" panose="03000509000000000000" pitchFamily="65" charset="-120"/>
              <a:ea typeface="標楷體" panose="03000509000000000000" pitchFamily="65" charset="-120"/>
            </a:endParaRPr>
          </a:p>
          <a:p>
            <a:pPr marL="0" indent="0">
              <a:buNone/>
            </a:pPr>
            <a:r>
              <a:rPr lang="zh-TW" altLang="zh-TW" sz="2400" dirty="0" smtClean="0">
                <a:solidFill>
                  <a:srgbClr val="FF0000"/>
                </a:solidFill>
                <a:latin typeface="標楷體" panose="03000509000000000000" pitchFamily="65" charset="-120"/>
                <a:ea typeface="標楷體" panose="03000509000000000000" pitchFamily="65" charset="-120"/>
              </a:rPr>
              <a:t>事實</a:t>
            </a:r>
            <a:r>
              <a:rPr lang="zh-TW" altLang="en-US" sz="2400" dirty="0" smtClean="0">
                <a:solidFill>
                  <a:srgbClr val="FF0000"/>
                </a:solidFill>
                <a:latin typeface="標楷體" panose="03000509000000000000" pitchFamily="65" charset="-120"/>
                <a:ea typeface="標楷體" panose="03000509000000000000" pitchFamily="65" charset="-120"/>
              </a:rPr>
              <a:t>上</a:t>
            </a:r>
            <a:r>
              <a:rPr lang="zh-TW" altLang="zh-TW" sz="2400" dirty="0" smtClean="0">
                <a:solidFill>
                  <a:srgbClr val="FF0000"/>
                </a:solidFill>
                <a:latin typeface="標楷體" panose="03000509000000000000" pitchFamily="65" charset="-120"/>
                <a:ea typeface="標楷體" panose="03000509000000000000" pitchFamily="65" charset="-120"/>
              </a:rPr>
              <a:t>：家庭暴力存在於各種經濟、教育、種族、宗教背景的家庭中。</a:t>
            </a:r>
            <a:endParaRPr lang="en-US" altLang="zh-TW" sz="2400" dirty="0" smtClean="0">
              <a:solidFill>
                <a:srgbClr val="FF0000"/>
              </a:solidFill>
              <a:latin typeface="標楷體" panose="03000509000000000000" pitchFamily="65" charset="-120"/>
              <a:ea typeface="標楷體" panose="03000509000000000000" pitchFamily="65" charset="-120"/>
            </a:endParaRPr>
          </a:p>
          <a:p>
            <a:pPr marL="0" lvl="0" indent="0">
              <a:buNone/>
            </a:pPr>
            <a:r>
              <a:rPr lang="zh-TW" altLang="zh-TW" sz="2400" dirty="0">
                <a:latin typeface="標楷體" panose="03000509000000000000" pitchFamily="65" charset="-120"/>
                <a:ea typeface="標楷體" panose="03000509000000000000" pitchFamily="65" charset="-120"/>
              </a:rPr>
              <a:t>三、酗酒是造成家庭暴力的最大原因。</a:t>
            </a:r>
            <a:endParaRPr lang="en-US" altLang="zh-TW" sz="2400" dirty="0">
              <a:latin typeface="標楷體" panose="03000509000000000000" pitchFamily="65" charset="-120"/>
              <a:ea typeface="標楷體" panose="03000509000000000000" pitchFamily="65" charset="-120"/>
            </a:endParaRPr>
          </a:p>
          <a:p>
            <a:pPr marL="0" lvl="0" indent="0">
              <a:buNone/>
            </a:pPr>
            <a:r>
              <a:rPr lang="zh-TW" altLang="zh-TW" sz="2400" dirty="0">
                <a:solidFill>
                  <a:srgbClr val="FF0000"/>
                </a:solidFill>
                <a:latin typeface="標楷體" panose="03000509000000000000" pitchFamily="65" charset="-120"/>
                <a:ea typeface="標楷體" panose="03000509000000000000" pitchFamily="65" charset="-120"/>
              </a:rPr>
              <a:t>事實上</a:t>
            </a:r>
            <a:r>
              <a:rPr lang="en-US" altLang="zh-TW" sz="2400" dirty="0" smtClean="0">
                <a:solidFill>
                  <a:srgbClr val="FF0000"/>
                </a:solidFill>
                <a:latin typeface="標楷體" panose="03000509000000000000" pitchFamily="65" charset="-120"/>
                <a:ea typeface="標楷體" panose="03000509000000000000" pitchFamily="65" charset="-120"/>
              </a:rPr>
              <a:t>:</a:t>
            </a:r>
            <a:r>
              <a:rPr lang="zh-TW" altLang="zh-TW" sz="2400" dirty="0" smtClean="0">
                <a:solidFill>
                  <a:srgbClr val="FF0000"/>
                </a:solidFill>
                <a:latin typeface="標楷體" panose="03000509000000000000" pitchFamily="65" charset="-120"/>
                <a:ea typeface="標楷體" panose="03000509000000000000" pitchFamily="65" charset="-120"/>
              </a:rPr>
              <a:t>許多</a:t>
            </a:r>
            <a:r>
              <a:rPr lang="zh-TW" altLang="zh-TW" sz="2400" dirty="0">
                <a:solidFill>
                  <a:srgbClr val="FF0000"/>
                </a:solidFill>
                <a:latin typeface="標楷體" panose="03000509000000000000" pitchFamily="65" charset="-120"/>
                <a:ea typeface="標楷體" panose="03000509000000000000" pitchFamily="65" charset="-120"/>
              </a:rPr>
              <a:t>施虐者並沒有酗酒的習慣。</a:t>
            </a:r>
          </a:p>
          <a:p>
            <a:endParaRPr lang="zh-TW" altLang="zh-TW" sz="2400" dirty="0" smtClean="0">
              <a:latin typeface="標楷體" panose="03000509000000000000" pitchFamily="65" charset="-120"/>
              <a:ea typeface="標楷體" panose="03000509000000000000" pitchFamily="65" charset="-120"/>
            </a:endParaRPr>
          </a:p>
          <a:p>
            <a:endParaRPr lang="zh-TW" altLang="en-US" dirty="0"/>
          </a:p>
        </p:txBody>
      </p:sp>
    </p:spTree>
    <p:extLst>
      <p:ext uri="{BB962C8B-B14F-4D97-AF65-F5344CB8AC3E}">
        <p14:creationId xmlns:p14="http://schemas.microsoft.com/office/powerpoint/2010/main" val="1093304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67544" y="620688"/>
            <a:ext cx="8229600" cy="1143000"/>
          </a:xfrm>
        </p:spPr>
        <p:txBody>
          <a:bodyPr/>
          <a:lstStyle/>
          <a:p>
            <a:pPr algn="ctr" eaLnBrk="1" hangingPunct="1"/>
            <a:r>
              <a:rPr lang="zh-TW" altLang="en-US" dirty="0" smtClean="0">
                <a:latin typeface="標楷體" panose="03000509000000000000" pitchFamily="65" charset="-120"/>
                <a:ea typeface="標楷體" panose="03000509000000000000" pitchFamily="65" charset="-120"/>
              </a:rPr>
              <a:t>暴力對兒童的影響</a:t>
            </a:r>
          </a:p>
        </p:txBody>
      </p:sp>
      <p:sp>
        <p:nvSpPr>
          <p:cNvPr id="12291" name="Rectangle 3"/>
          <p:cNvSpPr>
            <a:spLocks noGrp="1" noChangeArrowheads="1"/>
          </p:cNvSpPr>
          <p:nvPr>
            <p:ph idx="1"/>
          </p:nvPr>
        </p:nvSpPr>
        <p:spPr>
          <a:xfrm>
            <a:off x="683568" y="2276872"/>
            <a:ext cx="7776666" cy="2520677"/>
          </a:xfrm>
          <a:ln>
            <a:noFill/>
          </a:ln>
        </p:spPr>
        <p:style>
          <a:lnRef idx="2">
            <a:schemeClr val="accent2"/>
          </a:lnRef>
          <a:fillRef idx="1">
            <a:schemeClr val="lt1"/>
          </a:fillRef>
          <a:effectRef idx="0">
            <a:schemeClr val="accent2"/>
          </a:effectRef>
          <a:fontRef idx="minor">
            <a:schemeClr val="dk1"/>
          </a:fontRef>
        </p:style>
        <p:txBody>
          <a:bodyPr>
            <a:normAutofit/>
          </a:bodyPr>
          <a:lstStyle/>
          <a:p>
            <a:pPr eaLnBrk="1" hangingPunct="1"/>
            <a:r>
              <a:rPr lang="zh-TW" altLang="en-US" sz="2800" dirty="0" smtClean="0">
                <a:latin typeface="標楷體" panose="03000509000000000000" pitchFamily="65" charset="-120"/>
                <a:ea typeface="標楷體" panose="03000509000000000000" pitchFamily="65" charset="-120"/>
              </a:rPr>
              <a:t>角色楷模有暴力行為時，兒童可能</a:t>
            </a:r>
            <a:r>
              <a:rPr lang="zh-TW" altLang="en-US" sz="2800" dirty="0" smtClean="0">
                <a:solidFill>
                  <a:srgbClr val="BFDC8A"/>
                </a:solidFill>
                <a:latin typeface="標楷體" panose="03000509000000000000" pitchFamily="65" charset="-120"/>
                <a:ea typeface="標楷體" panose="03000509000000000000" pitchFamily="65" charset="-120"/>
                <a:hlinkClick r:id="rId2" action="ppaction://hlinksldjump"/>
              </a:rPr>
              <a:t>會模仿其暴力行為</a:t>
            </a:r>
            <a:endParaRPr lang="zh-TW" altLang="en-US" sz="2800" dirty="0" smtClean="0">
              <a:solidFill>
                <a:srgbClr val="BFDC8A"/>
              </a:solidFill>
              <a:latin typeface="標楷體" panose="03000509000000000000" pitchFamily="65" charset="-120"/>
              <a:ea typeface="標楷體" panose="03000509000000000000" pitchFamily="65" charset="-120"/>
            </a:endParaRPr>
          </a:p>
          <a:p>
            <a:pPr eaLnBrk="1" hangingPunct="1"/>
            <a:r>
              <a:rPr lang="zh-TW" altLang="en-US" sz="2800" dirty="0" smtClean="0">
                <a:latin typeface="標楷體" panose="03000509000000000000" pitchFamily="65" charset="-120"/>
                <a:ea typeface="標楷體" panose="03000509000000000000" pitchFamily="65" charset="-120"/>
              </a:rPr>
              <a:t>看到暴力行為</a:t>
            </a:r>
            <a:r>
              <a:rPr lang="zh-TW" altLang="en-US" sz="2800" dirty="0" smtClean="0">
                <a:latin typeface="標楷體" panose="03000509000000000000" pitchFamily="65" charset="-120"/>
                <a:ea typeface="標楷體" panose="03000509000000000000" pitchFamily="65" charset="-120"/>
                <a:hlinkClick r:id="rId3" action="ppaction://hlinksldjump"/>
              </a:rPr>
              <a:t>會導致一種較高層次的激發</a:t>
            </a:r>
            <a:endParaRPr lang="zh-TW" altLang="en-US" sz="2800" dirty="0" smtClean="0">
              <a:latin typeface="標楷體" panose="03000509000000000000" pitchFamily="65" charset="-120"/>
              <a:ea typeface="標楷體" panose="03000509000000000000" pitchFamily="65" charset="-120"/>
            </a:endParaRPr>
          </a:p>
          <a:p>
            <a:pPr eaLnBrk="1" hangingPunct="1"/>
            <a:r>
              <a:rPr lang="zh-TW" altLang="en-US" sz="2800" dirty="0" smtClean="0">
                <a:latin typeface="標楷體" panose="03000509000000000000" pitchFamily="65" charset="-120"/>
                <a:ea typeface="標楷體" panose="03000509000000000000" pitchFamily="65" charset="-120"/>
              </a:rPr>
              <a:t>看到暴力行為</a:t>
            </a:r>
            <a:r>
              <a:rPr lang="zh-TW" altLang="en-US" sz="2800" dirty="0" smtClean="0">
                <a:latin typeface="標楷體" panose="03000509000000000000" pitchFamily="65" charset="-120"/>
                <a:ea typeface="標楷體" panose="03000509000000000000" pitchFamily="65" charset="-120"/>
                <a:hlinkClick r:id="rId4" action="ppaction://hlinksldjump"/>
              </a:rPr>
              <a:t>會影響一個人的態度和價值</a:t>
            </a:r>
            <a:endParaRPr lang="zh-TW" altLang="en-US" sz="2800" dirty="0" smtClean="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884062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692696"/>
            <a:ext cx="8229600" cy="1252728"/>
          </a:xfrm>
        </p:spPr>
        <p:txBody>
          <a:bodyPr>
            <a:normAutofit fontScale="90000"/>
          </a:bodyPr>
          <a:lstStyle/>
          <a:p>
            <a:pPr algn="ctr"/>
            <a:r>
              <a:rPr lang="zh-TW" altLang="zh-TW" b="1" dirty="0" smtClean="0">
                <a:latin typeface="標楷體" panose="03000509000000000000" pitchFamily="65" charset="-120"/>
                <a:ea typeface="標楷體" panose="03000509000000000000" pitchFamily="65" charset="-120"/>
              </a:rPr>
              <a:t>處理</a:t>
            </a:r>
            <a:r>
              <a:rPr lang="zh-TW" altLang="zh-TW" b="1" dirty="0">
                <a:latin typeface="標楷體" panose="03000509000000000000" pitchFamily="65" charset="-120"/>
                <a:ea typeface="標楷體" panose="03000509000000000000" pitchFamily="65" charset="-120"/>
              </a:rPr>
              <a:t>家庭暴力</a:t>
            </a:r>
            <a:r>
              <a:rPr lang="zh-TW" altLang="zh-TW" b="1" dirty="0" smtClean="0">
                <a:latin typeface="標楷體" panose="03000509000000000000" pitchFamily="65" charset="-120"/>
                <a:ea typeface="標楷體" panose="03000509000000000000" pitchFamily="65" charset="-120"/>
              </a:rPr>
              <a:t>的</a:t>
            </a:r>
            <a:r>
              <a:rPr lang="zh-TW" altLang="en-US" b="1" dirty="0" smtClean="0">
                <a:latin typeface="標楷體" panose="03000509000000000000" pitchFamily="65" charset="-120"/>
                <a:ea typeface="標楷體" panose="03000509000000000000" pitchFamily="65" charset="-120"/>
              </a:rPr>
              <a:t>方式</a:t>
            </a:r>
            <a:r>
              <a:rPr lang="zh-TW" altLang="zh-TW" b="1" dirty="0">
                <a:latin typeface="標楷體" panose="03000509000000000000" pitchFamily="65" charset="-120"/>
                <a:ea typeface="標楷體" panose="03000509000000000000" pitchFamily="65" charset="-120"/>
              </a:rPr>
              <a:t/>
            </a:r>
            <a:br>
              <a:rPr lang="zh-TW" altLang="zh-TW" b="1" dirty="0">
                <a:latin typeface="標楷體" panose="03000509000000000000" pitchFamily="65" charset="-120"/>
                <a:ea typeface="標楷體" panose="03000509000000000000" pitchFamily="65" charset="-120"/>
              </a:rPr>
            </a:br>
            <a:endParaRPr lang="zh-TW" altLang="en-US" b="1"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539552" y="1844824"/>
            <a:ext cx="8229600" cy="3384376"/>
          </a:xfrm>
        </p:spPr>
        <p:txBody>
          <a:bodyPr>
            <a:normAutofit fontScale="92500" lnSpcReduction="20000"/>
          </a:bodyPr>
          <a:lstStyle/>
          <a:p>
            <a:pPr marL="0" indent="0">
              <a:buNone/>
            </a:pPr>
            <a:endParaRPr lang="en-US" altLang="zh-TW" sz="2800" dirty="0" smtClean="0">
              <a:latin typeface="標楷體" panose="03000509000000000000" pitchFamily="65" charset="-120"/>
              <a:ea typeface="標楷體" panose="03000509000000000000" pitchFamily="65" charset="-120"/>
            </a:endParaRPr>
          </a:p>
          <a:p>
            <a:pPr marL="0" indent="0">
              <a:buNone/>
            </a:pPr>
            <a:endParaRPr lang="en-US" altLang="zh-TW" sz="2800" dirty="0">
              <a:latin typeface="標楷體" panose="03000509000000000000" pitchFamily="65" charset="-120"/>
              <a:ea typeface="標楷體" panose="03000509000000000000" pitchFamily="65" charset="-120"/>
            </a:endParaRPr>
          </a:p>
          <a:p>
            <a:pPr marL="0" indent="0">
              <a:buNone/>
            </a:pPr>
            <a:r>
              <a:rPr lang="zh-TW" altLang="zh-TW" sz="2800" dirty="0" smtClean="0">
                <a:latin typeface="標楷體" panose="03000509000000000000" pitchFamily="65" charset="-120"/>
                <a:ea typeface="標楷體" panose="03000509000000000000" pitchFamily="65" charset="-120"/>
              </a:rPr>
              <a:t>一、學習</a:t>
            </a:r>
            <a:r>
              <a:rPr lang="zh-TW" altLang="zh-TW" sz="2800" dirty="0">
                <a:latin typeface="標楷體" panose="03000509000000000000" pitchFamily="65" charset="-120"/>
                <a:ea typeface="標楷體" panose="03000509000000000000" pitchFamily="65" charset="-120"/>
              </a:rPr>
              <a:t>一種有助於</a:t>
            </a:r>
            <a:r>
              <a:rPr lang="zh-TW" altLang="zh-TW" sz="2800" dirty="0">
                <a:solidFill>
                  <a:srgbClr val="FF0000"/>
                </a:solidFill>
                <a:latin typeface="標楷體" panose="03000509000000000000" pitchFamily="65" charset="-120"/>
                <a:ea typeface="標楷體" panose="03000509000000000000" pitchFamily="65" charset="-120"/>
              </a:rPr>
              <a:t>情緒壓力</a:t>
            </a:r>
            <a:r>
              <a:rPr lang="zh-TW" altLang="zh-TW" sz="2800" dirty="0" smtClean="0">
                <a:solidFill>
                  <a:srgbClr val="FF0000"/>
                </a:solidFill>
                <a:latin typeface="標楷體" panose="03000509000000000000" pitchFamily="65" charset="-120"/>
                <a:ea typeface="標楷體" panose="03000509000000000000" pitchFamily="65" charset="-120"/>
              </a:rPr>
              <a:t>的</a:t>
            </a:r>
            <a:r>
              <a:rPr lang="zh-TW" altLang="en-US" sz="2800" dirty="0">
                <a:solidFill>
                  <a:srgbClr val="FF0000"/>
                </a:solidFill>
                <a:latin typeface="標楷體" panose="03000509000000000000" pitchFamily="65" charset="-120"/>
                <a:ea typeface="標楷體" panose="03000509000000000000" pitchFamily="65" charset="-120"/>
              </a:rPr>
              <a:t>紓</a:t>
            </a:r>
            <a:r>
              <a:rPr lang="zh-TW" altLang="zh-TW" sz="2800" dirty="0" smtClean="0">
                <a:solidFill>
                  <a:srgbClr val="FF0000"/>
                </a:solidFill>
                <a:latin typeface="標楷體" panose="03000509000000000000" pitchFamily="65" charset="-120"/>
                <a:ea typeface="標楷體" panose="03000509000000000000" pitchFamily="65" charset="-120"/>
              </a:rPr>
              <a:t>解</a:t>
            </a:r>
            <a:r>
              <a:rPr lang="zh-TW" altLang="zh-TW" sz="2800" dirty="0" smtClean="0">
                <a:latin typeface="標楷體" panose="03000509000000000000" pitchFamily="65" charset="-120"/>
                <a:ea typeface="標楷體" panose="03000509000000000000" pitchFamily="65" charset="-120"/>
              </a:rPr>
              <a:t>又不會傷害他</a:t>
            </a:r>
            <a:endParaRPr lang="en-US" altLang="zh-TW" sz="2800" dirty="0" smtClean="0">
              <a:latin typeface="標楷體" panose="03000509000000000000" pitchFamily="65" charset="-120"/>
              <a:ea typeface="標楷體" panose="03000509000000000000" pitchFamily="65" charset="-120"/>
            </a:endParaRPr>
          </a:p>
          <a:p>
            <a:pPr marL="0" indent="0">
              <a:buNone/>
            </a:pPr>
            <a:r>
              <a:rPr lang="en-US" altLang="zh-TW" sz="2800" dirty="0">
                <a:latin typeface="標楷體" panose="03000509000000000000" pitchFamily="65" charset="-120"/>
                <a:ea typeface="標楷體" panose="03000509000000000000" pitchFamily="65" charset="-120"/>
              </a:rPr>
              <a:t> </a:t>
            </a:r>
            <a:r>
              <a:rPr lang="en-US" altLang="zh-TW" sz="2800" dirty="0" smtClean="0">
                <a:latin typeface="標楷體" panose="03000509000000000000" pitchFamily="65" charset="-120"/>
                <a:ea typeface="標楷體" panose="03000509000000000000" pitchFamily="65" charset="-120"/>
              </a:rPr>
              <a:t>   </a:t>
            </a:r>
            <a:r>
              <a:rPr lang="zh-TW" altLang="zh-TW" sz="2800" dirty="0" smtClean="0">
                <a:latin typeface="標楷體" panose="03000509000000000000" pitchFamily="65" charset="-120"/>
                <a:ea typeface="標楷體" panose="03000509000000000000" pitchFamily="65" charset="-120"/>
              </a:rPr>
              <a:t>人的方法</a:t>
            </a:r>
            <a:r>
              <a:rPr lang="zh-TW" altLang="zh-TW" sz="2800" dirty="0">
                <a:latin typeface="標楷體" panose="03000509000000000000" pitchFamily="65" charset="-120"/>
                <a:ea typeface="標楷體" panose="03000509000000000000" pitchFamily="65" charset="-120"/>
              </a:rPr>
              <a:t>才是治本之道</a:t>
            </a:r>
            <a:r>
              <a:rPr lang="zh-TW" altLang="zh-TW" sz="2800" dirty="0" smtClean="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pPr marL="0" indent="0">
              <a:buNone/>
            </a:pPr>
            <a:endParaRPr lang="en-US" altLang="zh-TW" sz="2800" dirty="0">
              <a:latin typeface="標楷體" panose="03000509000000000000" pitchFamily="65" charset="-120"/>
              <a:ea typeface="標楷體" panose="03000509000000000000" pitchFamily="65" charset="-120"/>
            </a:endParaRPr>
          </a:p>
          <a:p>
            <a:pPr marL="0" indent="0">
              <a:buNone/>
            </a:pPr>
            <a:r>
              <a:rPr lang="zh-TW" altLang="en-US" sz="2800" dirty="0" smtClean="0">
                <a:latin typeface="標楷體" panose="03000509000000000000" pitchFamily="65" charset="-120"/>
                <a:ea typeface="標楷體" panose="03000509000000000000" pitchFamily="65" charset="-120"/>
              </a:rPr>
              <a:t>二、求助於</a:t>
            </a:r>
            <a:r>
              <a:rPr lang="zh-TW" altLang="en-US" sz="2800" dirty="0" smtClean="0">
                <a:solidFill>
                  <a:srgbClr val="FF0000"/>
                </a:solidFill>
                <a:latin typeface="標楷體" panose="03000509000000000000" pitchFamily="65" charset="-120"/>
                <a:ea typeface="標楷體" panose="03000509000000000000" pitchFamily="65" charset="-120"/>
              </a:rPr>
              <a:t>專業機構與防治中心</a:t>
            </a:r>
            <a:r>
              <a:rPr lang="zh-TW" altLang="en-US" sz="2800" dirty="0" smtClean="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pPr marL="0" indent="0">
              <a:buNone/>
            </a:pPr>
            <a:endParaRPr lang="en-US" altLang="zh-TW" sz="2800" dirty="0">
              <a:latin typeface="標楷體" panose="03000509000000000000" pitchFamily="65" charset="-120"/>
              <a:ea typeface="標楷體" panose="03000509000000000000" pitchFamily="65" charset="-120"/>
            </a:endParaRPr>
          </a:p>
          <a:p>
            <a:pPr marL="0" indent="0">
              <a:buNone/>
            </a:pPr>
            <a:r>
              <a:rPr lang="zh-TW" altLang="en-US" sz="2800" dirty="0" smtClean="0">
                <a:latin typeface="標楷體" panose="03000509000000000000" pitchFamily="65" charset="-120"/>
                <a:ea typeface="標楷體" panose="03000509000000000000" pitchFamily="65" charset="-120"/>
              </a:rPr>
              <a:t>三、尋找</a:t>
            </a:r>
            <a:r>
              <a:rPr lang="zh-TW" altLang="en-US" sz="2800" dirty="0" smtClean="0">
                <a:solidFill>
                  <a:srgbClr val="FF0000"/>
                </a:solidFill>
                <a:latin typeface="標楷體" panose="03000509000000000000" pitchFamily="65" charset="-120"/>
                <a:ea typeface="標楷體" panose="03000509000000000000" pitchFamily="65" charset="-120"/>
              </a:rPr>
              <a:t>安全的庇護處所</a:t>
            </a:r>
            <a:r>
              <a:rPr lang="zh-TW" altLang="en-US" sz="2800" dirty="0" smtClean="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pPr marL="0" indent="0">
              <a:buNone/>
            </a:pPr>
            <a:endParaRPr lang="en-US" altLang="zh-TW" dirty="0"/>
          </a:p>
          <a:p>
            <a:pPr marL="0" indent="0">
              <a:buNone/>
            </a:pPr>
            <a:endParaRPr lang="en-US" altLang="zh-TW" dirty="0" smtClean="0"/>
          </a:p>
          <a:p>
            <a:endParaRPr lang="en-US" altLang="zh-TW" dirty="0" smtClean="0"/>
          </a:p>
          <a:p>
            <a:pPr marL="0" indent="0">
              <a:buNone/>
            </a:pPr>
            <a:endParaRPr lang="zh-TW" altLang="zh-TW" dirty="0"/>
          </a:p>
          <a:p>
            <a:pPr marL="0" indent="0">
              <a:buNone/>
            </a:pPr>
            <a:endParaRPr lang="zh-TW" altLang="zh-TW" dirty="0"/>
          </a:p>
          <a:p>
            <a:endParaRPr lang="zh-TW" altLang="en-US" dirty="0"/>
          </a:p>
        </p:txBody>
      </p:sp>
    </p:spTree>
    <p:extLst>
      <p:ext uri="{BB962C8B-B14F-4D97-AF65-F5344CB8AC3E}">
        <p14:creationId xmlns:p14="http://schemas.microsoft.com/office/powerpoint/2010/main" val="216908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a:xfrm>
            <a:off x="660260" y="116632"/>
            <a:ext cx="7416940" cy="1143000"/>
          </a:xfrm>
        </p:spPr>
        <p:txBody>
          <a:bodyPr>
            <a:normAutofit/>
          </a:bodyPr>
          <a:lstStyle/>
          <a:p>
            <a:pPr algn="ctr"/>
            <a:r>
              <a:rPr lang="zh-TW" altLang="en-US" sz="3200" b="1" dirty="0">
                <a:latin typeface="標楷體" panose="03000509000000000000" pitchFamily="65" charset="-120"/>
                <a:ea typeface="標楷體" panose="03000509000000000000" pitchFamily="65" charset="-120"/>
              </a:rPr>
              <a:t>家庭暴力的求助管道</a:t>
            </a:r>
          </a:p>
        </p:txBody>
      </p:sp>
      <p:sp>
        <p:nvSpPr>
          <p:cNvPr id="44036" name="AutoShape 4"/>
          <p:cNvSpPr>
            <a:spLocks noChangeArrowheads="1"/>
          </p:cNvSpPr>
          <p:nvPr/>
        </p:nvSpPr>
        <p:spPr bwMode="auto">
          <a:xfrm>
            <a:off x="1369288" y="1772816"/>
            <a:ext cx="1981200" cy="1143000"/>
          </a:xfrm>
          <a:prstGeom prst="wedgeRectCallout">
            <a:avLst>
              <a:gd name="adj1" fmla="val 46954"/>
              <a:gd name="adj2" fmla="val 76389"/>
            </a:avLst>
          </a:prstGeom>
          <a:solidFill>
            <a:srgbClr val="BFDC8A"/>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TW" altLang="en-US" dirty="0"/>
              <a:t>撥打</a:t>
            </a:r>
            <a:r>
              <a:rPr lang="en-US" altLang="zh-TW" sz="3600" dirty="0"/>
              <a:t>110</a:t>
            </a:r>
          </a:p>
          <a:p>
            <a:pPr algn="ctr"/>
            <a:r>
              <a:rPr lang="zh-TW" altLang="en-US" dirty="0"/>
              <a:t>協助</a:t>
            </a:r>
          </a:p>
        </p:txBody>
      </p:sp>
      <p:sp>
        <p:nvSpPr>
          <p:cNvPr id="44037" name="AutoShape 5"/>
          <p:cNvSpPr>
            <a:spLocks noChangeArrowheads="1"/>
          </p:cNvSpPr>
          <p:nvPr/>
        </p:nvSpPr>
        <p:spPr bwMode="auto">
          <a:xfrm>
            <a:off x="4932040" y="2057400"/>
            <a:ext cx="2667000" cy="1371600"/>
          </a:xfrm>
          <a:prstGeom prst="cloudCallout">
            <a:avLst>
              <a:gd name="adj1" fmla="val -47144"/>
              <a:gd name="adj2" fmla="val 43287"/>
            </a:avLst>
          </a:pr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TW" altLang="en-US" dirty="0"/>
              <a:t>撥打</a:t>
            </a:r>
            <a:r>
              <a:rPr lang="en-US" altLang="zh-TW" sz="3600" dirty="0"/>
              <a:t>113</a:t>
            </a:r>
          </a:p>
          <a:p>
            <a:pPr algn="ctr"/>
            <a:r>
              <a:rPr lang="zh-TW" altLang="en-US" dirty="0"/>
              <a:t>求助</a:t>
            </a:r>
          </a:p>
        </p:txBody>
      </p:sp>
      <p:sp>
        <p:nvSpPr>
          <p:cNvPr id="44038" name="AutoShape 6"/>
          <p:cNvSpPr>
            <a:spLocks noChangeArrowheads="1"/>
          </p:cNvSpPr>
          <p:nvPr/>
        </p:nvSpPr>
        <p:spPr bwMode="auto">
          <a:xfrm>
            <a:off x="1385704" y="4048311"/>
            <a:ext cx="2632992" cy="2076078"/>
          </a:xfrm>
          <a:prstGeom prst="wedgeEllipseCallout">
            <a:avLst>
              <a:gd name="adj1" fmla="val 48213"/>
              <a:gd name="adj2" fmla="val -46528"/>
            </a:avLst>
          </a:prstGeom>
          <a:solidFill>
            <a:srgbClr val="CC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TW" altLang="en-US" dirty="0"/>
              <a:t>到</a:t>
            </a:r>
            <a:r>
              <a:rPr lang="zh-TW" altLang="en-US" sz="3600" dirty="0"/>
              <a:t>防治中心</a:t>
            </a:r>
            <a:r>
              <a:rPr lang="zh-TW" altLang="en-US" dirty="0"/>
              <a:t>求助</a:t>
            </a:r>
          </a:p>
        </p:txBody>
      </p:sp>
      <p:sp>
        <p:nvSpPr>
          <p:cNvPr id="44039" name="AutoShape 7"/>
          <p:cNvSpPr>
            <a:spLocks noChangeArrowheads="1"/>
          </p:cNvSpPr>
          <p:nvPr/>
        </p:nvSpPr>
        <p:spPr bwMode="auto">
          <a:xfrm>
            <a:off x="4736564" y="5086350"/>
            <a:ext cx="2057400" cy="1066800"/>
          </a:xfrm>
          <a:prstGeom prst="wedgeRoundRectCallout">
            <a:avLst>
              <a:gd name="adj1" fmla="val -76852"/>
              <a:gd name="adj2" fmla="val -64583"/>
              <a:gd name="adj3" fmla="val 16667"/>
            </a:avLst>
          </a:prstGeom>
          <a:solidFill>
            <a:srgbClr val="3366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TW" altLang="en-US"/>
              <a:t>向</a:t>
            </a:r>
            <a:r>
              <a:rPr lang="zh-TW" altLang="en-US" sz="3600"/>
              <a:t>醫院</a:t>
            </a:r>
            <a:r>
              <a:rPr lang="zh-TW" altLang="en-US"/>
              <a:t>求助</a:t>
            </a:r>
          </a:p>
        </p:txBody>
      </p:sp>
      <p:pic>
        <p:nvPicPr>
          <p:cNvPr id="44040" name="Picture 8"/>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707904" y="3123260"/>
            <a:ext cx="1546096" cy="1546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540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036"/>
                                        </p:tgtEl>
                                        <p:attrNameLst>
                                          <p:attrName>style.visibility</p:attrName>
                                        </p:attrNameLst>
                                      </p:cBhvr>
                                      <p:to>
                                        <p:strVal val="visible"/>
                                      </p:to>
                                    </p:set>
                                    <p:anim calcmode="lin" valueType="num">
                                      <p:cBhvr additive="base">
                                        <p:cTn id="7" dur="500" fill="hold"/>
                                        <p:tgtEl>
                                          <p:spTgt spid="44036"/>
                                        </p:tgtEl>
                                        <p:attrNameLst>
                                          <p:attrName>ppt_x</p:attrName>
                                        </p:attrNameLst>
                                      </p:cBhvr>
                                      <p:tavLst>
                                        <p:tav tm="0">
                                          <p:val>
                                            <p:strVal val="0-#ppt_w/2"/>
                                          </p:val>
                                        </p:tav>
                                        <p:tav tm="100000">
                                          <p:val>
                                            <p:strVal val="#ppt_x"/>
                                          </p:val>
                                        </p:tav>
                                      </p:tavLst>
                                    </p:anim>
                                    <p:anim calcmode="lin" valueType="num">
                                      <p:cBhvr additive="base">
                                        <p:cTn id="8" dur="500" fill="hold"/>
                                        <p:tgtEl>
                                          <p:spTgt spid="4403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4037"/>
                                        </p:tgtEl>
                                        <p:attrNameLst>
                                          <p:attrName>style.visibility</p:attrName>
                                        </p:attrNameLst>
                                      </p:cBhvr>
                                      <p:to>
                                        <p:strVal val="visible"/>
                                      </p:to>
                                    </p:set>
                                    <p:anim calcmode="lin" valueType="num">
                                      <p:cBhvr additive="base">
                                        <p:cTn id="13" dur="500" fill="hold"/>
                                        <p:tgtEl>
                                          <p:spTgt spid="44037"/>
                                        </p:tgtEl>
                                        <p:attrNameLst>
                                          <p:attrName>ppt_x</p:attrName>
                                        </p:attrNameLst>
                                      </p:cBhvr>
                                      <p:tavLst>
                                        <p:tav tm="0">
                                          <p:val>
                                            <p:strVal val="0-#ppt_w/2"/>
                                          </p:val>
                                        </p:tav>
                                        <p:tav tm="100000">
                                          <p:val>
                                            <p:strVal val="#ppt_x"/>
                                          </p:val>
                                        </p:tav>
                                      </p:tavLst>
                                    </p:anim>
                                    <p:anim calcmode="lin" valueType="num">
                                      <p:cBhvr additive="base">
                                        <p:cTn id="14" dur="500" fill="hold"/>
                                        <p:tgtEl>
                                          <p:spTgt spid="4403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4038"/>
                                        </p:tgtEl>
                                        <p:attrNameLst>
                                          <p:attrName>style.visibility</p:attrName>
                                        </p:attrNameLst>
                                      </p:cBhvr>
                                      <p:to>
                                        <p:strVal val="visible"/>
                                      </p:to>
                                    </p:set>
                                    <p:anim calcmode="lin" valueType="num">
                                      <p:cBhvr additive="base">
                                        <p:cTn id="19" dur="500" fill="hold"/>
                                        <p:tgtEl>
                                          <p:spTgt spid="44038"/>
                                        </p:tgtEl>
                                        <p:attrNameLst>
                                          <p:attrName>ppt_x</p:attrName>
                                        </p:attrNameLst>
                                      </p:cBhvr>
                                      <p:tavLst>
                                        <p:tav tm="0">
                                          <p:val>
                                            <p:strVal val="0-#ppt_w/2"/>
                                          </p:val>
                                        </p:tav>
                                        <p:tav tm="100000">
                                          <p:val>
                                            <p:strVal val="#ppt_x"/>
                                          </p:val>
                                        </p:tav>
                                      </p:tavLst>
                                    </p:anim>
                                    <p:anim calcmode="lin" valueType="num">
                                      <p:cBhvr additive="base">
                                        <p:cTn id="20" dur="500" fill="hold"/>
                                        <p:tgtEl>
                                          <p:spTgt spid="4403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iterate type="wd">
                                    <p:tmPct val="100000"/>
                                  </p:iterate>
                                  <p:childTnLst>
                                    <p:set>
                                      <p:cBhvr>
                                        <p:cTn id="24" dur="1" fill="hold">
                                          <p:stCondLst>
                                            <p:cond delay="0"/>
                                          </p:stCondLst>
                                        </p:cTn>
                                        <p:tgtEl>
                                          <p:spTgt spid="44039"/>
                                        </p:tgtEl>
                                        <p:attrNameLst>
                                          <p:attrName>style.visibility</p:attrName>
                                        </p:attrNameLst>
                                      </p:cBhvr>
                                      <p:to>
                                        <p:strVal val="visible"/>
                                      </p:to>
                                    </p:set>
                                    <p:animEffect transition="in" filter="blinds(horizontal)">
                                      <p:cBhvr>
                                        <p:cTn id="25" dur="300"/>
                                        <p:tgtEl>
                                          <p:spTgt spid="440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animBg="1" autoUpdateAnimBg="0"/>
      <p:bldP spid="44037" grpId="0" animBg="1" autoUpdateAnimBg="0"/>
      <p:bldP spid="44038" grpId="0" animBg="1" autoUpdateAnimBg="0"/>
      <p:bldP spid="44039"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2699792" y="764704"/>
            <a:ext cx="4680520"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6600" dirty="0">
                <a:solidFill>
                  <a:srgbClr val="FF0000"/>
                </a:solidFill>
              </a:rPr>
              <a:t>110</a:t>
            </a:r>
          </a:p>
          <a:p>
            <a:r>
              <a:rPr lang="zh-TW" altLang="en-US" sz="2800" dirty="0">
                <a:latin typeface="標楷體" panose="03000509000000000000" pitchFamily="65" charset="-120"/>
                <a:ea typeface="標楷體" panose="03000509000000000000" pitchFamily="65" charset="-120"/>
              </a:rPr>
              <a:t>當家庭暴力發生在你身上，</a:t>
            </a:r>
          </a:p>
          <a:p>
            <a:r>
              <a:rPr lang="zh-TW" altLang="en-US" sz="2800" dirty="0">
                <a:latin typeface="標楷體" panose="03000509000000000000" pitchFamily="65" charset="-120"/>
                <a:ea typeface="標楷體" panose="03000509000000000000" pitchFamily="65" charset="-120"/>
              </a:rPr>
              <a:t>而且有立即危險時，記得</a:t>
            </a:r>
          </a:p>
          <a:p>
            <a:r>
              <a:rPr lang="zh-TW" altLang="en-US" sz="2800" dirty="0">
                <a:latin typeface="標楷體" panose="03000509000000000000" pitchFamily="65" charset="-120"/>
                <a:ea typeface="標楷體" panose="03000509000000000000" pitchFamily="65" charset="-120"/>
              </a:rPr>
              <a:t>可以撥打</a:t>
            </a:r>
            <a:r>
              <a:rPr lang="en-US" altLang="zh-TW" sz="2800" dirty="0">
                <a:latin typeface="標楷體" panose="03000509000000000000" pitchFamily="65" charset="-120"/>
                <a:ea typeface="標楷體" panose="03000509000000000000" pitchFamily="65" charset="-120"/>
              </a:rPr>
              <a:t>110</a:t>
            </a:r>
            <a:r>
              <a:rPr lang="zh-TW" altLang="en-US" sz="2800" dirty="0">
                <a:latin typeface="標楷體" panose="03000509000000000000" pitchFamily="65" charset="-120"/>
                <a:ea typeface="標楷體" panose="03000509000000000000" pitchFamily="65" charset="-120"/>
              </a:rPr>
              <a:t>向警方求助，</a:t>
            </a:r>
          </a:p>
          <a:p>
            <a:r>
              <a:rPr lang="zh-TW" altLang="en-US" sz="2800" dirty="0">
                <a:latin typeface="標楷體" panose="03000509000000000000" pitchFamily="65" charset="-120"/>
                <a:ea typeface="標楷體" panose="03000509000000000000" pitchFamily="65" charset="-120"/>
              </a:rPr>
              <a:t>警方將會派員到場處理，</a:t>
            </a:r>
          </a:p>
          <a:p>
            <a:r>
              <a:rPr lang="zh-TW" altLang="en-US" sz="2800" dirty="0">
                <a:latin typeface="標楷體" panose="03000509000000000000" pitchFamily="65" charset="-120"/>
                <a:ea typeface="標楷體" panose="03000509000000000000" pitchFamily="65" charset="-120"/>
              </a:rPr>
              <a:t>並在處理後，將案件通知</a:t>
            </a:r>
          </a:p>
          <a:p>
            <a:r>
              <a:rPr lang="zh-TW" altLang="en-US" sz="2800" dirty="0">
                <a:latin typeface="標楷體" panose="03000509000000000000" pitchFamily="65" charset="-120"/>
                <a:ea typeface="標楷體" panose="03000509000000000000" pitchFamily="65" charset="-120"/>
              </a:rPr>
              <a:t>各縣市「家庭暴力防治中心」</a:t>
            </a:r>
          </a:p>
          <a:p>
            <a:r>
              <a:rPr lang="zh-TW" altLang="en-US" sz="2800" dirty="0">
                <a:latin typeface="標楷體" panose="03000509000000000000" pitchFamily="65" charset="-120"/>
                <a:ea typeface="標楷體" panose="03000509000000000000" pitchFamily="65" charset="-120"/>
              </a:rPr>
              <a:t>以提供後續協助</a:t>
            </a:r>
            <a:r>
              <a:rPr lang="zh-TW" altLang="en-US" sz="2800" dirty="0" smtClean="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262478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5"/>
          <p:cNvSpPr>
            <a:spLocks noChangeArrowheads="1"/>
          </p:cNvSpPr>
          <p:nvPr/>
        </p:nvSpPr>
        <p:spPr bwMode="auto">
          <a:xfrm>
            <a:off x="539552" y="914400"/>
            <a:ext cx="8064896" cy="496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6600" dirty="0">
                <a:solidFill>
                  <a:srgbClr val="FF0000"/>
                </a:solidFill>
              </a:rPr>
              <a:t>113</a:t>
            </a:r>
          </a:p>
          <a:p>
            <a:pPr algn="ctr"/>
            <a:r>
              <a:rPr lang="zh-TW" altLang="en-US" sz="2800" dirty="0">
                <a:solidFill>
                  <a:srgbClr val="333399"/>
                </a:solidFill>
                <a:latin typeface="標楷體" panose="03000509000000000000" pitchFamily="65" charset="-120"/>
                <a:ea typeface="標楷體" panose="03000509000000000000" pitchFamily="65" charset="-120"/>
              </a:rPr>
              <a:t>當遇到一些有關於家庭暴力的疑問</a:t>
            </a:r>
          </a:p>
          <a:p>
            <a:pPr algn="ctr"/>
            <a:r>
              <a:rPr lang="zh-TW" altLang="en-US" sz="2800" dirty="0">
                <a:solidFill>
                  <a:srgbClr val="333399"/>
                </a:solidFill>
                <a:latin typeface="標楷體" panose="03000509000000000000" pitchFamily="65" charset="-120"/>
                <a:ea typeface="標楷體" panose="03000509000000000000" pitchFamily="65" charset="-120"/>
              </a:rPr>
              <a:t>或是想知道該如何</a:t>
            </a:r>
            <a:r>
              <a:rPr lang="zh-TW" altLang="en-US" sz="2800" dirty="0" smtClean="0">
                <a:solidFill>
                  <a:srgbClr val="333399"/>
                </a:solidFill>
                <a:latin typeface="標楷體" panose="03000509000000000000" pitchFamily="65" charset="-120"/>
                <a:ea typeface="標楷體" panose="03000509000000000000" pitchFamily="65" charset="-120"/>
              </a:rPr>
              <a:t>處理家庭</a:t>
            </a:r>
            <a:r>
              <a:rPr lang="zh-TW" altLang="en-US" sz="2800" dirty="0">
                <a:solidFill>
                  <a:srgbClr val="333399"/>
                </a:solidFill>
                <a:latin typeface="標楷體" panose="03000509000000000000" pitchFamily="65" charset="-120"/>
                <a:ea typeface="標楷體" panose="03000509000000000000" pitchFamily="65" charset="-120"/>
              </a:rPr>
              <a:t>暴力問題時，</a:t>
            </a:r>
          </a:p>
          <a:p>
            <a:pPr algn="ctr"/>
            <a:r>
              <a:rPr lang="zh-TW" altLang="en-US" sz="2800" dirty="0">
                <a:solidFill>
                  <a:srgbClr val="333399"/>
                </a:solidFill>
                <a:latin typeface="標楷體" panose="03000509000000000000" pitchFamily="65" charset="-120"/>
                <a:ea typeface="標楷體" panose="03000509000000000000" pitchFamily="65" charset="-120"/>
              </a:rPr>
              <a:t>您可以撥打「</a:t>
            </a:r>
            <a:r>
              <a:rPr lang="en-US" altLang="zh-TW" sz="2800" dirty="0">
                <a:solidFill>
                  <a:srgbClr val="333399"/>
                </a:solidFill>
                <a:latin typeface="標楷體" panose="03000509000000000000" pitchFamily="65" charset="-120"/>
                <a:ea typeface="標楷體" panose="03000509000000000000" pitchFamily="65" charset="-120"/>
              </a:rPr>
              <a:t>113</a:t>
            </a:r>
            <a:r>
              <a:rPr lang="zh-TW" altLang="en-US" sz="2800" dirty="0" smtClean="0">
                <a:solidFill>
                  <a:srgbClr val="333399"/>
                </a:solidFill>
                <a:latin typeface="標楷體" panose="03000509000000000000" pitchFamily="65" charset="-120"/>
                <a:ea typeface="標楷體" panose="03000509000000000000" pitchFamily="65" charset="-120"/>
              </a:rPr>
              <a:t>」、「</a:t>
            </a:r>
            <a:r>
              <a:rPr lang="en-US" altLang="zh-TW" sz="2800" dirty="0">
                <a:solidFill>
                  <a:srgbClr val="333399"/>
                </a:solidFill>
                <a:latin typeface="標楷體" panose="03000509000000000000" pitchFamily="65" charset="-120"/>
                <a:ea typeface="標楷體" panose="03000509000000000000" pitchFamily="65" charset="-120"/>
              </a:rPr>
              <a:t>0800024995</a:t>
            </a:r>
            <a:r>
              <a:rPr lang="zh-TW" altLang="en-US" sz="2800" dirty="0">
                <a:solidFill>
                  <a:srgbClr val="333399"/>
                </a:solidFill>
                <a:latin typeface="標楷體" panose="03000509000000000000" pitchFamily="65" charset="-120"/>
                <a:ea typeface="標楷體" panose="03000509000000000000" pitchFamily="65" charset="-120"/>
              </a:rPr>
              <a:t>」</a:t>
            </a:r>
          </a:p>
          <a:p>
            <a:pPr algn="ctr"/>
            <a:r>
              <a:rPr lang="zh-TW" altLang="en-US" sz="2800" dirty="0">
                <a:solidFill>
                  <a:srgbClr val="333399"/>
                </a:solidFill>
                <a:latin typeface="標楷體" panose="03000509000000000000" pitchFamily="65" charset="-120"/>
                <a:ea typeface="標楷體" panose="03000509000000000000" pitchFamily="65" charset="-120"/>
              </a:rPr>
              <a:t>（諧音：二十四小時救救我</a:t>
            </a:r>
            <a:r>
              <a:rPr lang="zh-TW" altLang="en-US" sz="2800" dirty="0" smtClean="0">
                <a:solidFill>
                  <a:srgbClr val="333399"/>
                </a:solidFill>
                <a:latin typeface="標楷體" panose="03000509000000000000" pitchFamily="65" charset="-120"/>
                <a:ea typeface="標楷體" panose="03000509000000000000" pitchFamily="65" charset="-120"/>
              </a:rPr>
              <a:t>）</a:t>
            </a:r>
            <a:endParaRPr lang="zh-TW" altLang="en-US" sz="2800" dirty="0">
              <a:solidFill>
                <a:srgbClr val="333399"/>
              </a:solidFill>
              <a:latin typeface="標楷體" panose="03000509000000000000" pitchFamily="65" charset="-120"/>
              <a:ea typeface="標楷體" panose="03000509000000000000" pitchFamily="65" charset="-120"/>
            </a:endParaRPr>
          </a:p>
          <a:p>
            <a:pPr algn="ctr"/>
            <a:r>
              <a:rPr lang="zh-TW" altLang="en-US" sz="2800" dirty="0" smtClean="0">
                <a:solidFill>
                  <a:srgbClr val="333399"/>
                </a:solidFill>
                <a:latin typeface="標楷體" panose="03000509000000000000" pitchFamily="65" charset="-120"/>
                <a:ea typeface="標楷體" panose="03000509000000000000" pitchFamily="65" charset="-120"/>
              </a:rPr>
              <a:t>這兩</a:t>
            </a:r>
            <a:r>
              <a:rPr lang="zh-TW" altLang="en-US" sz="2800" dirty="0">
                <a:solidFill>
                  <a:srgbClr val="333399"/>
                </a:solidFill>
                <a:latin typeface="標楷體" panose="03000509000000000000" pitchFamily="65" charset="-120"/>
                <a:ea typeface="標楷體" panose="03000509000000000000" pitchFamily="65" charset="-120"/>
              </a:rPr>
              <a:t>支</a:t>
            </a:r>
            <a:r>
              <a:rPr lang="en-US" altLang="zh-TW" sz="2800" dirty="0">
                <a:solidFill>
                  <a:srgbClr val="333399"/>
                </a:solidFill>
                <a:latin typeface="標楷體" panose="03000509000000000000" pitchFamily="65" charset="-120"/>
                <a:ea typeface="標楷體" panose="03000509000000000000" pitchFamily="65" charset="-120"/>
              </a:rPr>
              <a:t>24</a:t>
            </a:r>
            <a:r>
              <a:rPr lang="zh-TW" altLang="en-US" sz="2800" dirty="0">
                <a:solidFill>
                  <a:srgbClr val="333399"/>
                </a:solidFill>
                <a:latin typeface="標楷體" panose="03000509000000000000" pitchFamily="65" charset="-120"/>
                <a:ea typeface="標楷體" panose="03000509000000000000" pitchFamily="65" charset="-120"/>
              </a:rPr>
              <a:t>小時、</a:t>
            </a:r>
            <a:r>
              <a:rPr lang="zh-TW" altLang="en-US" sz="2800" dirty="0" smtClean="0">
                <a:solidFill>
                  <a:srgbClr val="333399"/>
                </a:solidFill>
                <a:latin typeface="標楷體" panose="03000509000000000000" pitchFamily="65" charset="-120"/>
                <a:ea typeface="標楷體" panose="03000509000000000000" pitchFamily="65" charset="-120"/>
              </a:rPr>
              <a:t>全年</a:t>
            </a:r>
            <a:r>
              <a:rPr lang="zh-TW" altLang="en-US" sz="2800" dirty="0">
                <a:solidFill>
                  <a:srgbClr val="333399"/>
                </a:solidFill>
                <a:latin typeface="標楷體" panose="03000509000000000000" pitchFamily="65" charset="-120"/>
                <a:ea typeface="標楷體" panose="03000509000000000000" pitchFamily="65" charset="-120"/>
              </a:rPr>
              <a:t>無休的專線電話求助。</a:t>
            </a:r>
            <a:r>
              <a:rPr lang="zh-TW" altLang="en-US" sz="2800" dirty="0">
                <a:latin typeface="標楷體" panose="03000509000000000000" pitchFamily="65" charset="-120"/>
                <a:ea typeface="標楷體" panose="03000509000000000000" pitchFamily="65" charset="-120"/>
              </a:rPr>
              <a:t> </a:t>
            </a:r>
          </a:p>
        </p:txBody>
      </p:sp>
    </p:spTree>
    <p:extLst>
      <p:ext uri="{BB962C8B-B14F-4D97-AF65-F5344CB8AC3E}">
        <p14:creationId xmlns:p14="http://schemas.microsoft.com/office/powerpoint/2010/main" val="2598918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標題 1"/>
          <p:cNvSpPr>
            <a:spLocks noGrp="1"/>
          </p:cNvSpPr>
          <p:nvPr>
            <p:ph type="title"/>
          </p:nvPr>
        </p:nvSpPr>
        <p:spPr>
          <a:xfrm>
            <a:off x="628650" y="114078"/>
            <a:ext cx="7372350" cy="1082674"/>
          </a:xfrm>
        </p:spPr>
        <p:txBody>
          <a:bodyPr>
            <a:normAutofit fontScale="90000"/>
          </a:bodyPr>
          <a:lstStyle/>
          <a:p>
            <a:pPr algn="ctr"/>
            <a:r>
              <a:rPr lang="en-US" altLang="zh-TW" dirty="0" smtClean="0">
                <a:latin typeface="標楷體" panose="03000509000000000000" pitchFamily="65" charset="-120"/>
                <a:ea typeface="標楷體" panose="03000509000000000000" pitchFamily="65" charset="-120"/>
              </a:rPr>
              <a:t>『113</a:t>
            </a:r>
            <a:r>
              <a:rPr lang="zh-TW" altLang="en-US" dirty="0" smtClean="0">
                <a:latin typeface="標楷體" panose="03000509000000000000" pitchFamily="65" charset="-120"/>
                <a:ea typeface="標楷體" panose="03000509000000000000" pitchFamily="65" charset="-120"/>
              </a:rPr>
              <a:t>全國婦幼保護專線</a:t>
            </a:r>
            <a:r>
              <a:rPr lang="en-US" altLang="zh-TW" dirty="0" smtClean="0">
                <a:latin typeface="標楷體" panose="03000509000000000000" pitchFamily="65" charset="-120"/>
                <a:ea typeface="標楷體" panose="03000509000000000000" pitchFamily="65" charset="-120"/>
              </a:rPr>
              <a:t>』</a:t>
            </a:r>
            <a:endParaRPr lang="zh-TW" altLang="en-US" dirty="0" smtClean="0">
              <a:latin typeface="標楷體" panose="03000509000000000000" pitchFamily="65" charset="-120"/>
              <a:ea typeface="標楷體" panose="03000509000000000000" pitchFamily="65" charset="-120"/>
            </a:endParaRPr>
          </a:p>
        </p:txBody>
      </p:sp>
      <p:sp>
        <p:nvSpPr>
          <p:cNvPr id="11267" name="內容版面配置區 2"/>
          <p:cNvSpPr>
            <a:spLocks noGrp="1"/>
          </p:cNvSpPr>
          <p:nvPr>
            <p:ph idx="1"/>
          </p:nvPr>
        </p:nvSpPr>
        <p:spPr>
          <a:xfrm>
            <a:off x="1143000" y="1340768"/>
            <a:ext cx="6858000" cy="4696544"/>
          </a:xfrm>
        </p:spPr>
        <p:txBody>
          <a:bodyPr>
            <a:noAutofit/>
          </a:bodyPr>
          <a:lstStyle/>
          <a:p>
            <a:pPr indent="-540000">
              <a:lnSpc>
                <a:spcPts val="4500"/>
              </a:lnSpc>
            </a:pPr>
            <a:r>
              <a:rPr lang="en-US" altLang="zh-TW" sz="2800" dirty="0" smtClean="0">
                <a:latin typeface="標楷體" panose="03000509000000000000" pitchFamily="65" charset="-120"/>
                <a:ea typeface="標楷體" panose="03000509000000000000" pitchFamily="65" charset="-120"/>
              </a:rPr>
              <a:t>『113</a:t>
            </a:r>
            <a:r>
              <a:rPr lang="zh-TW" altLang="en-US" sz="2800" dirty="0" smtClean="0">
                <a:latin typeface="標楷體" panose="03000509000000000000" pitchFamily="65" charset="-120"/>
                <a:ea typeface="標楷體" panose="03000509000000000000" pitchFamily="65" charset="-120"/>
              </a:rPr>
              <a:t>全國婦幼保護專線</a:t>
            </a:r>
            <a:r>
              <a:rPr lang="en-US" altLang="zh-TW" sz="2800" dirty="0" smtClean="0">
                <a:latin typeface="標楷體" panose="03000509000000000000" pitchFamily="65" charset="-120"/>
                <a:ea typeface="標楷體" panose="03000509000000000000" pitchFamily="65" charset="-120"/>
              </a:rPr>
              <a:t>』</a:t>
            </a:r>
            <a:r>
              <a:rPr lang="zh-TW" altLang="en-US" sz="2800" dirty="0" smtClean="0">
                <a:latin typeface="標楷體" panose="03000509000000000000" pitchFamily="65" charset="-120"/>
                <a:ea typeface="標楷體" panose="03000509000000000000" pitchFamily="65" charset="-120"/>
              </a:rPr>
              <a:t>是支二十四小時免付費的求助電話，只要撥打這支電話求助，專線系統就會為您將電話轉接到您所在位置當地的家庭暴力及性侵害防治中心，由專業的工作人員提供各項線上諮詢服務。「</a:t>
            </a:r>
            <a:r>
              <a:rPr lang="en-US" altLang="zh-TW" sz="2800" dirty="0" smtClean="0">
                <a:latin typeface="標楷體" panose="03000509000000000000" pitchFamily="65" charset="-120"/>
                <a:ea typeface="標楷體" panose="03000509000000000000" pitchFamily="65" charset="-120"/>
              </a:rPr>
              <a:t>113</a:t>
            </a:r>
            <a:r>
              <a:rPr lang="zh-TW" altLang="en-US" sz="2800" dirty="0" smtClean="0">
                <a:latin typeface="標楷體" panose="03000509000000000000" pitchFamily="65" charset="-120"/>
                <a:ea typeface="標楷體" panose="03000509000000000000" pitchFamily="65" charset="-120"/>
              </a:rPr>
              <a:t>」的號碼，代表的是</a:t>
            </a:r>
            <a:r>
              <a:rPr lang="en-US" altLang="zh-TW" sz="2800" b="1" dirty="0" smtClean="0">
                <a:solidFill>
                  <a:srgbClr val="FF0000"/>
                </a:solidFill>
                <a:latin typeface="標楷體" panose="03000509000000000000" pitchFamily="65" charset="-120"/>
                <a:ea typeface="標楷體" panose="03000509000000000000" pitchFamily="65" charset="-120"/>
              </a:rPr>
              <a:t>1</a:t>
            </a:r>
            <a:r>
              <a:rPr lang="zh-TW" altLang="en-US" sz="2800" b="1" dirty="0" smtClean="0">
                <a:solidFill>
                  <a:srgbClr val="FF0000"/>
                </a:solidFill>
                <a:latin typeface="標楷體" panose="03000509000000000000" pitchFamily="65" charset="-120"/>
                <a:ea typeface="標楷體" panose="03000509000000000000" pitchFamily="65" charset="-120"/>
              </a:rPr>
              <a:t>支電話、</a:t>
            </a:r>
            <a:r>
              <a:rPr lang="en-US" altLang="zh-TW" sz="2800" b="1" dirty="0" smtClean="0">
                <a:solidFill>
                  <a:srgbClr val="FF0000"/>
                </a:solidFill>
                <a:latin typeface="標楷體" panose="03000509000000000000" pitchFamily="65" charset="-120"/>
                <a:ea typeface="標楷體" panose="03000509000000000000" pitchFamily="65" charset="-120"/>
              </a:rPr>
              <a:t>1</a:t>
            </a:r>
            <a:r>
              <a:rPr lang="zh-TW" altLang="en-US" sz="2800" b="1" dirty="0" smtClean="0">
                <a:solidFill>
                  <a:srgbClr val="FF0000"/>
                </a:solidFill>
                <a:latin typeface="標楷體" panose="03000509000000000000" pitchFamily="65" charset="-120"/>
                <a:ea typeface="標楷體" panose="03000509000000000000" pitchFamily="65" charset="-120"/>
              </a:rPr>
              <a:t>個窗口、</a:t>
            </a:r>
            <a:r>
              <a:rPr lang="en-US" altLang="zh-TW" sz="2800" b="1" dirty="0" smtClean="0">
                <a:solidFill>
                  <a:srgbClr val="FF0000"/>
                </a:solidFill>
                <a:latin typeface="標楷體" panose="03000509000000000000" pitchFamily="65" charset="-120"/>
                <a:ea typeface="標楷體" panose="03000509000000000000" pitchFamily="65" charset="-120"/>
              </a:rPr>
              <a:t>3</a:t>
            </a:r>
            <a:r>
              <a:rPr lang="zh-TW" altLang="en-US" sz="2800" b="1" dirty="0" smtClean="0">
                <a:solidFill>
                  <a:srgbClr val="FF0000"/>
                </a:solidFill>
                <a:latin typeface="標楷體" panose="03000509000000000000" pitchFamily="65" charset="-120"/>
                <a:ea typeface="標楷體" panose="03000509000000000000" pitchFamily="65" charset="-120"/>
              </a:rPr>
              <a:t>種服務（家庭暴力、兒童保護、性侵害）。</a:t>
            </a:r>
            <a:endParaRPr lang="zh-TW" altLang="en-US" sz="2800" dirty="0" smtClean="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98088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5"/>
          <p:cNvSpPr>
            <a:spLocks noChangeArrowheads="1"/>
          </p:cNvSpPr>
          <p:nvPr/>
        </p:nvSpPr>
        <p:spPr bwMode="auto">
          <a:xfrm>
            <a:off x="1547664" y="692696"/>
            <a:ext cx="6048672"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6600" dirty="0">
                <a:solidFill>
                  <a:srgbClr val="FF0000"/>
                </a:solidFill>
                <a:latin typeface="標楷體" panose="03000509000000000000" pitchFamily="65" charset="-120"/>
                <a:ea typeface="標楷體" panose="03000509000000000000" pitchFamily="65" charset="-120"/>
              </a:rPr>
              <a:t>醫院</a:t>
            </a:r>
          </a:p>
          <a:p>
            <a:pPr algn="ctr"/>
            <a:r>
              <a:rPr lang="zh-TW" altLang="en-US" sz="3200" dirty="0">
                <a:solidFill>
                  <a:srgbClr val="333399"/>
                </a:solidFill>
                <a:latin typeface="標楷體" panose="03000509000000000000" pitchFamily="65" charset="-120"/>
                <a:ea typeface="標楷體" panose="03000509000000000000" pitchFamily="65" charset="-120"/>
              </a:rPr>
              <a:t>我們可以直接至各地醫院</a:t>
            </a:r>
          </a:p>
          <a:p>
            <a:pPr algn="ctr"/>
            <a:r>
              <a:rPr lang="zh-TW" altLang="en-US" sz="3200" dirty="0">
                <a:solidFill>
                  <a:srgbClr val="333399"/>
                </a:solidFill>
                <a:latin typeface="標楷體" panose="03000509000000000000" pitchFamily="65" charset="-120"/>
                <a:ea typeface="標楷體" panose="03000509000000000000" pitchFamily="65" charset="-120"/>
              </a:rPr>
              <a:t>（儘量到市立或區域醫院）求助，</a:t>
            </a:r>
          </a:p>
          <a:p>
            <a:pPr algn="ctr"/>
            <a:r>
              <a:rPr lang="zh-TW" altLang="en-US" sz="3200" dirty="0" smtClean="0">
                <a:solidFill>
                  <a:srgbClr val="333399"/>
                </a:solidFill>
                <a:latin typeface="標楷體" panose="03000509000000000000" pitchFamily="65" charset="-120"/>
                <a:ea typeface="標楷體" panose="03000509000000000000" pitchFamily="65" charset="-120"/>
              </a:rPr>
              <a:t>醫護人員</a:t>
            </a:r>
            <a:r>
              <a:rPr lang="zh-TW" altLang="en-US" sz="3200" dirty="0">
                <a:solidFill>
                  <a:srgbClr val="333399"/>
                </a:solidFill>
                <a:latin typeface="標楷體" panose="03000509000000000000" pitchFamily="65" charset="-120"/>
                <a:ea typeface="標楷體" panose="03000509000000000000" pitchFamily="65" charset="-120"/>
              </a:rPr>
              <a:t>將會</a:t>
            </a:r>
            <a:r>
              <a:rPr lang="zh-TW" altLang="en-US" sz="3200" dirty="0" smtClean="0">
                <a:solidFill>
                  <a:srgbClr val="333399"/>
                </a:solidFill>
                <a:latin typeface="標楷體" panose="03000509000000000000" pitchFamily="65" charset="-120"/>
                <a:ea typeface="標楷體" panose="03000509000000000000" pitchFamily="65" charset="-120"/>
              </a:rPr>
              <a:t>協助驗傷、</a:t>
            </a:r>
            <a:endParaRPr lang="en-US" altLang="zh-TW" sz="3200" dirty="0" smtClean="0">
              <a:solidFill>
                <a:srgbClr val="333399"/>
              </a:solidFill>
              <a:latin typeface="標楷體" panose="03000509000000000000" pitchFamily="65" charset="-120"/>
              <a:ea typeface="標楷體" panose="03000509000000000000" pitchFamily="65" charset="-120"/>
            </a:endParaRPr>
          </a:p>
          <a:p>
            <a:pPr algn="ctr"/>
            <a:r>
              <a:rPr lang="zh-TW" altLang="en-US" sz="3200" dirty="0" smtClean="0">
                <a:solidFill>
                  <a:srgbClr val="333399"/>
                </a:solidFill>
                <a:latin typeface="標楷體" panose="03000509000000000000" pitchFamily="65" charset="-120"/>
                <a:ea typeface="標楷體" panose="03000509000000000000" pitchFamily="65" charset="-120"/>
              </a:rPr>
              <a:t>安置</a:t>
            </a:r>
            <a:r>
              <a:rPr lang="zh-TW" altLang="en-US" sz="3200" dirty="0">
                <a:solidFill>
                  <a:srgbClr val="333399"/>
                </a:solidFill>
                <a:latin typeface="標楷體" panose="03000509000000000000" pitchFamily="65" charset="-120"/>
                <a:ea typeface="標楷體" panose="03000509000000000000" pitchFamily="65" charset="-120"/>
              </a:rPr>
              <a:t>等等作業，</a:t>
            </a:r>
            <a:r>
              <a:rPr lang="zh-TW" altLang="en-US" sz="3200" dirty="0" smtClean="0">
                <a:solidFill>
                  <a:srgbClr val="333399"/>
                </a:solidFill>
                <a:latin typeface="標楷體" panose="03000509000000000000" pitchFamily="65" charset="-120"/>
                <a:ea typeface="標楷體" panose="03000509000000000000" pitchFamily="65" charset="-120"/>
              </a:rPr>
              <a:t>並和警政單位</a:t>
            </a:r>
            <a:endParaRPr lang="en-US" altLang="zh-TW" sz="3200" dirty="0" smtClean="0">
              <a:solidFill>
                <a:srgbClr val="333399"/>
              </a:solidFill>
              <a:latin typeface="標楷體" panose="03000509000000000000" pitchFamily="65" charset="-120"/>
              <a:ea typeface="標楷體" panose="03000509000000000000" pitchFamily="65" charset="-120"/>
            </a:endParaRPr>
          </a:p>
          <a:p>
            <a:pPr algn="ctr"/>
            <a:r>
              <a:rPr lang="zh-TW" altLang="en-US" sz="3200" dirty="0" smtClean="0">
                <a:solidFill>
                  <a:srgbClr val="333399"/>
                </a:solidFill>
                <a:latin typeface="標楷體" panose="03000509000000000000" pitchFamily="65" charset="-120"/>
                <a:ea typeface="標楷體" panose="03000509000000000000" pitchFamily="65" charset="-120"/>
              </a:rPr>
              <a:t>及家庭</a:t>
            </a:r>
            <a:r>
              <a:rPr lang="zh-TW" altLang="en-US" sz="3200" dirty="0">
                <a:solidFill>
                  <a:srgbClr val="333399"/>
                </a:solidFill>
                <a:latin typeface="標楷體" panose="03000509000000000000" pitchFamily="65" charset="-120"/>
                <a:ea typeface="標楷體" panose="03000509000000000000" pitchFamily="65" charset="-120"/>
              </a:rPr>
              <a:t>暴力防治中心取得聯繫</a:t>
            </a:r>
            <a:r>
              <a:rPr lang="zh-TW" altLang="en-US" sz="3200" dirty="0" smtClean="0">
                <a:solidFill>
                  <a:srgbClr val="333399"/>
                </a:solidFill>
                <a:latin typeface="標楷體" panose="03000509000000000000" pitchFamily="65" charset="-120"/>
                <a:ea typeface="標楷體" panose="03000509000000000000" pitchFamily="65" charset="-120"/>
              </a:rPr>
              <a:t>。</a:t>
            </a:r>
            <a:endParaRPr lang="zh-TW" altLang="en-US" sz="3200" dirty="0">
              <a:solidFill>
                <a:srgbClr val="333399"/>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60210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5"/>
          <p:cNvSpPr>
            <a:spLocks noChangeArrowheads="1"/>
          </p:cNvSpPr>
          <p:nvPr/>
        </p:nvSpPr>
        <p:spPr bwMode="auto">
          <a:xfrm>
            <a:off x="1187624" y="476672"/>
            <a:ext cx="6624736"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6600" dirty="0">
                <a:solidFill>
                  <a:srgbClr val="FF0000"/>
                </a:solidFill>
                <a:latin typeface="標楷體" panose="03000509000000000000" pitchFamily="65" charset="-120"/>
                <a:ea typeface="標楷體" panose="03000509000000000000" pitchFamily="65" charset="-120"/>
              </a:rPr>
              <a:t>防治中心</a:t>
            </a:r>
          </a:p>
          <a:p>
            <a:pPr algn="ctr"/>
            <a:r>
              <a:rPr lang="zh-TW" altLang="en-US" sz="3200" dirty="0">
                <a:solidFill>
                  <a:srgbClr val="333399"/>
                </a:solidFill>
                <a:latin typeface="標楷體" panose="03000509000000000000" pitchFamily="65" charset="-120"/>
                <a:ea typeface="標楷體" panose="03000509000000000000" pitchFamily="65" charset="-120"/>
              </a:rPr>
              <a:t>我們可以自行到各縣市的</a:t>
            </a:r>
          </a:p>
          <a:p>
            <a:pPr algn="ctr"/>
            <a:r>
              <a:rPr lang="zh-TW" altLang="en-US" sz="3200" dirty="0">
                <a:solidFill>
                  <a:srgbClr val="333399"/>
                </a:solidFill>
                <a:latin typeface="標楷體" panose="03000509000000000000" pitchFamily="65" charset="-120"/>
                <a:ea typeface="標楷體" panose="03000509000000000000" pitchFamily="65" charset="-120"/>
              </a:rPr>
              <a:t>「家庭暴力暨性侵害防治中心」求助。</a:t>
            </a:r>
          </a:p>
          <a:p>
            <a:pPr algn="ctr"/>
            <a:r>
              <a:rPr lang="zh-TW" altLang="en-US" sz="3200" dirty="0" smtClean="0">
                <a:latin typeface="標楷體" panose="03000509000000000000" pitchFamily="65" charset="-120"/>
                <a:ea typeface="標楷體" panose="03000509000000000000" pitchFamily="65" charset="-120"/>
              </a:rPr>
              <a:t>臺北市</a:t>
            </a:r>
            <a:r>
              <a:rPr lang="zh-TW" altLang="en-US" sz="3200" dirty="0">
                <a:latin typeface="標楷體" panose="03000509000000000000" pitchFamily="65" charset="-120"/>
                <a:ea typeface="標楷體" panose="03000509000000000000" pitchFamily="65" charset="-120"/>
              </a:rPr>
              <a:t>家庭暴力暨性侵害防治中心</a:t>
            </a:r>
            <a:r>
              <a:rPr lang="zh-TW" altLang="en-US" sz="3200" dirty="0">
                <a:solidFill>
                  <a:prstClr val="black"/>
                </a:solidFill>
                <a:latin typeface="標楷體" panose="03000509000000000000" pitchFamily="65" charset="-120"/>
                <a:ea typeface="標楷體" panose="03000509000000000000" pitchFamily="65" charset="-120"/>
              </a:rPr>
              <a:t> </a:t>
            </a:r>
            <a:endParaRPr lang="en-US" altLang="zh-TW" sz="3200" dirty="0" smtClean="0">
              <a:solidFill>
                <a:prstClr val="black"/>
              </a:solidFill>
              <a:latin typeface="標楷體" panose="03000509000000000000" pitchFamily="65" charset="-120"/>
              <a:ea typeface="標楷體" panose="03000509000000000000" pitchFamily="65" charset="-120"/>
            </a:endParaRPr>
          </a:p>
          <a:p>
            <a:pPr algn="ctr"/>
            <a:r>
              <a:rPr lang="en-US" altLang="zh-TW" sz="3200" dirty="0" smtClean="0">
                <a:solidFill>
                  <a:prstClr val="black"/>
                </a:solidFill>
                <a:latin typeface="標楷體" panose="03000509000000000000" pitchFamily="65" charset="-120"/>
                <a:ea typeface="標楷體" panose="03000509000000000000" pitchFamily="65" charset="-120"/>
              </a:rPr>
              <a:t>(</a:t>
            </a:r>
            <a:r>
              <a:rPr lang="en-US" altLang="zh-TW" sz="3200" dirty="0">
                <a:solidFill>
                  <a:prstClr val="black"/>
                </a:solidFill>
                <a:latin typeface="標楷體" panose="03000509000000000000" pitchFamily="65" charset="-120"/>
                <a:ea typeface="標楷體" panose="03000509000000000000" pitchFamily="65" charset="-120"/>
              </a:rPr>
              <a:t>02</a:t>
            </a:r>
            <a:r>
              <a:rPr lang="zh-TW" altLang="zh-TW" sz="3200" dirty="0">
                <a:solidFill>
                  <a:prstClr val="black"/>
                </a:solidFill>
                <a:latin typeface="標楷體" panose="03000509000000000000" pitchFamily="65" charset="-120"/>
                <a:ea typeface="標楷體" panose="03000509000000000000" pitchFamily="65" charset="-120"/>
              </a:rPr>
              <a:t>）</a:t>
            </a:r>
            <a:r>
              <a:rPr lang="en-US" altLang="zh-TW" sz="3200" dirty="0">
                <a:solidFill>
                  <a:prstClr val="black"/>
                </a:solidFill>
                <a:latin typeface="標楷體" panose="03000509000000000000" pitchFamily="65" charset="-120"/>
                <a:ea typeface="標楷體" panose="03000509000000000000" pitchFamily="65" charset="-120"/>
              </a:rPr>
              <a:t>23961996</a:t>
            </a:r>
            <a:r>
              <a:rPr lang="zh-TW" altLang="en-US" sz="3200" dirty="0" smtClean="0">
                <a:solidFill>
                  <a:prstClr val="black"/>
                </a:solidFill>
                <a:latin typeface="標楷體" panose="03000509000000000000" pitchFamily="65" charset="-120"/>
                <a:ea typeface="標楷體" panose="03000509000000000000" pitchFamily="65" charset="-120"/>
              </a:rPr>
              <a:t> </a:t>
            </a:r>
            <a:endParaRPr lang="en-US" altLang="zh-TW" sz="3200" dirty="0" smtClean="0">
              <a:solidFill>
                <a:prstClr val="black"/>
              </a:solidFill>
              <a:latin typeface="標楷體" panose="03000509000000000000" pitchFamily="65" charset="-120"/>
              <a:ea typeface="標楷體" panose="03000509000000000000" pitchFamily="65" charset="-120"/>
            </a:endParaRPr>
          </a:p>
          <a:p>
            <a:pPr algn="ctr"/>
            <a:r>
              <a:rPr lang="zh-TW" altLang="en-US" sz="3200" dirty="0" smtClean="0">
                <a:latin typeface="標楷體" panose="03000509000000000000" pitchFamily="65" charset="-120"/>
                <a:ea typeface="標楷體" panose="03000509000000000000" pitchFamily="65" charset="-120"/>
              </a:rPr>
              <a:t>新北市</a:t>
            </a:r>
            <a:r>
              <a:rPr lang="zh-TW" altLang="en-US" sz="3200" dirty="0">
                <a:latin typeface="標楷體" panose="03000509000000000000" pitchFamily="65" charset="-120"/>
                <a:ea typeface="標楷體" panose="03000509000000000000" pitchFamily="65" charset="-120"/>
              </a:rPr>
              <a:t>家庭暴力暨性侵害防治中心</a:t>
            </a:r>
            <a:r>
              <a:rPr lang="zh-TW" altLang="en-US" sz="3200" dirty="0">
                <a:solidFill>
                  <a:prstClr val="black"/>
                </a:solidFill>
                <a:latin typeface="標楷體" panose="03000509000000000000" pitchFamily="65" charset="-120"/>
                <a:ea typeface="標楷體" panose="03000509000000000000" pitchFamily="65" charset="-120"/>
              </a:rPr>
              <a:t> </a:t>
            </a:r>
            <a:endParaRPr lang="en-US" altLang="zh-TW" sz="3200" dirty="0">
              <a:solidFill>
                <a:prstClr val="black"/>
              </a:solidFill>
              <a:latin typeface="標楷體" panose="03000509000000000000" pitchFamily="65" charset="-120"/>
              <a:ea typeface="標楷體" panose="03000509000000000000" pitchFamily="65" charset="-120"/>
            </a:endParaRPr>
          </a:p>
          <a:p>
            <a:r>
              <a:rPr lang="zh-TW" altLang="en-US" sz="3200" dirty="0" smtClean="0">
                <a:solidFill>
                  <a:prstClr val="black"/>
                </a:solidFill>
                <a:latin typeface="標楷體" panose="03000509000000000000" pitchFamily="65" charset="-120"/>
                <a:ea typeface="標楷體" panose="03000509000000000000" pitchFamily="65" charset="-120"/>
              </a:rPr>
              <a:t>         </a:t>
            </a:r>
            <a:r>
              <a:rPr lang="en-US" altLang="zh-TW" sz="3200" dirty="0" smtClean="0">
                <a:solidFill>
                  <a:prstClr val="black"/>
                </a:solidFill>
                <a:latin typeface="標楷體" panose="03000509000000000000" pitchFamily="65" charset="-120"/>
                <a:ea typeface="標楷體" panose="03000509000000000000" pitchFamily="65" charset="-120"/>
              </a:rPr>
              <a:t>(02)89653359</a:t>
            </a:r>
          </a:p>
          <a:p>
            <a:pPr algn="ctr"/>
            <a:r>
              <a:rPr lang="zh-TW" altLang="en-US" sz="3200" dirty="0">
                <a:latin typeface="標楷體" panose="03000509000000000000" pitchFamily="65" charset="-120"/>
                <a:ea typeface="標楷體" panose="03000509000000000000" pitchFamily="65" charset="-120"/>
              </a:rPr>
              <a:t>桃園市家庭暴力暨性侵害防治中心 </a:t>
            </a:r>
            <a:endParaRPr lang="en-US" altLang="zh-TW" sz="3200" dirty="0">
              <a:latin typeface="標楷體" panose="03000509000000000000" pitchFamily="65" charset="-120"/>
              <a:ea typeface="標楷體" panose="03000509000000000000" pitchFamily="65" charset="-120"/>
            </a:endParaRPr>
          </a:p>
          <a:p>
            <a:pPr algn="ctr"/>
            <a:r>
              <a:rPr lang="en-US" altLang="zh-TW" sz="3200" dirty="0" smtClean="0">
                <a:latin typeface="標楷體" panose="03000509000000000000" pitchFamily="65" charset="-120"/>
                <a:ea typeface="標楷體" panose="03000509000000000000" pitchFamily="65" charset="-120"/>
              </a:rPr>
              <a:t>(</a:t>
            </a:r>
            <a:r>
              <a:rPr lang="en-US" altLang="zh-TW" sz="3200" dirty="0">
                <a:latin typeface="標楷體" panose="03000509000000000000" pitchFamily="65" charset="-120"/>
                <a:ea typeface="標楷體" panose="03000509000000000000" pitchFamily="65" charset="-120"/>
              </a:rPr>
              <a:t>03)332-2111</a:t>
            </a:r>
            <a:endParaRPr lang="zh-TW" altLang="en-US" sz="32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962975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endParaRPr lang="zh-TW" altLang="zh-TW"/>
          </a:p>
        </p:txBody>
      </p:sp>
      <p:pic>
        <p:nvPicPr>
          <p:cNvPr id="49155" name="Picture 3" descr="COBJE01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800" y="381000"/>
            <a:ext cx="1524000" cy="2286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投影片編號版面配置區 1"/>
          <p:cNvSpPr>
            <a:spLocks noGrp="1"/>
          </p:cNvSpPr>
          <p:nvPr>
            <p:ph type="sldNum" sz="quarter" idx="12"/>
          </p:nvPr>
        </p:nvSpPr>
        <p:spPr/>
        <p:txBody>
          <a:bodyPr/>
          <a:lstStyle/>
          <a:p>
            <a:fld id="{82E25E51-E370-4EBB-AF9D-D7E7B3B07B91}" type="slidenum">
              <a:rPr lang="zh-TW" altLang="en-US" smtClean="0"/>
              <a:t>16</a:t>
            </a:fld>
            <a:endParaRPr lang="zh-TW" altLang="en-US"/>
          </a:p>
        </p:txBody>
      </p:sp>
      <p:pic>
        <p:nvPicPr>
          <p:cNvPr id="49156" name="Picture 4" descr="3-4-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610600" cy="6629400"/>
          </a:xfrm>
          <a:prstGeom prst="rect">
            <a:avLst/>
          </a:prstGeom>
          <a:noFill/>
          <a:extLst>
            <a:ext uri="{909E8E84-426E-40DD-AFC4-6F175D3DCCD1}">
              <a14:hiddenFill xmlns:a14="http://schemas.microsoft.com/office/drawing/2010/main">
                <a:solidFill>
                  <a:srgbClr val="FFFFFF"/>
                </a:solidFill>
              </a14:hiddenFill>
            </a:ext>
          </a:extLst>
        </p:spPr>
      </p:pic>
      <p:pic>
        <p:nvPicPr>
          <p:cNvPr id="49157" name="Picture 5" descr="COBJE188">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2400" y="304800"/>
            <a:ext cx="100965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630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3568" y="188640"/>
            <a:ext cx="8100392" cy="990600"/>
          </a:xfrm>
        </p:spPr>
        <p:txBody>
          <a:bodyPr>
            <a:noAutofit/>
          </a:bodyPr>
          <a:lstStyle/>
          <a:p>
            <a:pPr algn="ctr"/>
            <a:r>
              <a:rPr lang="zh-TW" altLang="en-US" sz="3600" b="1" dirty="0">
                <a:solidFill>
                  <a:schemeClr val="accent1">
                    <a:lumMod val="75000"/>
                  </a:schemeClr>
                </a:solidFill>
                <a:latin typeface="標楷體" panose="03000509000000000000" pitchFamily="65" charset="-120"/>
                <a:ea typeface="標楷體" panose="03000509000000000000" pitchFamily="65" charset="-120"/>
              </a:rPr>
              <a:t>各</a:t>
            </a:r>
            <a:r>
              <a:rPr lang="zh-TW" altLang="en-US" sz="3600" b="1" dirty="0" smtClean="0">
                <a:solidFill>
                  <a:schemeClr val="accent1">
                    <a:lumMod val="75000"/>
                  </a:schemeClr>
                </a:solidFill>
                <a:latin typeface="標楷體" panose="03000509000000000000" pitchFamily="65" charset="-120"/>
                <a:ea typeface="標楷體" panose="03000509000000000000" pitchFamily="65" charset="-120"/>
              </a:rPr>
              <a:t>縣市家暴暨性侵防治中心提供</a:t>
            </a:r>
            <a:r>
              <a:rPr lang="zh-TW" altLang="en-US" sz="3600" b="1" dirty="0">
                <a:solidFill>
                  <a:schemeClr val="accent1">
                    <a:lumMod val="75000"/>
                  </a:schemeClr>
                </a:solidFill>
                <a:latin typeface="標楷體" panose="03000509000000000000" pitchFamily="65" charset="-120"/>
                <a:ea typeface="標楷體" panose="03000509000000000000" pitchFamily="65" charset="-120"/>
              </a:rPr>
              <a:t>的服務</a:t>
            </a:r>
          </a:p>
        </p:txBody>
      </p:sp>
      <p:sp>
        <p:nvSpPr>
          <p:cNvPr id="50179" name="Rectangle 3"/>
          <p:cNvSpPr>
            <a:spLocks noGrp="1" noChangeArrowheads="1"/>
          </p:cNvSpPr>
          <p:nvPr>
            <p:ph idx="1"/>
          </p:nvPr>
        </p:nvSpPr>
        <p:spPr>
          <a:xfrm>
            <a:off x="1336104" y="1519808"/>
            <a:ext cx="7772400" cy="4789512"/>
          </a:xfrm>
        </p:spPr>
        <p:txBody>
          <a:bodyPr>
            <a:normAutofit lnSpcReduction="10000"/>
          </a:bodyPr>
          <a:lstStyle/>
          <a:p>
            <a:endParaRPr lang="en-US" altLang="zh-TW" sz="2800" dirty="0" smtClean="0">
              <a:latin typeface="標楷體" panose="03000509000000000000" pitchFamily="65" charset="-120"/>
              <a:ea typeface="標楷體" panose="03000509000000000000" pitchFamily="65" charset="-120"/>
            </a:endParaRPr>
          </a:p>
          <a:p>
            <a:endParaRPr lang="en-US" altLang="zh-TW" sz="2800" dirty="0">
              <a:latin typeface="標楷體" panose="03000509000000000000" pitchFamily="65" charset="-120"/>
              <a:ea typeface="標楷體" panose="03000509000000000000" pitchFamily="65" charset="-120"/>
            </a:endParaRPr>
          </a:p>
          <a:p>
            <a:endParaRPr lang="en-US" altLang="zh-TW" sz="2800" dirty="0" smtClean="0">
              <a:latin typeface="標楷體" panose="03000509000000000000" pitchFamily="65" charset="-120"/>
              <a:ea typeface="標楷體" panose="03000509000000000000" pitchFamily="65" charset="-120"/>
            </a:endParaRPr>
          </a:p>
          <a:p>
            <a:r>
              <a:rPr lang="en-US" altLang="zh-TW" sz="2800" dirty="0" smtClean="0">
                <a:latin typeface="標楷體" panose="03000509000000000000" pitchFamily="65" charset="-120"/>
                <a:ea typeface="標楷體" panose="03000509000000000000" pitchFamily="65" charset="-120"/>
              </a:rPr>
              <a:t>24</a:t>
            </a:r>
            <a:r>
              <a:rPr lang="zh-TW" altLang="en-US" sz="2800" dirty="0">
                <a:latin typeface="標楷體" panose="03000509000000000000" pitchFamily="65" charset="-120"/>
                <a:ea typeface="標楷體" panose="03000509000000000000" pitchFamily="65" charset="-120"/>
              </a:rPr>
              <a:t>小時全天候諮詢</a:t>
            </a:r>
            <a:r>
              <a:rPr lang="zh-TW" altLang="en-US" sz="2800" dirty="0" smtClean="0">
                <a:latin typeface="標楷體" panose="03000509000000000000" pitchFamily="65" charset="-120"/>
                <a:ea typeface="標楷體" panose="03000509000000000000" pitchFamily="65" charset="-120"/>
              </a:rPr>
              <a:t>服務</a:t>
            </a:r>
            <a:endParaRPr lang="en-US" altLang="zh-TW" sz="2800" dirty="0" smtClean="0">
              <a:latin typeface="標楷體" panose="03000509000000000000" pitchFamily="65" charset="-120"/>
              <a:ea typeface="標楷體" panose="03000509000000000000" pitchFamily="65" charset="-120"/>
            </a:endParaRPr>
          </a:p>
          <a:p>
            <a:r>
              <a:rPr lang="zh-TW" altLang="en-US" sz="2800" dirty="0" smtClean="0">
                <a:latin typeface="標楷體" panose="03000509000000000000" pitchFamily="65" charset="-120"/>
                <a:ea typeface="標楷體" panose="03000509000000000000" pitchFamily="65" charset="-120"/>
              </a:rPr>
              <a:t>緊急</a:t>
            </a:r>
            <a:r>
              <a:rPr lang="zh-TW" altLang="en-US" sz="2800" dirty="0">
                <a:latin typeface="標楷體" panose="03000509000000000000" pitchFamily="65" charset="-120"/>
                <a:ea typeface="標楷體" panose="03000509000000000000" pitchFamily="65" charset="-120"/>
              </a:rPr>
              <a:t>救援及庇護</a:t>
            </a:r>
            <a:r>
              <a:rPr lang="zh-TW" altLang="en-US" sz="2800" dirty="0" smtClean="0">
                <a:latin typeface="標楷體" panose="03000509000000000000" pitchFamily="65" charset="-120"/>
                <a:ea typeface="標楷體" panose="03000509000000000000" pitchFamily="65" charset="-120"/>
              </a:rPr>
              <a:t>安置</a:t>
            </a:r>
            <a:endParaRPr lang="en-US" altLang="zh-TW" sz="2800" dirty="0" smtClean="0">
              <a:latin typeface="標楷體" panose="03000509000000000000" pitchFamily="65" charset="-120"/>
              <a:ea typeface="標楷體" panose="03000509000000000000" pitchFamily="65" charset="-120"/>
            </a:endParaRPr>
          </a:p>
          <a:p>
            <a:r>
              <a:rPr lang="zh-TW" altLang="en-US" sz="2800" dirty="0" smtClean="0">
                <a:latin typeface="標楷體" panose="03000509000000000000" pitchFamily="65" charset="-120"/>
                <a:ea typeface="標楷體" panose="03000509000000000000" pitchFamily="65" charset="-120"/>
              </a:rPr>
              <a:t>協助</a:t>
            </a:r>
            <a:r>
              <a:rPr lang="zh-TW" altLang="en-US" sz="2800" dirty="0">
                <a:latin typeface="標楷體" panose="03000509000000000000" pitchFamily="65" charset="-120"/>
                <a:ea typeface="標楷體" panose="03000509000000000000" pitchFamily="65" charset="-120"/>
              </a:rPr>
              <a:t>申請保護</a:t>
            </a:r>
            <a:r>
              <a:rPr lang="zh-TW" altLang="en-US" sz="2800" dirty="0" smtClean="0">
                <a:latin typeface="標楷體" panose="03000509000000000000" pitchFamily="65" charset="-120"/>
                <a:ea typeface="標楷體" panose="03000509000000000000" pitchFamily="65" charset="-120"/>
              </a:rPr>
              <a:t>令</a:t>
            </a:r>
            <a:endParaRPr lang="en-US" altLang="zh-TW" sz="2800" dirty="0" smtClean="0">
              <a:latin typeface="標楷體" panose="03000509000000000000" pitchFamily="65" charset="-120"/>
              <a:ea typeface="標楷體" panose="03000509000000000000" pitchFamily="65" charset="-120"/>
            </a:endParaRPr>
          </a:p>
          <a:p>
            <a:r>
              <a:rPr lang="zh-TW" altLang="en-US" sz="2800" dirty="0" smtClean="0">
                <a:latin typeface="標楷體" panose="03000509000000000000" pitchFamily="65" charset="-120"/>
                <a:ea typeface="標楷體" panose="03000509000000000000" pitchFamily="65" charset="-120"/>
              </a:rPr>
              <a:t>協助</a:t>
            </a:r>
            <a:r>
              <a:rPr lang="zh-TW" altLang="en-US" sz="2800" dirty="0">
                <a:latin typeface="標楷體" panose="03000509000000000000" pitchFamily="65" charset="-120"/>
                <a:ea typeface="標楷體" panose="03000509000000000000" pitchFamily="65" charset="-120"/>
              </a:rPr>
              <a:t>至醫院進行診療或</a:t>
            </a:r>
            <a:r>
              <a:rPr lang="zh-TW" altLang="en-US" sz="2800" dirty="0" smtClean="0">
                <a:latin typeface="標楷體" panose="03000509000000000000" pitchFamily="65" charset="-120"/>
                <a:ea typeface="標楷體" panose="03000509000000000000" pitchFamily="65" charset="-120"/>
              </a:rPr>
              <a:t>驗傷</a:t>
            </a:r>
            <a:endParaRPr lang="en-US" altLang="zh-TW" sz="2800" dirty="0" smtClean="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提供相關的法律</a:t>
            </a:r>
            <a:r>
              <a:rPr lang="zh-TW" altLang="en-US" sz="2800" dirty="0" smtClean="0">
                <a:latin typeface="標楷體" panose="03000509000000000000" pitchFamily="65" charset="-120"/>
                <a:ea typeface="標楷體" panose="03000509000000000000" pitchFamily="65" charset="-120"/>
              </a:rPr>
              <a:t>協助</a:t>
            </a:r>
            <a:endParaRPr lang="en-US" altLang="zh-TW" sz="2800" dirty="0" smtClean="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提供心理、就業、住宅</a:t>
            </a:r>
            <a:r>
              <a:rPr lang="zh-TW" altLang="en-US" sz="2800" dirty="0" smtClean="0">
                <a:latin typeface="標楷體" panose="03000509000000000000" pitchFamily="65" charset="-120"/>
                <a:ea typeface="標楷體" panose="03000509000000000000" pitchFamily="65" charset="-120"/>
              </a:rPr>
              <a:t>輔導</a:t>
            </a:r>
            <a:endParaRPr lang="en-US" altLang="zh-TW" sz="2800" dirty="0" smtClean="0">
              <a:latin typeface="標楷體" panose="03000509000000000000" pitchFamily="65" charset="-120"/>
              <a:ea typeface="標楷體" panose="03000509000000000000" pitchFamily="65" charset="-120"/>
            </a:endParaRPr>
          </a:p>
          <a:p>
            <a:r>
              <a:rPr lang="zh-TW" altLang="en-US" sz="2800" dirty="0" smtClean="0">
                <a:latin typeface="標楷體" panose="03000509000000000000" pitchFamily="65" charset="-120"/>
                <a:ea typeface="標楷體" panose="03000509000000000000" pitchFamily="65" charset="-120"/>
              </a:rPr>
              <a:t>加害</a:t>
            </a:r>
            <a:r>
              <a:rPr lang="zh-TW" altLang="en-US" sz="2800" dirty="0">
                <a:latin typeface="標楷體" panose="03000509000000000000" pitchFamily="65" charset="-120"/>
                <a:ea typeface="標楷體" panose="03000509000000000000" pitchFamily="65" charset="-120"/>
              </a:rPr>
              <a:t>人身心治療之轉</a:t>
            </a:r>
            <a:r>
              <a:rPr lang="zh-TW" altLang="en-US" sz="2800" dirty="0" smtClean="0">
                <a:latin typeface="標楷體" panose="03000509000000000000" pitchFamily="65" charset="-120"/>
                <a:ea typeface="標楷體" panose="03000509000000000000" pitchFamily="65" charset="-120"/>
              </a:rPr>
              <a:t>介</a:t>
            </a:r>
            <a:endParaRPr lang="zh-TW" altLang="en-US" sz="2800" dirty="0"/>
          </a:p>
          <a:p>
            <a:endParaRPr lang="zh-TW" altLang="en-US" dirty="0"/>
          </a:p>
          <a:p>
            <a:endParaRPr lang="zh-TW" altLang="en-US" dirty="0"/>
          </a:p>
          <a:p>
            <a:endParaRPr lang="zh-TW" altLang="en-US" dirty="0"/>
          </a:p>
          <a:p>
            <a:endParaRPr lang="zh-TW" altLang="en-US" dirty="0">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a:p>
            <a:pPr>
              <a:buFont typeface="Wingdings" pitchFamily="2" charset="2"/>
              <a:buNone/>
            </a:pPr>
            <a:endParaRPr lang="en-US" altLang="zh-TW" sz="1800" dirty="0"/>
          </a:p>
        </p:txBody>
      </p:sp>
      <p:pic>
        <p:nvPicPr>
          <p:cNvPr id="50187" name="Picture 11" descr="COBJE188">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322507"/>
            <a:ext cx="792096" cy="742950"/>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6744" y="3212976"/>
            <a:ext cx="1646008" cy="1646008"/>
          </a:xfrm>
          <a:prstGeom prst="rect">
            <a:avLst/>
          </a:prstGeom>
        </p:spPr>
      </p:pic>
    </p:spTree>
    <p:extLst>
      <p:ext uri="{BB962C8B-B14F-4D97-AF65-F5344CB8AC3E}">
        <p14:creationId xmlns:p14="http://schemas.microsoft.com/office/powerpoint/2010/main" val="3312970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ctrTitle"/>
          </p:nvPr>
        </p:nvSpPr>
        <p:spPr>
          <a:xfrm>
            <a:off x="838200" y="228600"/>
            <a:ext cx="7772400" cy="990600"/>
          </a:xfrm>
        </p:spPr>
        <p:txBody>
          <a:bodyPr>
            <a:noAutofit/>
          </a:bodyPr>
          <a:lstStyle/>
          <a:p>
            <a:pPr algn="ctr"/>
            <a:r>
              <a:rPr lang="zh-TW" altLang="en-US" sz="6000" b="1" dirty="0" smtClean="0">
                <a:solidFill>
                  <a:schemeClr val="accent1">
                    <a:lumMod val="75000"/>
                  </a:schemeClr>
                </a:solidFill>
                <a:latin typeface="標楷體" panose="03000509000000000000" pitchFamily="65" charset="-120"/>
                <a:ea typeface="標楷體" panose="03000509000000000000" pitchFamily="65" charset="-120"/>
              </a:rPr>
              <a:t>警察機關</a:t>
            </a:r>
            <a:r>
              <a:rPr lang="zh-TW" altLang="en-US" sz="6000" b="1" dirty="0">
                <a:solidFill>
                  <a:schemeClr val="accent1">
                    <a:lumMod val="75000"/>
                  </a:schemeClr>
                </a:solidFill>
                <a:latin typeface="標楷體" panose="03000509000000000000" pitchFamily="65" charset="-120"/>
                <a:ea typeface="標楷體" panose="03000509000000000000" pitchFamily="65" charset="-120"/>
              </a:rPr>
              <a:t>提供的</a:t>
            </a:r>
            <a:r>
              <a:rPr lang="zh-TW" altLang="en-US" sz="6000" b="1" dirty="0" smtClean="0">
                <a:solidFill>
                  <a:schemeClr val="accent1">
                    <a:lumMod val="75000"/>
                  </a:schemeClr>
                </a:solidFill>
                <a:latin typeface="標楷體" panose="03000509000000000000" pitchFamily="65" charset="-120"/>
                <a:ea typeface="標楷體" panose="03000509000000000000" pitchFamily="65" charset="-120"/>
              </a:rPr>
              <a:t>服務</a:t>
            </a:r>
            <a:r>
              <a:rPr lang="en-US" altLang="zh-TW" sz="6000" dirty="0" smtClean="0">
                <a:solidFill>
                  <a:schemeClr val="accent1">
                    <a:lumMod val="75000"/>
                  </a:schemeClr>
                </a:solidFill>
                <a:latin typeface="標楷體" panose="03000509000000000000" pitchFamily="65" charset="-120"/>
                <a:ea typeface="標楷體" panose="03000509000000000000" pitchFamily="65" charset="-120"/>
              </a:rPr>
              <a:t> </a:t>
            </a:r>
            <a:endParaRPr lang="en-US" altLang="zh-TW" sz="6000" dirty="0">
              <a:solidFill>
                <a:schemeClr val="accent1">
                  <a:lumMod val="75000"/>
                </a:schemeClr>
              </a:solidFill>
              <a:latin typeface="標楷體" panose="03000509000000000000" pitchFamily="65" charset="-120"/>
              <a:ea typeface="標楷體" panose="03000509000000000000" pitchFamily="65" charset="-120"/>
            </a:endParaRPr>
          </a:p>
        </p:txBody>
      </p:sp>
      <p:pic>
        <p:nvPicPr>
          <p:cNvPr id="51205" name="Picture 5" descr="COBJE188">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5410200"/>
            <a:ext cx="1009650" cy="742950"/>
          </a:xfrm>
          <a:prstGeom prst="rect">
            <a:avLst/>
          </a:prstGeom>
          <a:noFill/>
          <a:extLst>
            <a:ext uri="{909E8E84-426E-40DD-AFC4-6F175D3DCCD1}">
              <a14:hiddenFill xmlns:a14="http://schemas.microsoft.com/office/drawing/2010/main">
                <a:solidFill>
                  <a:srgbClr val="FFFFFF"/>
                </a:solidFill>
              </a14:hiddenFill>
            </a:ext>
          </a:extLst>
        </p:spPr>
      </p:pic>
      <p:pic>
        <p:nvPicPr>
          <p:cNvPr id="51206" name="Picture 6" descr="3-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1" y="1328712"/>
            <a:ext cx="8758695" cy="4854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712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323528" y="116632"/>
            <a:ext cx="8305800" cy="1219200"/>
          </a:xfrm>
        </p:spPr>
        <p:txBody>
          <a:bodyPr>
            <a:noAutofit/>
          </a:bodyPr>
          <a:lstStyle/>
          <a:p>
            <a:pPr algn="ctr"/>
            <a:r>
              <a:rPr lang="zh-TW" altLang="en-US" sz="5400" dirty="0" smtClean="0">
                <a:solidFill>
                  <a:schemeClr val="accent1">
                    <a:lumMod val="75000"/>
                  </a:schemeClr>
                </a:solidFill>
                <a:latin typeface="標楷體" panose="03000509000000000000" pitchFamily="65" charset="-120"/>
                <a:ea typeface="標楷體" panose="03000509000000000000" pitchFamily="65" charset="-120"/>
              </a:rPr>
              <a:t>電話「</a:t>
            </a:r>
            <a:r>
              <a:rPr lang="en-US" altLang="zh-TW" sz="5400" dirty="0" smtClean="0">
                <a:solidFill>
                  <a:schemeClr val="accent1">
                    <a:lumMod val="75000"/>
                  </a:schemeClr>
                </a:solidFill>
              </a:rPr>
              <a:t>113</a:t>
            </a:r>
            <a:r>
              <a:rPr lang="zh-TW" altLang="en-US" sz="5400" dirty="0" smtClean="0">
                <a:solidFill>
                  <a:schemeClr val="accent1">
                    <a:lumMod val="75000"/>
                  </a:schemeClr>
                </a:solidFill>
              </a:rPr>
              <a:t>」</a:t>
            </a:r>
            <a:r>
              <a:rPr lang="zh-TW" altLang="en-US" sz="5400" dirty="0" smtClean="0">
                <a:solidFill>
                  <a:schemeClr val="accent1">
                    <a:lumMod val="75000"/>
                  </a:schemeClr>
                </a:solidFill>
                <a:latin typeface="標楷體" panose="03000509000000000000" pitchFamily="65" charset="-120"/>
                <a:ea typeface="標楷體" panose="03000509000000000000" pitchFamily="65" charset="-120"/>
              </a:rPr>
              <a:t>求助後的協助</a:t>
            </a:r>
          </a:p>
        </p:txBody>
      </p:sp>
      <p:sp>
        <p:nvSpPr>
          <p:cNvPr id="34819" name="Rectangle 3"/>
          <p:cNvSpPr>
            <a:spLocks noGrp="1" noChangeArrowheads="1"/>
          </p:cNvSpPr>
          <p:nvPr>
            <p:ph type="subTitle" idx="1"/>
          </p:nvPr>
        </p:nvSpPr>
        <p:spPr>
          <a:xfrm>
            <a:off x="607640" y="1587624"/>
            <a:ext cx="7924800" cy="3497560"/>
          </a:xfrm>
        </p:spPr>
        <p:txBody>
          <a:bodyPr/>
          <a:lstStyle/>
          <a:p>
            <a:pPr algn="l" eaLnBrk="1" hangingPunct="1"/>
            <a:r>
              <a:rPr lang="zh-TW" altLang="en-US" sz="3200" b="1" dirty="0" smtClean="0">
                <a:solidFill>
                  <a:srgbClr val="1A0D97"/>
                </a:solidFill>
                <a:latin typeface="標楷體" panose="03000509000000000000" pitchFamily="65" charset="-120"/>
                <a:ea typeface="標楷體" panose="03000509000000000000" pitchFamily="65" charset="-120"/>
              </a:rPr>
              <a:t>一、確認您的問題及安全</a:t>
            </a:r>
            <a:r>
              <a:rPr lang="zh-TW" altLang="en-US" sz="3200" dirty="0" smtClean="0">
                <a:solidFill>
                  <a:srgbClr val="1A0D97"/>
                </a:solidFill>
                <a:latin typeface="標楷體" panose="03000509000000000000" pitchFamily="65" charset="-120"/>
                <a:ea typeface="標楷體" panose="03000509000000000000" pitchFamily="65" charset="-120"/>
              </a:rPr>
              <a:t> </a:t>
            </a:r>
          </a:p>
          <a:p>
            <a:pPr algn="l" eaLnBrk="1" hangingPunct="1"/>
            <a:r>
              <a:rPr lang="zh-TW" altLang="en-US" sz="3200" b="1" dirty="0" smtClean="0">
                <a:solidFill>
                  <a:srgbClr val="1A0D97"/>
                </a:solidFill>
                <a:latin typeface="標楷體" panose="03000509000000000000" pitchFamily="65" charset="-120"/>
                <a:ea typeface="標楷體" panose="03000509000000000000" pitchFamily="65" charset="-120"/>
              </a:rPr>
              <a:t>二、安排後續社工員關懷</a:t>
            </a:r>
            <a:endParaRPr lang="en-US" altLang="zh-TW" sz="3200" b="1" dirty="0" smtClean="0">
              <a:solidFill>
                <a:srgbClr val="1A0D97"/>
              </a:solidFill>
              <a:latin typeface="標楷體" panose="03000509000000000000" pitchFamily="65" charset="-120"/>
              <a:ea typeface="標楷體" panose="03000509000000000000" pitchFamily="65" charset="-120"/>
            </a:endParaRPr>
          </a:p>
          <a:p>
            <a:pPr algn="l" eaLnBrk="1" hangingPunct="1"/>
            <a:r>
              <a:rPr lang="zh-TW" altLang="en-US" sz="3200" b="1" dirty="0" smtClean="0">
                <a:solidFill>
                  <a:srgbClr val="1A0D97"/>
                </a:solidFill>
                <a:latin typeface="標楷體" panose="03000509000000000000" pitchFamily="65" charset="-120"/>
                <a:ea typeface="標楷體" panose="03000509000000000000" pitchFamily="65" charset="-120"/>
              </a:rPr>
              <a:t>三、聯繫各縣市家暴防治中心</a:t>
            </a:r>
          </a:p>
          <a:p>
            <a:pPr algn="l" eaLnBrk="1" hangingPunct="1"/>
            <a:r>
              <a:rPr lang="zh-TW" altLang="en-US" sz="2800" dirty="0" smtClean="0">
                <a:solidFill>
                  <a:schemeClr val="tx1"/>
                </a:solidFill>
                <a:latin typeface="標楷體" panose="03000509000000000000" pitchFamily="65" charset="-120"/>
                <a:ea typeface="標楷體" panose="03000509000000000000" pitchFamily="65" charset="-120"/>
              </a:rPr>
              <a:t>「</a:t>
            </a:r>
            <a:r>
              <a:rPr lang="en-US" altLang="zh-TW" sz="2800" dirty="0" smtClean="0">
                <a:solidFill>
                  <a:schemeClr val="tx1"/>
                </a:solidFill>
                <a:latin typeface="標楷體" panose="03000509000000000000" pitchFamily="65" charset="-120"/>
                <a:ea typeface="標楷體" panose="03000509000000000000" pitchFamily="65" charset="-120"/>
              </a:rPr>
              <a:t>113</a:t>
            </a:r>
            <a:r>
              <a:rPr lang="zh-TW" altLang="en-US" sz="2800" dirty="0" smtClean="0">
                <a:solidFill>
                  <a:schemeClr val="tx1"/>
                </a:solidFill>
                <a:latin typeface="標楷體" panose="03000509000000000000" pitchFamily="65" charset="-120"/>
                <a:ea typeface="標楷體" panose="03000509000000000000" pitchFamily="65" charset="-120"/>
              </a:rPr>
              <a:t>」代表的是</a:t>
            </a:r>
            <a:r>
              <a:rPr lang="en-US" altLang="zh-TW" sz="2800" dirty="0" smtClean="0">
                <a:solidFill>
                  <a:schemeClr val="tx1"/>
                </a:solidFill>
                <a:latin typeface="標楷體" panose="03000509000000000000" pitchFamily="65" charset="-120"/>
                <a:ea typeface="標楷體" panose="03000509000000000000" pitchFamily="65" charset="-120"/>
              </a:rPr>
              <a:t>1</a:t>
            </a:r>
            <a:r>
              <a:rPr lang="zh-TW" altLang="en-US" sz="2800" dirty="0" smtClean="0">
                <a:solidFill>
                  <a:schemeClr val="tx1"/>
                </a:solidFill>
                <a:latin typeface="標楷體" panose="03000509000000000000" pitchFamily="65" charset="-120"/>
                <a:ea typeface="標楷體" panose="03000509000000000000" pitchFamily="65" charset="-120"/>
              </a:rPr>
              <a:t>隻電話、</a:t>
            </a:r>
            <a:r>
              <a:rPr lang="en-US" altLang="zh-TW" sz="2800" dirty="0" smtClean="0">
                <a:solidFill>
                  <a:schemeClr val="tx1"/>
                </a:solidFill>
                <a:latin typeface="標楷體" panose="03000509000000000000" pitchFamily="65" charset="-120"/>
                <a:ea typeface="標楷體" panose="03000509000000000000" pitchFamily="65" charset="-120"/>
              </a:rPr>
              <a:t>1</a:t>
            </a:r>
            <a:r>
              <a:rPr lang="zh-TW" altLang="en-US" sz="2800" dirty="0" smtClean="0">
                <a:solidFill>
                  <a:schemeClr val="tx1"/>
                </a:solidFill>
                <a:latin typeface="標楷體" panose="03000509000000000000" pitchFamily="65" charset="-120"/>
                <a:ea typeface="標楷體" panose="03000509000000000000" pitchFamily="65" charset="-120"/>
              </a:rPr>
              <a:t>個窗口、</a:t>
            </a:r>
            <a:r>
              <a:rPr lang="en-US" altLang="zh-TW" sz="2800" dirty="0" smtClean="0">
                <a:solidFill>
                  <a:schemeClr val="tx1"/>
                </a:solidFill>
                <a:latin typeface="標楷體" panose="03000509000000000000" pitchFamily="65" charset="-120"/>
                <a:ea typeface="標楷體" panose="03000509000000000000" pitchFamily="65" charset="-120"/>
              </a:rPr>
              <a:t>3</a:t>
            </a:r>
            <a:r>
              <a:rPr lang="zh-TW" altLang="en-US" sz="2800" dirty="0" smtClean="0">
                <a:solidFill>
                  <a:schemeClr val="tx1"/>
                </a:solidFill>
                <a:latin typeface="標楷體" panose="03000509000000000000" pitchFamily="65" charset="-120"/>
                <a:ea typeface="標楷體" panose="03000509000000000000" pitchFamily="65" charset="-120"/>
              </a:rPr>
              <a:t>種服務</a:t>
            </a:r>
          </a:p>
          <a:p>
            <a:pPr algn="l" eaLnBrk="1" hangingPunct="1"/>
            <a:r>
              <a:rPr lang="zh-TW" altLang="en-US" sz="2800" dirty="0" smtClean="0">
                <a:solidFill>
                  <a:schemeClr val="tx1"/>
                </a:solidFill>
                <a:latin typeface="標楷體" panose="03000509000000000000" pitchFamily="65" charset="-120"/>
                <a:ea typeface="標楷體" panose="03000509000000000000" pitchFamily="65" charset="-120"/>
              </a:rPr>
              <a:t>（家庭暴力、兒童保護、性侵害）</a:t>
            </a:r>
            <a:r>
              <a:rPr lang="zh-TW" altLang="en-US" dirty="0" smtClean="0">
                <a:solidFill>
                  <a:schemeClr val="tx1"/>
                </a:solidFill>
                <a:latin typeface="標楷體" panose="03000509000000000000" pitchFamily="65" charset="-120"/>
                <a:ea typeface="標楷體" panose="03000509000000000000" pitchFamily="65" charset="-120"/>
              </a:rPr>
              <a:t> </a:t>
            </a:r>
          </a:p>
        </p:txBody>
      </p:sp>
      <p:pic>
        <p:nvPicPr>
          <p:cNvPr id="34821" name="Picture 5" descr="COBJE188">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710" y="4581128"/>
            <a:ext cx="100965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0152" y="1628800"/>
            <a:ext cx="1233033" cy="1233033"/>
          </a:xfrm>
          <a:prstGeom prst="rect">
            <a:avLst/>
          </a:prstGeom>
        </p:spPr>
      </p:pic>
    </p:spTree>
    <p:extLst>
      <p:ext uri="{BB962C8B-B14F-4D97-AF65-F5344CB8AC3E}">
        <p14:creationId xmlns:p14="http://schemas.microsoft.com/office/powerpoint/2010/main" val="1326851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ctrTitle"/>
          </p:nvPr>
        </p:nvSpPr>
        <p:spPr>
          <a:xfrm>
            <a:off x="1619672" y="404664"/>
            <a:ext cx="5976664" cy="1008112"/>
          </a:xfrm>
        </p:spPr>
        <p:txBody>
          <a:bodyPr>
            <a:noAutofit/>
          </a:bodyPr>
          <a:lstStyle/>
          <a:p>
            <a:pPr algn="ctr"/>
            <a:r>
              <a:rPr lang="zh-TW" altLang="en-US" sz="5400" dirty="0">
                <a:latin typeface="標楷體" panose="03000509000000000000" pitchFamily="65" charset="-120"/>
                <a:ea typeface="標楷體" panose="03000509000000000000" pitchFamily="65" charset="-120"/>
              </a:rPr>
              <a:t>醫院所提供的</a:t>
            </a:r>
            <a:r>
              <a:rPr lang="zh-TW" altLang="en-US" sz="5400" dirty="0" smtClean="0">
                <a:latin typeface="標楷體" panose="03000509000000000000" pitchFamily="65" charset="-120"/>
                <a:ea typeface="標楷體" panose="03000509000000000000" pitchFamily="65" charset="-120"/>
              </a:rPr>
              <a:t>服務</a:t>
            </a:r>
            <a:r>
              <a:rPr lang="zh-TW" altLang="en-US" sz="5400" b="1" dirty="0" smtClean="0"/>
              <a:t> </a:t>
            </a:r>
            <a:endParaRPr lang="zh-TW" altLang="en-US" sz="5400" dirty="0"/>
          </a:p>
        </p:txBody>
      </p:sp>
      <p:pic>
        <p:nvPicPr>
          <p:cNvPr id="53252" name="Picture 4" descr="3-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1772816"/>
            <a:ext cx="6264696" cy="3787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1891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755576" y="908720"/>
            <a:ext cx="7628384" cy="3054201"/>
          </a:xfrm>
        </p:spPr>
        <p:txBody>
          <a:bodyPr>
            <a:noAutofit/>
          </a:bodyPr>
          <a:lstStyle/>
          <a:p>
            <a:pPr algn="ctr"/>
            <a:r>
              <a:rPr lang="en-US" altLang="zh-TW" sz="5400" b="1" dirty="0" smtClean="0">
                <a:solidFill>
                  <a:srgbClr val="1A0D97"/>
                </a:solidFill>
                <a:latin typeface="標楷體" panose="03000509000000000000" pitchFamily="65" charset="-120"/>
                <a:ea typeface="標楷體" panose="03000509000000000000" pitchFamily="65" charset="-120"/>
              </a:rPr>
              <a:t/>
            </a:r>
            <a:br>
              <a:rPr lang="en-US" altLang="zh-TW" sz="5400" b="1" dirty="0" smtClean="0">
                <a:solidFill>
                  <a:srgbClr val="1A0D97"/>
                </a:solidFill>
                <a:latin typeface="標楷體" panose="03000509000000000000" pitchFamily="65" charset="-120"/>
                <a:ea typeface="標楷體" panose="03000509000000000000" pitchFamily="65" charset="-120"/>
              </a:rPr>
            </a:br>
            <a:r>
              <a:rPr lang="en-US" altLang="zh-TW" sz="5400" b="1" dirty="0">
                <a:solidFill>
                  <a:srgbClr val="1A0D97"/>
                </a:solidFill>
                <a:latin typeface="標楷體" panose="03000509000000000000" pitchFamily="65" charset="-120"/>
                <a:ea typeface="標楷體" panose="03000509000000000000" pitchFamily="65" charset="-120"/>
              </a:rPr>
              <a:t/>
            </a:r>
            <a:br>
              <a:rPr lang="en-US" altLang="zh-TW" sz="5400" b="1" dirty="0">
                <a:solidFill>
                  <a:srgbClr val="1A0D97"/>
                </a:solidFill>
                <a:latin typeface="標楷體" panose="03000509000000000000" pitchFamily="65" charset="-120"/>
                <a:ea typeface="標楷體" panose="03000509000000000000" pitchFamily="65" charset="-120"/>
              </a:rPr>
            </a:br>
            <a:r>
              <a:rPr lang="en-US" altLang="zh-TW" sz="5400" b="1" dirty="0" smtClean="0">
                <a:solidFill>
                  <a:srgbClr val="1A0D97"/>
                </a:solidFill>
                <a:latin typeface="標楷體" panose="03000509000000000000" pitchFamily="65" charset="-120"/>
                <a:ea typeface="標楷體" panose="03000509000000000000" pitchFamily="65" charset="-120"/>
              </a:rPr>
              <a:t/>
            </a:r>
            <a:br>
              <a:rPr lang="en-US" altLang="zh-TW" sz="5400" b="1" dirty="0" smtClean="0">
                <a:solidFill>
                  <a:srgbClr val="1A0D97"/>
                </a:solidFill>
                <a:latin typeface="標楷體" panose="03000509000000000000" pitchFamily="65" charset="-120"/>
                <a:ea typeface="標楷體" panose="03000509000000000000" pitchFamily="65" charset="-120"/>
              </a:rPr>
            </a:br>
            <a:r>
              <a:rPr lang="en-US" altLang="zh-TW" sz="5400" b="1" dirty="0" smtClean="0">
                <a:solidFill>
                  <a:srgbClr val="1A0D97"/>
                </a:solidFill>
                <a:latin typeface="標楷體" panose="03000509000000000000" pitchFamily="65" charset="-120"/>
                <a:ea typeface="標楷體" panose="03000509000000000000" pitchFamily="65" charset="-120"/>
              </a:rPr>
              <a:t/>
            </a:r>
            <a:br>
              <a:rPr lang="en-US" altLang="zh-TW" sz="5400" b="1" dirty="0" smtClean="0">
                <a:solidFill>
                  <a:srgbClr val="1A0D97"/>
                </a:solidFill>
                <a:latin typeface="標楷體" panose="03000509000000000000" pitchFamily="65" charset="-120"/>
                <a:ea typeface="標楷體" panose="03000509000000000000" pitchFamily="65" charset="-120"/>
              </a:rPr>
            </a:br>
            <a:r>
              <a:rPr lang="zh-TW" altLang="en-US" sz="5400" b="1" dirty="0" smtClean="0">
                <a:solidFill>
                  <a:srgbClr val="1A0D97"/>
                </a:solidFill>
                <a:latin typeface="標楷體" panose="03000509000000000000" pitchFamily="65" charset="-120"/>
                <a:ea typeface="標楷體" panose="03000509000000000000" pitchFamily="65" charset="-120"/>
              </a:rPr>
              <a:t>性別</a:t>
            </a:r>
            <a:r>
              <a:rPr lang="zh-TW" altLang="en-US" sz="5400" b="1" dirty="0">
                <a:solidFill>
                  <a:srgbClr val="1A0D97"/>
                </a:solidFill>
                <a:latin typeface="標楷體" panose="03000509000000000000" pitchFamily="65" charset="-120"/>
                <a:ea typeface="標楷體" panose="03000509000000000000" pitchFamily="65" charset="-120"/>
              </a:rPr>
              <a:t>平等教育</a:t>
            </a:r>
            <a:r>
              <a:rPr lang="zh-TW" altLang="en-US" sz="5400" b="1" dirty="0" smtClean="0">
                <a:solidFill>
                  <a:srgbClr val="1A0D97"/>
                </a:solidFill>
                <a:latin typeface="標楷體" panose="03000509000000000000" pitchFamily="65" charset="-120"/>
                <a:ea typeface="標楷體" panose="03000509000000000000" pitchFamily="65" charset="-120"/>
              </a:rPr>
              <a:t>宣導</a:t>
            </a:r>
            <a:r>
              <a:rPr lang="en-US" altLang="zh-TW" sz="5400" b="1" dirty="0" smtClean="0">
                <a:solidFill>
                  <a:srgbClr val="1A0D97"/>
                </a:solidFill>
                <a:latin typeface="標楷體" panose="03000509000000000000" pitchFamily="65" charset="-120"/>
                <a:ea typeface="標楷體" panose="03000509000000000000" pitchFamily="65" charset="-120"/>
              </a:rPr>
              <a:t/>
            </a:r>
            <a:br>
              <a:rPr lang="en-US" altLang="zh-TW" sz="5400" b="1" dirty="0" smtClean="0">
                <a:solidFill>
                  <a:srgbClr val="1A0D97"/>
                </a:solidFill>
                <a:latin typeface="標楷體" panose="03000509000000000000" pitchFamily="65" charset="-120"/>
                <a:ea typeface="標楷體" panose="03000509000000000000" pitchFamily="65" charset="-120"/>
              </a:rPr>
            </a:br>
            <a:r>
              <a:rPr lang="zh-TW" altLang="en-US" sz="5400" b="1" dirty="0" smtClean="0">
                <a:solidFill>
                  <a:srgbClr val="1A0D97"/>
                </a:solidFill>
                <a:latin typeface="標楷體" panose="03000509000000000000" pitchFamily="65" charset="-120"/>
                <a:ea typeface="標楷體" panose="03000509000000000000" pitchFamily="65" charset="-120"/>
              </a:rPr>
              <a:t>性騷擾</a:t>
            </a:r>
            <a:r>
              <a:rPr lang="zh-TW" altLang="en-US" sz="5400" b="1" dirty="0">
                <a:solidFill>
                  <a:srgbClr val="1A0D97"/>
                </a:solidFill>
                <a:latin typeface="標楷體" panose="03000509000000000000" pitchFamily="65" charset="-120"/>
                <a:ea typeface="標楷體" panose="03000509000000000000" pitchFamily="65" charset="-120"/>
              </a:rPr>
              <a:t>性侵害防治宣導</a:t>
            </a:r>
            <a:r>
              <a:rPr lang="en-US" altLang="zh-TW" sz="5400" b="1" dirty="0">
                <a:solidFill>
                  <a:srgbClr val="1A0D97"/>
                </a:solidFill>
                <a:latin typeface="標楷體" panose="03000509000000000000" pitchFamily="65" charset="-120"/>
                <a:ea typeface="標楷體" panose="03000509000000000000" pitchFamily="65" charset="-120"/>
              </a:rPr>
              <a:t/>
            </a:r>
            <a:br>
              <a:rPr lang="en-US" altLang="zh-TW" sz="5400" b="1" dirty="0">
                <a:solidFill>
                  <a:srgbClr val="1A0D97"/>
                </a:solidFill>
                <a:latin typeface="標楷體" panose="03000509000000000000" pitchFamily="65" charset="-120"/>
                <a:ea typeface="標楷體" panose="03000509000000000000" pitchFamily="65" charset="-120"/>
              </a:rPr>
            </a:br>
            <a:endParaRPr lang="zh-TW" altLang="en-US" sz="5400" b="1" dirty="0">
              <a:solidFill>
                <a:srgbClr val="1A0D97"/>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824173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3568" y="692696"/>
            <a:ext cx="8208912" cy="701675"/>
          </a:xfrm>
        </p:spPr>
        <p:txBody>
          <a:bodyPr>
            <a:noAutofit/>
          </a:bodyPr>
          <a:lstStyle/>
          <a:p>
            <a:pPr algn="ctr" eaLnBrk="1" hangingPunct="1"/>
            <a:r>
              <a:rPr kumimoji="0" lang="zh-TW" altLang="en-US" sz="4400" b="1" dirty="0" smtClean="0">
                <a:solidFill>
                  <a:schemeClr val="hlink"/>
                </a:solidFill>
                <a:latin typeface="標楷體" pitchFamily="65" charset="-120"/>
                <a:ea typeface="標楷體" pitchFamily="65" charset="-120"/>
              </a:rPr>
              <a:t>認識</a:t>
            </a:r>
            <a:r>
              <a:rPr lang="zh-TW" altLang="en-US" sz="4400" b="1" dirty="0" smtClean="0">
                <a:solidFill>
                  <a:schemeClr val="hlink"/>
                </a:solidFill>
                <a:latin typeface="標楷體" pitchFamily="65" charset="-120"/>
                <a:ea typeface="標楷體" pitchFamily="65" charset="-120"/>
              </a:rPr>
              <a:t>性侵害性騷擾防治的重要性</a:t>
            </a:r>
          </a:p>
        </p:txBody>
      </p:sp>
      <p:sp>
        <p:nvSpPr>
          <p:cNvPr id="5123" name="Rectangle 3"/>
          <p:cNvSpPr>
            <a:spLocks noGrp="1" noChangeArrowheads="1"/>
          </p:cNvSpPr>
          <p:nvPr>
            <p:ph idx="1"/>
          </p:nvPr>
        </p:nvSpPr>
        <p:spPr>
          <a:xfrm>
            <a:off x="216024" y="1124744"/>
            <a:ext cx="8964488" cy="4565650"/>
          </a:xfrm>
        </p:spPr>
        <p:txBody>
          <a:bodyPr>
            <a:normAutofit fontScale="92500"/>
          </a:bodyPr>
          <a:lstStyle/>
          <a:p>
            <a:r>
              <a:rPr lang="zh-TW" altLang="en-US" sz="2800" dirty="0" smtClean="0">
                <a:solidFill>
                  <a:schemeClr val="tx2"/>
                </a:solidFill>
                <a:latin typeface="標楷體" pitchFamily="65" charset="-120"/>
                <a:ea typeface="標楷體" pitchFamily="65" charset="-120"/>
              </a:rPr>
              <a:t>青少年的兩性交往與輔導，除一般的兩性輔導過程外，須</a:t>
            </a:r>
            <a:endParaRPr lang="en-US" altLang="zh-TW" sz="2800" dirty="0" smtClean="0">
              <a:solidFill>
                <a:schemeClr val="tx2"/>
              </a:solidFill>
              <a:latin typeface="標楷體" pitchFamily="65" charset="-120"/>
              <a:ea typeface="標楷體" pitchFamily="65" charset="-120"/>
            </a:endParaRPr>
          </a:p>
          <a:p>
            <a:pPr eaLnBrk="1" hangingPunct="1">
              <a:lnSpc>
                <a:spcPct val="90000"/>
              </a:lnSpc>
              <a:buFont typeface="Wingdings" pitchFamily="2" charset="2"/>
              <a:buNone/>
            </a:pPr>
            <a:r>
              <a:rPr lang="zh-TW" altLang="en-US" sz="2800" dirty="0" smtClean="0">
                <a:solidFill>
                  <a:schemeClr val="tx2"/>
                </a:solidFill>
                <a:latin typeface="標楷體" pitchFamily="65" charset="-120"/>
                <a:ea typeface="標楷體" pitchFamily="65" charset="-120"/>
              </a:rPr>
              <a:t>  注意相關的法律規定。</a:t>
            </a:r>
          </a:p>
          <a:p>
            <a:pPr>
              <a:lnSpc>
                <a:spcPct val="90000"/>
              </a:lnSpc>
            </a:pPr>
            <a:r>
              <a:rPr lang="zh-TW" altLang="en-US" sz="2800" dirty="0" smtClean="0">
                <a:solidFill>
                  <a:schemeClr val="tx2"/>
                </a:solidFill>
                <a:latin typeface="標楷體" pitchFamily="65" charset="-120"/>
                <a:ea typeface="標楷體" pitchFamily="65" charset="-120"/>
              </a:rPr>
              <a:t>從相關法律的立法與通過，宣示台灣進入性別平等的社會。</a:t>
            </a:r>
          </a:p>
          <a:p>
            <a:r>
              <a:rPr lang="zh-TW" altLang="en-US" sz="2800" dirty="0" smtClean="0">
                <a:solidFill>
                  <a:srgbClr val="FF0000"/>
                </a:solidFill>
                <a:latin typeface="標楷體" pitchFamily="65" charset="-120"/>
                <a:ea typeface="標楷體" pitchFamily="65" charset="-120"/>
              </a:rPr>
              <a:t>性騷擾防治法</a:t>
            </a:r>
            <a:r>
              <a:rPr lang="en-US" altLang="zh-TW" sz="2800" dirty="0">
                <a:latin typeface="標楷體" pitchFamily="65" charset="-120"/>
                <a:ea typeface="標楷體" pitchFamily="65" charset="-120"/>
              </a:rPr>
              <a:t>—</a:t>
            </a:r>
            <a:r>
              <a:rPr lang="zh-TW" altLang="en-US" sz="2800" dirty="0" smtClean="0">
                <a:solidFill>
                  <a:schemeClr val="tx2"/>
                </a:solidFill>
                <a:latin typeface="標楷體" pitchFamily="65" charset="-120"/>
                <a:ea typeface="標楷體" pitchFamily="65" charset="-120"/>
              </a:rPr>
              <a:t>我們不必再忍受公共場所不當的性騷擾。 </a:t>
            </a:r>
          </a:p>
          <a:p>
            <a:pPr>
              <a:lnSpc>
                <a:spcPct val="90000"/>
              </a:lnSpc>
            </a:pPr>
            <a:r>
              <a:rPr lang="zh-TW" altLang="en-US" sz="2800" dirty="0" smtClean="0">
                <a:solidFill>
                  <a:srgbClr val="FF0000"/>
                </a:solidFill>
                <a:latin typeface="標楷體" pitchFamily="65" charset="-120"/>
                <a:ea typeface="標楷體" pitchFamily="65" charset="-120"/>
              </a:rPr>
              <a:t>兩性工作平等法</a:t>
            </a:r>
            <a:r>
              <a:rPr lang="en-US" altLang="zh-TW" sz="2800" dirty="0" smtClean="0">
                <a:solidFill>
                  <a:schemeClr val="tx2"/>
                </a:solidFill>
                <a:latin typeface="標楷體" pitchFamily="65" charset="-120"/>
                <a:ea typeface="標楷體" pitchFamily="65" charset="-120"/>
              </a:rPr>
              <a:t>—</a:t>
            </a:r>
            <a:r>
              <a:rPr lang="zh-TW" altLang="en-US" sz="2800" dirty="0" smtClean="0">
                <a:solidFill>
                  <a:schemeClr val="tx2"/>
                </a:solidFill>
                <a:latin typeface="標楷體" pitchFamily="65" charset="-120"/>
                <a:ea typeface="標楷體" pitchFamily="65" charset="-120"/>
              </a:rPr>
              <a:t>工作領域的平等與保障</a:t>
            </a:r>
            <a:r>
              <a:rPr lang="zh-TW" altLang="en-US" sz="2800" dirty="0">
                <a:solidFill>
                  <a:schemeClr val="tx2"/>
                </a:solidFill>
                <a:latin typeface="標楷體" pitchFamily="65" charset="-120"/>
                <a:ea typeface="標楷體" pitchFamily="65" charset="-120"/>
              </a:rPr>
              <a:t>。</a:t>
            </a:r>
            <a:endParaRPr lang="zh-TW" altLang="en-US" sz="2800" dirty="0" smtClean="0">
              <a:solidFill>
                <a:schemeClr val="tx2"/>
              </a:solidFill>
              <a:latin typeface="標楷體" pitchFamily="65" charset="-120"/>
              <a:ea typeface="標楷體" pitchFamily="65" charset="-120"/>
            </a:endParaRPr>
          </a:p>
          <a:p>
            <a:pPr>
              <a:lnSpc>
                <a:spcPct val="90000"/>
              </a:lnSpc>
            </a:pPr>
            <a:r>
              <a:rPr lang="zh-TW" altLang="en-US" sz="2800" dirty="0">
                <a:solidFill>
                  <a:srgbClr val="FF0000"/>
                </a:solidFill>
                <a:latin typeface="標楷體" pitchFamily="65" charset="-120"/>
                <a:ea typeface="標楷體" pitchFamily="65" charset="-120"/>
              </a:rPr>
              <a:t>性別平等教育法</a:t>
            </a:r>
            <a:r>
              <a:rPr lang="en-US" altLang="zh-TW" sz="2800" dirty="0" smtClean="0">
                <a:solidFill>
                  <a:schemeClr val="tx2"/>
                </a:solidFill>
                <a:latin typeface="標楷體" pitchFamily="65" charset="-120"/>
                <a:ea typeface="標楷體" pitchFamily="65" charset="-120"/>
              </a:rPr>
              <a:t>—</a:t>
            </a:r>
            <a:r>
              <a:rPr lang="zh-TW" altLang="en-US" sz="2800" dirty="0" smtClean="0">
                <a:solidFill>
                  <a:schemeClr val="tx2"/>
                </a:solidFill>
                <a:latin typeface="標楷體" pitchFamily="65" charset="-120"/>
                <a:ea typeface="標楷體" pitchFamily="65" charset="-120"/>
              </a:rPr>
              <a:t>學校領域的平等與保障</a:t>
            </a:r>
            <a:r>
              <a:rPr lang="zh-TW" altLang="en-US" sz="2800" dirty="0">
                <a:solidFill>
                  <a:schemeClr val="tx2"/>
                </a:solidFill>
                <a:latin typeface="標楷體" pitchFamily="65" charset="-120"/>
                <a:ea typeface="標楷體" pitchFamily="65" charset="-120"/>
              </a:rPr>
              <a:t>。</a:t>
            </a:r>
            <a:endParaRPr lang="zh-TW" altLang="en-US" sz="2800" dirty="0" smtClean="0">
              <a:solidFill>
                <a:schemeClr val="tx2"/>
              </a:solidFill>
              <a:latin typeface="標楷體" pitchFamily="65" charset="-120"/>
              <a:ea typeface="標楷體" pitchFamily="65" charset="-120"/>
            </a:endParaRPr>
          </a:p>
          <a:p>
            <a:pPr>
              <a:lnSpc>
                <a:spcPct val="90000"/>
              </a:lnSpc>
            </a:pPr>
            <a:r>
              <a:rPr lang="zh-TW" altLang="en-US" sz="2800" dirty="0">
                <a:solidFill>
                  <a:srgbClr val="FF0000"/>
                </a:solidFill>
                <a:latin typeface="標楷體" pitchFamily="65" charset="-120"/>
                <a:ea typeface="標楷體" pitchFamily="65" charset="-120"/>
              </a:rPr>
              <a:t>家庭暴力防治法與青少年兒童福利法</a:t>
            </a:r>
            <a:r>
              <a:rPr lang="en-US" altLang="zh-TW" sz="2800" dirty="0" smtClean="0">
                <a:solidFill>
                  <a:schemeClr val="tx2"/>
                </a:solidFill>
                <a:latin typeface="標楷體" pitchFamily="65" charset="-120"/>
                <a:ea typeface="標楷體" pitchFamily="65" charset="-120"/>
              </a:rPr>
              <a:t>—</a:t>
            </a:r>
            <a:r>
              <a:rPr lang="zh-TW" altLang="en-US" sz="2800" dirty="0">
                <a:latin typeface="標楷體" pitchFamily="65" charset="-120"/>
                <a:ea typeface="標楷體" pitchFamily="65" charset="-120"/>
              </a:rPr>
              <a:t>家庭領域的平等與保障。</a:t>
            </a:r>
            <a:endParaRPr lang="en-US" altLang="zh-TW" sz="2800" dirty="0" smtClean="0">
              <a:solidFill>
                <a:schemeClr val="tx2"/>
              </a:solidFill>
              <a:latin typeface="標楷體" pitchFamily="65" charset="-120"/>
              <a:ea typeface="標楷體" pitchFamily="65" charset="-120"/>
            </a:endParaRPr>
          </a:p>
          <a:p>
            <a:pPr marL="0" indent="0">
              <a:lnSpc>
                <a:spcPct val="90000"/>
              </a:lnSpc>
              <a:buNone/>
            </a:pPr>
            <a:r>
              <a:rPr lang="en-US" altLang="zh-TW" sz="2800" dirty="0" smtClean="0">
                <a:solidFill>
                  <a:schemeClr val="tx2"/>
                </a:solidFill>
                <a:latin typeface="標楷體" pitchFamily="65" charset="-120"/>
                <a:ea typeface="標楷體" pitchFamily="65" charset="-120"/>
              </a:rPr>
              <a:t>      </a:t>
            </a:r>
            <a:endParaRPr lang="zh-TW" altLang="en-US" sz="2800" dirty="0" smtClean="0">
              <a:solidFill>
                <a:schemeClr val="tx2"/>
              </a:solidFill>
              <a:latin typeface="標楷體" pitchFamily="65" charset="-120"/>
              <a:ea typeface="標楷體" pitchFamily="65" charset="-120"/>
            </a:endParaRPr>
          </a:p>
        </p:txBody>
      </p:sp>
    </p:spTree>
    <p:extLst>
      <p:ext uri="{BB962C8B-B14F-4D97-AF65-F5344CB8AC3E}">
        <p14:creationId xmlns:p14="http://schemas.microsoft.com/office/powerpoint/2010/main" val="3447110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11560" y="764704"/>
            <a:ext cx="7467600" cy="762000"/>
          </a:xfrm>
        </p:spPr>
        <p:txBody>
          <a:bodyPr>
            <a:normAutofit/>
          </a:bodyPr>
          <a:lstStyle/>
          <a:p>
            <a:pPr algn="ctr" eaLnBrk="1" hangingPunct="1"/>
            <a:r>
              <a:rPr lang="zh-TW" altLang="en-US" sz="4000" b="1" dirty="0" smtClean="0">
                <a:solidFill>
                  <a:schemeClr val="hlink"/>
                </a:solidFill>
                <a:ea typeface="標楷體" pitchFamily="65" charset="-120"/>
              </a:rPr>
              <a:t>性騷擾的定義</a:t>
            </a:r>
          </a:p>
        </p:txBody>
      </p:sp>
      <p:sp>
        <p:nvSpPr>
          <p:cNvPr id="6147" name="Rectangle 3"/>
          <p:cNvSpPr>
            <a:spLocks noGrp="1" noChangeArrowheads="1"/>
          </p:cNvSpPr>
          <p:nvPr>
            <p:ph idx="1"/>
          </p:nvPr>
        </p:nvSpPr>
        <p:spPr>
          <a:xfrm>
            <a:off x="457200" y="1628800"/>
            <a:ext cx="8229600" cy="4713387"/>
          </a:xfrm>
        </p:spPr>
        <p:txBody>
          <a:bodyPr>
            <a:normAutofit fontScale="92500" lnSpcReduction="10000"/>
          </a:bodyPr>
          <a:lstStyle/>
          <a:p>
            <a:r>
              <a:rPr lang="zh-TW" altLang="en-US" sz="2800" b="1" dirty="0" smtClean="0">
                <a:solidFill>
                  <a:srgbClr val="FF0000"/>
                </a:solidFill>
                <a:latin typeface="標楷體" panose="03000509000000000000" pitchFamily="65" charset="-120"/>
                <a:ea typeface="標楷體" panose="03000509000000000000" pitchFamily="65" charset="-120"/>
              </a:rPr>
              <a:t>性騷擾的定義</a:t>
            </a:r>
            <a:r>
              <a:rPr lang="zh-TW" altLang="en-US" sz="2800" dirty="0" smtClean="0">
                <a:solidFill>
                  <a:srgbClr val="333333"/>
                </a:solidFill>
                <a:latin typeface="標楷體" panose="03000509000000000000" pitchFamily="65" charset="-120"/>
                <a:ea typeface="標楷體" panose="03000509000000000000" pitchFamily="65" charset="-120"/>
              </a:rPr>
              <a:t>：</a:t>
            </a:r>
            <a:r>
              <a:rPr lang="zh-TW" altLang="en-US" sz="2800" dirty="0">
                <a:solidFill>
                  <a:srgbClr val="333333"/>
                </a:solidFill>
                <a:latin typeface="標楷體" panose="03000509000000000000" pitchFamily="65" charset="-120"/>
                <a:ea typeface="標楷體" panose="03000509000000000000" pitchFamily="65" charset="-120"/>
              </a:rPr>
              <a:t>係指性侵害犯罪以外之罪，對他人實施違反其意願行為而與性或性別有關之交換式性騷擾或敵意環境性騷擾之</a:t>
            </a:r>
            <a:r>
              <a:rPr lang="zh-TW" altLang="en-US" sz="2800" dirty="0" smtClean="0">
                <a:solidFill>
                  <a:srgbClr val="333333"/>
                </a:solidFill>
                <a:latin typeface="標楷體" panose="03000509000000000000" pitchFamily="65" charset="-120"/>
                <a:ea typeface="標楷體" panose="03000509000000000000" pitchFamily="65" charset="-120"/>
              </a:rPr>
              <a:t>行為</a:t>
            </a:r>
            <a:endParaRPr lang="en-US" altLang="zh-TW" sz="2800" dirty="0" smtClean="0">
              <a:solidFill>
                <a:srgbClr val="333333"/>
              </a:solidFill>
              <a:latin typeface="標楷體" panose="03000509000000000000" pitchFamily="65" charset="-120"/>
              <a:ea typeface="標楷體" panose="03000509000000000000" pitchFamily="65" charset="-120"/>
            </a:endParaRPr>
          </a:p>
          <a:p>
            <a:r>
              <a:rPr lang="zh-TW" altLang="en-US" sz="2800" b="1" dirty="0" smtClean="0">
                <a:solidFill>
                  <a:srgbClr val="FF0000"/>
                </a:solidFill>
                <a:latin typeface="標楷體" panose="03000509000000000000" pitchFamily="65" charset="-120"/>
                <a:ea typeface="標楷體" panose="03000509000000000000" pitchFamily="65" charset="-120"/>
              </a:rPr>
              <a:t>性騷擾的界定</a:t>
            </a:r>
            <a:r>
              <a:rPr lang="zh-TW" altLang="en-US" sz="2800" dirty="0" smtClean="0">
                <a:solidFill>
                  <a:srgbClr val="333333"/>
                </a:solidFill>
                <a:latin typeface="標楷體" panose="03000509000000000000" pitchFamily="65" charset="-120"/>
                <a:ea typeface="標楷體" panose="03000509000000000000" pitchFamily="65" charset="-120"/>
              </a:rPr>
              <a:t>：</a:t>
            </a:r>
            <a:r>
              <a:rPr lang="zh-TW" altLang="zh-TW" sz="2800" dirty="0" smtClean="0">
                <a:latin typeface="標楷體" panose="03000509000000000000" pitchFamily="65" charset="-120"/>
                <a:ea typeface="標楷體" panose="03000509000000000000" pitchFamily="65" charset="-120"/>
              </a:rPr>
              <a:t>一切</a:t>
            </a:r>
            <a:r>
              <a:rPr lang="zh-TW" altLang="zh-TW" sz="2800" dirty="0">
                <a:latin typeface="標楷體" panose="03000509000000000000" pitchFamily="65" charset="-120"/>
                <a:ea typeface="標楷體" panose="03000509000000000000" pitchFamily="65" charset="-120"/>
              </a:rPr>
              <a:t>不受到歡迎，與性或性別有關的言行舉止，讓被行為者感到不舒服、不自在，覺得被冒犯，被侮辱；在嚴重的情況下會影響到被行為者就學或就業的機會或表現者。</a:t>
            </a:r>
            <a:endParaRPr lang="en-US" altLang="zh-TW" sz="2800" dirty="0" smtClean="0">
              <a:solidFill>
                <a:srgbClr val="333333"/>
              </a:solidFill>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性騷擾特別刑法</a:t>
            </a:r>
            <a:r>
              <a:rPr lang="zh-TW" altLang="en-US" sz="2800" dirty="0">
                <a:solidFill>
                  <a:srgbClr val="FF0000"/>
                </a:solidFill>
                <a:latin typeface="標楷體" panose="03000509000000000000" pitchFamily="65" charset="-120"/>
                <a:ea typeface="標楷體" panose="03000509000000000000" pitchFamily="65" charset="-120"/>
              </a:rPr>
              <a:t>（性騷擾防治法第</a:t>
            </a:r>
            <a:r>
              <a:rPr lang="en-US" altLang="zh-TW" sz="2800" dirty="0">
                <a:solidFill>
                  <a:srgbClr val="FF0000"/>
                </a:solidFill>
                <a:latin typeface="標楷體" panose="03000509000000000000" pitchFamily="65" charset="-120"/>
                <a:ea typeface="標楷體" panose="03000509000000000000" pitchFamily="65" charset="-120"/>
              </a:rPr>
              <a:t>25</a:t>
            </a:r>
            <a:r>
              <a:rPr lang="zh-TW" altLang="en-US" sz="2800" dirty="0">
                <a:solidFill>
                  <a:srgbClr val="FF0000"/>
                </a:solidFill>
                <a:latin typeface="標楷體" panose="03000509000000000000" pitchFamily="65" charset="-120"/>
                <a:ea typeface="標楷體" panose="03000509000000000000" pitchFamily="65" charset="-120"/>
              </a:rPr>
              <a:t>條）</a:t>
            </a:r>
            <a:r>
              <a:rPr lang="zh-TW" altLang="en-US" sz="2800" dirty="0">
                <a:latin typeface="標楷體" panose="03000509000000000000" pitchFamily="65" charset="-120"/>
                <a:ea typeface="標楷體" panose="03000509000000000000" pitchFamily="65" charset="-120"/>
              </a:rPr>
              <a:t>：意圖性騷擾，趁人不及抗拒而為親吻、擁抱或觸摸其臀部、胸部或其他身體隱私處之行為。（處</a:t>
            </a:r>
            <a:r>
              <a:rPr lang="en-US" altLang="zh-TW" sz="2800" dirty="0">
                <a:latin typeface="標楷體" panose="03000509000000000000" pitchFamily="65" charset="-120"/>
                <a:ea typeface="標楷體" panose="03000509000000000000" pitchFamily="65" charset="-120"/>
              </a:rPr>
              <a:t>2</a:t>
            </a:r>
            <a:r>
              <a:rPr lang="zh-TW" altLang="en-US" sz="2800" dirty="0">
                <a:latin typeface="標楷體" panose="03000509000000000000" pitchFamily="65" charset="-120"/>
                <a:ea typeface="標楷體" panose="03000509000000000000" pitchFamily="65" charset="-120"/>
              </a:rPr>
              <a:t>年以下有期徒刑、拘役或科或併科新臺幣</a:t>
            </a:r>
            <a:r>
              <a:rPr lang="en-US" altLang="zh-TW" sz="2800" dirty="0">
                <a:latin typeface="標楷體" panose="03000509000000000000" pitchFamily="65" charset="-120"/>
                <a:ea typeface="標楷體" panose="03000509000000000000" pitchFamily="65" charset="-120"/>
              </a:rPr>
              <a:t>10</a:t>
            </a:r>
            <a:r>
              <a:rPr lang="zh-TW" altLang="en-US" sz="2800" dirty="0">
                <a:latin typeface="標楷體" panose="03000509000000000000" pitchFamily="65" charset="-120"/>
                <a:ea typeface="標楷體" panose="03000509000000000000" pitchFamily="65" charset="-120"/>
              </a:rPr>
              <a:t>萬元以下罰金）本罪須</a:t>
            </a:r>
            <a:r>
              <a:rPr lang="zh-TW" altLang="en-US" sz="2800" dirty="0">
                <a:solidFill>
                  <a:srgbClr val="FF0000"/>
                </a:solidFill>
                <a:latin typeface="標楷體" panose="03000509000000000000" pitchFamily="65" charset="-120"/>
                <a:ea typeface="標楷體" panose="03000509000000000000" pitchFamily="65" charset="-120"/>
              </a:rPr>
              <a:t>告訴乃論</a:t>
            </a:r>
            <a:r>
              <a:rPr lang="zh-TW" altLang="en-US" sz="2800" dirty="0">
                <a:solidFill>
                  <a:srgbClr val="333333"/>
                </a:solidFill>
                <a:latin typeface="標楷體" panose="03000509000000000000" pitchFamily="65" charset="-120"/>
                <a:ea typeface="標楷體" panose="03000509000000000000" pitchFamily="65" charset="-120"/>
              </a:rPr>
              <a:t>。</a:t>
            </a:r>
          </a:p>
          <a:p>
            <a:pPr>
              <a:lnSpc>
                <a:spcPct val="80000"/>
              </a:lnSpc>
            </a:pPr>
            <a:endParaRPr lang="en-US" altLang="zh-TW" sz="2400" dirty="0" smtClean="0">
              <a:latin typeface="標楷體" pitchFamily="65" charset="-120"/>
              <a:ea typeface="標楷體" pitchFamily="65" charset="-120"/>
            </a:endParaRPr>
          </a:p>
        </p:txBody>
      </p:sp>
      <p:pic>
        <p:nvPicPr>
          <p:cNvPr id="8195" name="Picture 3" descr="http://www.tnpd.gov.tw/wanda/img/home01_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354263"/>
            <a:ext cx="76200" cy="762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www.tnpd.gov.tw/wanda/img/home01_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354263"/>
            <a:ext cx="76200" cy="7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512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a:xfrm>
            <a:off x="611560" y="692696"/>
            <a:ext cx="7467600" cy="762000"/>
          </a:xfrm>
        </p:spPr>
        <p:txBody>
          <a:bodyPr>
            <a:normAutofit/>
          </a:bodyPr>
          <a:lstStyle/>
          <a:p>
            <a:pPr algn="ctr" eaLnBrk="1" hangingPunct="1"/>
            <a:r>
              <a:rPr lang="zh-TW" altLang="en-US" sz="4000" b="1" dirty="0" smtClean="0">
                <a:solidFill>
                  <a:schemeClr val="hlink"/>
                </a:solidFill>
                <a:ea typeface="標楷體" pitchFamily="65" charset="-120"/>
              </a:rPr>
              <a:t>性侵害的定義</a:t>
            </a:r>
            <a:endParaRPr lang="zh-TW" altLang="en-US" b="1" dirty="0" smtClean="0">
              <a:solidFill>
                <a:schemeClr val="hlink"/>
              </a:solidFill>
              <a:ea typeface="標楷體" pitchFamily="65" charset="-120"/>
            </a:endParaRPr>
          </a:p>
        </p:txBody>
      </p:sp>
      <p:sp>
        <p:nvSpPr>
          <p:cNvPr id="7171" name="Rectangle 1027"/>
          <p:cNvSpPr>
            <a:spLocks noGrp="1" noChangeArrowheads="1"/>
          </p:cNvSpPr>
          <p:nvPr>
            <p:ph idx="1"/>
          </p:nvPr>
        </p:nvSpPr>
        <p:spPr>
          <a:xfrm>
            <a:off x="611560" y="1628800"/>
            <a:ext cx="8064896" cy="3474720"/>
          </a:xfrm>
        </p:spPr>
        <p:txBody>
          <a:bodyPr>
            <a:normAutofit/>
          </a:bodyPr>
          <a:lstStyle/>
          <a:p>
            <a:pPr eaLnBrk="1" hangingPunct="1"/>
            <a:endParaRPr lang="en-US" altLang="zh-TW" dirty="0" smtClean="0"/>
          </a:p>
          <a:p>
            <a:pPr eaLnBrk="1" hangingPunct="1"/>
            <a:r>
              <a:rPr lang="zh-TW" altLang="en-US" sz="3200" dirty="0" smtClean="0">
                <a:ea typeface="標楷體" pitchFamily="65" charset="-120"/>
              </a:rPr>
              <a:t>性侵害是指對男女以強暴、脅迫、恐嚇、催眠</a:t>
            </a:r>
            <a:r>
              <a:rPr lang="en-US" altLang="zh-TW" sz="3200" dirty="0" smtClean="0">
                <a:ea typeface="標楷體" pitchFamily="65" charset="-120"/>
              </a:rPr>
              <a:t>  </a:t>
            </a:r>
            <a:r>
              <a:rPr lang="zh-TW" altLang="en-US" sz="3200" dirty="0" smtClean="0">
                <a:ea typeface="標楷體" pitchFamily="65" charset="-120"/>
              </a:rPr>
              <a:t>或其他</a:t>
            </a:r>
            <a:r>
              <a:rPr lang="zh-TW" altLang="en-US" sz="3200" dirty="0" smtClean="0">
                <a:solidFill>
                  <a:srgbClr val="FF0000"/>
                </a:solidFill>
                <a:ea typeface="標楷體" pitchFamily="65" charset="-120"/>
              </a:rPr>
              <a:t>違反其意願之方法而性交或猥褻者</a:t>
            </a:r>
            <a:r>
              <a:rPr lang="zh-TW" altLang="en-US" sz="3200" dirty="0" smtClean="0">
                <a:ea typeface="標楷體" pitchFamily="65" charset="-120"/>
              </a:rPr>
              <a:t>，亦</a:t>
            </a:r>
            <a:r>
              <a:rPr lang="en-US" altLang="zh-TW" sz="3200" dirty="0" smtClean="0">
                <a:ea typeface="標楷體" pitchFamily="65" charset="-120"/>
              </a:rPr>
              <a:t>  </a:t>
            </a:r>
            <a:r>
              <a:rPr lang="zh-TW" altLang="en-US" sz="3200" dirty="0" smtClean="0">
                <a:ea typeface="標楷體" pitchFamily="65" charset="-120"/>
              </a:rPr>
              <a:t>即以性的方式侵犯到人的身體自主權，即可視為一種性侵害。</a:t>
            </a:r>
          </a:p>
          <a:p>
            <a:r>
              <a:rPr lang="zh-TW" altLang="en-US" sz="3200" dirty="0" smtClean="0">
                <a:solidFill>
                  <a:srgbClr val="FF0000"/>
                </a:solidFill>
                <a:ea typeface="標楷體" pitchFamily="65" charset="-120"/>
              </a:rPr>
              <a:t>此為公訴罪</a:t>
            </a:r>
            <a:r>
              <a:rPr lang="zh-TW" altLang="en-US" sz="3200" dirty="0">
                <a:ea typeface="標楷體" pitchFamily="65" charset="-120"/>
              </a:rPr>
              <a:t>。</a:t>
            </a:r>
            <a:endParaRPr lang="zh-TW" altLang="en-US" sz="3200" dirty="0" smtClean="0">
              <a:solidFill>
                <a:srgbClr val="00B050"/>
              </a:solidFill>
              <a:ea typeface="標楷體" pitchFamily="65" charset="-120"/>
            </a:endParaRPr>
          </a:p>
        </p:txBody>
      </p:sp>
    </p:spTree>
    <p:extLst>
      <p:ext uri="{BB962C8B-B14F-4D97-AF65-F5344CB8AC3E}">
        <p14:creationId xmlns:p14="http://schemas.microsoft.com/office/powerpoint/2010/main" val="1139058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755576" y="764704"/>
            <a:ext cx="7467600" cy="655638"/>
          </a:xfrm>
        </p:spPr>
        <p:txBody>
          <a:bodyPr>
            <a:normAutofit/>
          </a:bodyPr>
          <a:lstStyle/>
          <a:p>
            <a:pPr algn="ctr" eaLnBrk="1" hangingPunct="1"/>
            <a:r>
              <a:rPr lang="zh-TW" altLang="en-US" sz="3700" b="1" dirty="0" smtClean="0">
                <a:solidFill>
                  <a:schemeClr val="hlink"/>
                </a:solidFill>
                <a:latin typeface="標楷體" pitchFamily="65" charset="-120"/>
                <a:ea typeface="標楷體" pitchFamily="65" charset="-120"/>
              </a:rPr>
              <a:t>依據「嚴重程序」可分為</a:t>
            </a:r>
          </a:p>
        </p:txBody>
      </p:sp>
      <p:sp>
        <p:nvSpPr>
          <p:cNvPr id="8195" name="Rectangle 3"/>
          <p:cNvSpPr>
            <a:spLocks noGrp="1" noChangeArrowheads="1"/>
          </p:cNvSpPr>
          <p:nvPr>
            <p:ph type="body" sz="half" idx="1"/>
          </p:nvPr>
        </p:nvSpPr>
        <p:spPr>
          <a:xfrm>
            <a:off x="251520" y="1052736"/>
            <a:ext cx="8892480" cy="5688632"/>
          </a:xfrm>
        </p:spPr>
        <p:txBody>
          <a:bodyPr>
            <a:noAutofit/>
          </a:bodyPr>
          <a:lstStyle/>
          <a:p>
            <a:pPr marL="495300" indent="-495300" eaLnBrk="1" hangingPunct="1">
              <a:lnSpc>
                <a:spcPct val="90000"/>
              </a:lnSpc>
              <a:buFont typeface="Wingdings" pitchFamily="2" charset="2"/>
              <a:buNone/>
            </a:pPr>
            <a:r>
              <a:rPr lang="zh-TW" altLang="en-US" sz="2800" b="1" dirty="0" smtClean="0">
                <a:latin typeface="標楷體" pitchFamily="65" charset="-120"/>
                <a:ea typeface="標楷體" pitchFamily="65" charset="-120"/>
              </a:rPr>
              <a:t>（一）</a:t>
            </a:r>
            <a:r>
              <a:rPr lang="zh-TW" altLang="en-US" sz="2800" b="1" u="sng" dirty="0" smtClean="0">
                <a:solidFill>
                  <a:schemeClr val="tx1"/>
                </a:solidFill>
                <a:latin typeface="標楷體" pitchFamily="65" charset="-120"/>
                <a:ea typeface="標楷體" pitchFamily="65" charset="-120"/>
              </a:rPr>
              <a:t>性別騷擾</a:t>
            </a:r>
            <a:r>
              <a:rPr lang="zh-TW" altLang="en-US" sz="2800" b="1" dirty="0" smtClean="0">
                <a:latin typeface="標楷體" pitchFamily="65" charset="-120"/>
                <a:ea typeface="標楷體" pitchFamily="65" charset="-120"/>
              </a:rPr>
              <a:t>：</a:t>
            </a:r>
            <a:r>
              <a:rPr lang="zh-TW" altLang="en-US" sz="2800" dirty="0" smtClean="0">
                <a:latin typeface="標楷體" pitchFamily="65" charset="-120"/>
                <a:ea typeface="標楷體" pitchFamily="65" charset="-120"/>
              </a:rPr>
              <a:t>歧視兩性的評論及行為，包括你看她</a:t>
            </a:r>
            <a:endParaRPr lang="en-US" altLang="zh-TW" sz="2800" dirty="0" smtClean="0">
              <a:latin typeface="標楷體" pitchFamily="65" charset="-120"/>
              <a:ea typeface="標楷體" pitchFamily="65" charset="-120"/>
            </a:endParaRPr>
          </a:p>
          <a:p>
            <a:pPr marL="495300" indent="-495300" eaLnBrk="1" hangingPunct="1">
              <a:lnSpc>
                <a:spcPct val="90000"/>
              </a:lnSpc>
              <a:buFont typeface="Wingdings" pitchFamily="2" charset="2"/>
              <a:buNone/>
            </a:pPr>
            <a:r>
              <a:rPr lang="zh-TW" altLang="en-US" sz="2800" dirty="0">
                <a:latin typeface="標楷體" pitchFamily="65" charset="-120"/>
                <a:ea typeface="標楷體" pitchFamily="65" charset="-120"/>
              </a:rPr>
              <a:t> </a:t>
            </a:r>
            <a:r>
              <a:rPr lang="zh-TW" altLang="en-US" sz="2800" dirty="0" smtClean="0">
                <a:latin typeface="標楷體" pitchFamily="65" charset="-120"/>
                <a:ea typeface="標楷體" pitchFamily="65" charset="-120"/>
              </a:rPr>
              <a:t>     像男人婆、那個人很娘娘腔</a:t>
            </a:r>
            <a:r>
              <a:rPr lang="zh-TW" altLang="en-US" sz="2800" dirty="0">
                <a:latin typeface="標楷體" pitchFamily="65" charset="-120"/>
                <a:ea typeface="標楷體" pitchFamily="65" charset="-120"/>
              </a:rPr>
              <a:t>。</a:t>
            </a:r>
            <a:endParaRPr lang="zh-TW" altLang="en-US" sz="2800" dirty="0" smtClean="0">
              <a:latin typeface="標楷體" pitchFamily="65" charset="-120"/>
              <a:ea typeface="標楷體" pitchFamily="65" charset="-120"/>
            </a:endParaRPr>
          </a:p>
          <a:p>
            <a:pPr marL="495300" indent="-495300" eaLnBrk="1" hangingPunct="1">
              <a:lnSpc>
                <a:spcPct val="90000"/>
              </a:lnSpc>
              <a:buFont typeface="Wingdings" pitchFamily="2" charset="2"/>
              <a:buNone/>
            </a:pPr>
            <a:r>
              <a:rPr lang="zh-TW" altLang="en-US" sz="2800" b="1" dirty="0" smtClean="0">
                <a:latin typeface="標楷體" pitchFamily="65" charset="-120"/>
                <a:ea typeface="標楷體" pitchFamily="65" charset="-120"/>
              </a:rPr>
              <a:t>（二）</a:t>
            </a:r>
            <a:r>
              <a:rPr lang="zh-TW" altLang="en-US" sz="2800" b="1" u="sng" dirty="0" smtClean="0">
                <a:solidFill>
                  <a:schemeClr val="tx1"/>
                </a:solidFill>
                <a:latin typeface="標楷體" pitchFamily="65" charset="-120"/>
                <a:ea typeface="標楷體" pitchFamily="65" charset="-120"/>
              </a:rPr>
              <a:t>性挑逗</a:t>
            </a:r>
            <a:r>
              <a:rPr lang="zh-TW" altLang="en-US" sz="2800" b="1" dirty="0" smtClean="0">
                <a:latin typeface="標楷體" pitchFamily="65" charset="-120"/>
                <a:ea typeface="標楷體" pitchFamily="65" charset="-120"/>
              </a:rPr>
              <a:t>：</a:t>
            </a:r>
            <a:r>
              <a:rPr lang="zh-TW" altLang="en-US" sz="2800" dirty="0" smtClean="0">
                <a:latin typeface="標楷體" pitchFamily="65" charset="-120"/>
                <a:ea typeface="標楷體" pitchFamily="65" charset="-120"/>
              </a:rPr>
              <a:t>不想要、不適當且冒犯對方身體或語言</a:t>
            </a:r>
            <a:endParaRPr lang="en-US" altLang="zh-TW" sz="2800" dirty="0" smtClean="0">
              <a:latin typeface="標楷體" pitchFamily="65" charset="-120"/>
              <a:ea typeface="標楷體" pitchFamily="65" charset="-120"/>
            </a:endParaRPr>
          </a:p>
          <a:p>
            <a:pPr marL="495300" indent="-495300" eaLnBrk="1" hangingPunct="1">
              <a:lnSpc>
                <a:spcPct val="90000"/>
              </a:lnSpc>
              <a:buFont typeface="Wingdings" pitchFamily="2" charset="2"/>
              <a:buNone/>
            </a:pPr>
            <a:r>
              <a:rPr lang="zh-TW" altLang="en-US" sz="2800" dirty="0">
                <a:latin typeface="標楷體" pitchFamily="65" charset="-120"/>
                <a:ea typeface="標楷體" pitchFamily="65" charset="-120"/>
              </a:rPr>
              <a:t> </a:t>
            </a:r>
            <a:r>
              <a:rPr lang="zh-TW" altLang="en-US" sz="2800" dirty="0" smtClean="0">
                <a:latin typeface="標楷體" pitchFamily="65" charset="-120"/>
                <a:ea typeface="標楷體" pitchFamily="65" charset="-120"/>
              </a:rPr>
              <a:t>     的性侵犯。</a:t>
            </a:r>
          </a:p>
          <a:p>
            <a:pPr marL="495300" indent="-495300" eaLnBrk="1" hangingPunct="1">
              <a:lnSpc>
                <a:spcPct val="90000"/>
              </a:lnSpc>
              <a:buFont typeface="Wingdings" pitchFamily="2" charset="2"/>
              <a:buNone/>
            </a:pPr>
            <a:r>
              <a:rPr lang="zh-TW" altLang="en-US" sz="2800" b="1" dirty="0" smtClean="0">
                <a:ea typeface="標楷體" pitchFamily="65" charset="-120"/>
              </a:rPr>
              <a:t>（三）</a:t>
            </a:r>
            <a:r>
              <a:rPr lang="zh-TW" altLang="en-US" sz="2800" b="1" u="sng" dirty="0" smtClean="0">
                <a:solidFill>
                  <a:schemeClr val="tx1"/>
                </a:solidFill>
                <a:ea typeface="標楷體" pitchFamily="65" charset="-120"/>
              </a:rPr>
              <a:t>性賄賂</a:t>
            </a:r>
            <a:r>
              <a:rPr lang="zh-TW" altLang="en-US" sz="2800" b="1" dirty="0" smtClean="0">
                <a:solidFill>
                  <a:schemeClr val="tx1"/>
                </a:solidFill>
                <a:ea typeface="標楷體" pitchFamily="65" charset="-120"/>
              </a:rPr>
              <a:t>：</a:t>
            </a:r>
            <a:r>
              <a:rPr lang="zh-TW" altLang="en-US" sz="2800" dirty="0" smtClean="0">
                <a:solidFill>
                  <a:schemeClr val="tx1"/>
                </a:solidFill>
                <a:latin typeface="標楷體" pitchFamily="65" charset="-120"/>
                <a:ea typeface="標楷體" pitchFamily="65" charset="-120"/>
              </a:rPr>
              <a:t>同意以性的服務來作為交換利益的手段。</a:t>
            </a:r>
          </a:p>
          <a:p>
            <a:pPr marL="495300" indent="-495300" eaLnBrk="1" hangingPunct="1">
              <a:lnSpc>
                <a:spcPct val="90000"/>
              </a:lnSpc>
              <a:buFont typeface="Wingdings" pitchFamily="2" charset="2"/>
              <a:buNone/>
            </a:pPr>
            <a:r>
              <a:rPr lang="zh-TW" altLang="en-US" sz="2800" b="1" dirty="0" smtClean="0">
                <a:solidFill>
                  <a:schemeClr val="tx1"/>
                </a:solidFill>
                <a:latin typeface="標楷體" pitchFamily="65" charset="-120"/>
                <a:ea typeface="標楷體" pitchFamily="65" charset="-120"/>
              </a:rPr>
              <a:t>（四）</a:t>
            </a:r>
            <a:r>
              <a:rPr lang="zh-TW" altLang="en-US" sz="2800" b="1" u="sng" dirty="0" smtClean="0">
                <a:solidFill>
                  <a:schemeClr val="tx1"/>
                </a:solidFill>
                <a:latin typeface="標楷體" pitchFamily="65" charset="-120"/>
                <a:ea typeface="標楷體" pitchFamily="65" charset="-120"/>
              </a:rPr>
              <a:t>性要脅</a:t>
            </a:r>
            <a:r>
              <a:rPr lang="zh-TW" altLang="en-US" sz="2800" b="1" dirty="0" smtClean="0">
                <a:solidFill>
                  <a:schemeClr val="tx1"/>
                </a:solidFill>
                <a:latin typeface="標楷體" pitchFamily="65" charset="-120"/>
                <a:ea typeface="標楷體" pitchFamily="65" charset="-120"/>
              </a:rPr>
              <a:t>：</a:t>
            </a:r>
            <a:r>
              <a:rPr lang="zh-TW" altLang="en-US" sz="2800" dirty="0" smtClean="0">
                <a:latin typeface="標楷體" pitchFamily="65" charset="-120"/>
                <a:ea typeface="標楷體" pitchFamily="65" charset="-120"/>
              </a:rPr>
              <a:t>以懲罰或威脅的機會方式，強迫對方發</a:t>
            </a:r>
            <a:endParaRPr lang="en-US" altLang="zh-TW" sz="2800" dirty="0" smtClean="0">
              <a:latin typeface="標楷體" pitchFamily="65" charset="-120"/>
              <a:ea typeface="標楷體" pitchFamily="65" charset="-120"/>
            </a:endParaRPr>
          </a:p>
          <a:p>
            <a:pPr marL="495300" indent="-495300" eaLnBrk="1" hangingPunct="1">
              <a:lnSpc>
                <a:spcPct val="90000"/>
              </a:lnSpc>
              <a:buFont typeface="Wingdings" pitchFamily="2" charset="2"/>
              <a:buNone/>
            </a:pPr>
            <a:r>
              <a:rPr lang="zh-TW" altLang="en-US" sz="2800" dirty="0">
                <a:latin typeface="標楷體" pitchFamily="65" charset="-120"/>
                <a:ea typeface="標楷體" pitchFamily="65" charset="-120"/>
              </a:rPr>
              <a:t> </a:t>
            </a:r>
            <a:r>
              <a:rPr lang="zh-TW" altLang="en-US" sz="2800" dirty="0" smtClean="0">
                <a:latin typeface="標楷體" pitchFamily="65" charset="-120"/>
                <a:ea typeface="標楷體" pitchFamily="65" charset="-120"/>
              </a:rPr>
              <a:t>    生性關係。</a:t>
            </a:r>
          </a:p>
          <a:p>
            <a:pPr marL="495300" indent="-495300" eaLnBrk="1" hangingPunct="1">
              <a:lnSpc>
                <a:spcPct val="90000"/>
              </a:lnSpc>
              <a:buFont typeface="Wingdings" pitchFamily="2" charset="2"/>
              <a:buNone/>
            </a:pPr>
            <a:r>
              <a:rPr lang="zh-TW" altLang="en-US" sz="2800" b="1" dirty="0" smtClean="0">
                <a:latin typeface="標楷體" pitchFamily="65" charset="-120"/>
                <a:ea typeface="標楷體" pitchFamily="65" charset="-120"/>
              </a:rPr>
              <a:t>（五）</a:t>
            </a:r>
            <a:r>
              <a:rPr lang="zh-TW" altLang="en-US" sz="2800" b="1" u="sng" dirty="0" smtClean="0">
                <a:solidFill>
                  <a:schemeClr val="tx1"/>
                </a:solidFill>
                <a:latin typeface="標楷體" pitchFamily="65" charset="-120"/>
                <a:ea typeface="標楷體" pitchFamily="65" charset="-120"/>
              </a:rPr>
              <a:t>性攻擊</a:t>
            </a:r>
            <a:r>
              <a:rPr lang="zh-TW" altLang="en-US" sz="2800" b="1" dirty="0" smtClean="0">
                <a:solidFill>
                  <a:schemeClr val="tx1"/>
                </a:solidFill>
                <a:latin typeface="標楷體" pitchFamily="65" charset="-120"/>
                <a:ea typeface="標楷體" pitchFamily="65" charset="-120"/>
              </a:rPr>
              <a:t>：</a:t>
            </a:r>
            <a:r>
              <a:rPr lang="zh-TW" altLang="en-US" sz="2800" dirty="0" smtClean="0">
                <a:solidFill>
                  <a:schemeClr val="tx1"/>
                </a:solidFill>
                <a:latin typeface="標楷體" pitchFamily="65" charset="-120"/>
                <a:ea typeface="標楷體" pitchFamily="65" charset="-120"/>
              </a:rPr>
              <a:t>性傷害或性強暴，或任何造成肢體</a:t>
            </a:r>
            <a:r>
              <a:rPr lang="zh-TW" altLang="en-US" sz="2800" dirty="0" smtClean="0">
                <a:latin typeface="標楷體" pitchFamily="65" charset="-120"/>
                <a:ea typeface="標楷體" pitchFamily="65" charset="-120"/>
              </a:rPr>
              <a:t>傷害</a:t>
            </a:r>
            <a:endParaRPr lang="en-US" altLang="zh-TW" sz="2800" dirty="0" smtClean="0">
              <a:latin typeface="標楷體" pitchFamily="65" charset="-120"/>
              <a:ea typeface="標楷體" pitchFamily="65" charset="-120"/>
            </a:endParaRPr>
          </a:p>
          <a:p>
            <a:pPr marL="495300" indent="-495300" eaLnBrk="1" hangingPunct="1">
              <a:lnSpc>
                <a:spcPct val="90000"/>
              </a:lnSpc>
              <a:buFont typeface="Wingdings" pitchFamily="2" charset="2"/>
              <a:buNone/>
            </a:pPr>
            <a:r>
              <a:rPr lang="zh-TW" altLang="en-US" sz="2800" dirty="0">
                <a:latin typeface="標楷體" pitchFamily="65" charset="-120"/>
                <a:ea typeface="標楷體" pitchFamily="65" charset="-120"/>
              </a:rPr>
              <a:t> </a:t>
            </a:r>
            <a:r>
              <a:rPr lang="zh-TW" altLang="en-US" sz="2800" dirty="0" smtClean="0">
                <a:latin typeface="標楷體" pitchFamily="65" charset="-120"/>
                <a:ea typeface="標楷體" pitchFamily="65" charset="-120"/>
              </a:rPr>
              <a:t>     的暴力動作或行為。</a:t>
            </a:r>
          </a:p>
          <a:p>
            <a:pPr marL="495300" indent="-495300" eaLnBrk="1" hangingPunct="1">
              <a:lnSpc>
                <a:spcPct val="90000"/>
              </a:lnSpc>
              <a:buFont typeface="Wingdings" pitchFamily="2" charset="2"/>
              <a:buNone/>
            </a:pPr>
            <a:endParaRPr lang="en-US" altLang="zh-TW" sz="1800" dirty="0" smtClean="0">
              <a:latin typeface="標楷體" pitchFamily="65" charset="-120"/>
              <a:ea typeface="標楷體" pitchFamily="65" charset="-120"/>
            </a:endParaRPr>
          </a:p>
        </p:txBody>
      </p:sp>
    </p:spTree>
    <p:extLst>
      <p:ext uri="{BB962C8B-B14F-4D97-AF65-F5344CB8AC3E}">
        <p14:creationId xmlns:p14="http://schemas.microsoft.com/office/powerpoint/2010/main" val="42079593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899592" y="476672"/>
            <a:ext cx="7467600" cy="762000"/>
          </a:xfrm>
        </p:spPr>
        <p:txBody>
          <a:bodyPr>
            <a:normAutofit fontScale="90000"/>
          </a:bodyPr>
          <a:lstStyle/>
          <a:p>
            <a:pPr algn="ctr" eaLnBrk="1" hangingPunct="1"/>
            <a:r>
              <a:rPr lang="zh-TW" altLang="en-US" b="1" dirty="0" smtClean="0">
                <a:solidFill>
                  <a:schemeClr val="hlink"/>
                </a:solidFill>
                <a:latin typeface="標楷體" pitchFamily="65" charset="-120"/>
                <a:ea typeface="標楷體" pitchFamily="65" charset="-120"/>
              </a:rPr>
              <a:t>從相關法律來看</a:t>
            </a:r>
            <a:r>
              <a:rPr lang="en-US" altLang="zh-TW" b="1" dirty="0" smtClean="0">
                <a:solidFill>
                  <a:schemeClr val="hlink"/>
                </a:solidFill>
                <a:latin typeface="標楷體" pitchFamily="65" charset="-120"/>
                <a:ea typeface="標楷體" pitchFamily="65" charset="-120"/>
              </a:rPr>
              <a:t>--</a:t>
            </a:r>
          </a:p>
        </p:txBody>
      </p:sp>
      <p:sp>
        <p:nvSpPr>
          <p:cNvPr id="10243" name="Rectangle 3"/>
          <p:cNvSpPr>
            <a:spLocks noGrp="1" noChangeArrowheads="1"/>
          </p:cNvSpPr>
          <p:nvPr>
            <p:ph idx="1"/>
          </p:nvPr>
        </p:nvSpPr>
        <p:spPr>
          <a:xfrm>
            <a:off x="734888" y="908720"/>
            <a:ext cx="8229600" cy="4895850"/>
          </a:xfrm>
        </p:spPr>
        <p:txBody>
          <a:bodyPr>
            <a:normAutofit/>
          </a:bodyPr>
          <a:lstStyle/>
          <a:p>
            <a:pPr eaLnBrk="1" hangingPunct="1">
              <a:buFont typeface="Wingdings" pitchFamily="2" charset="2"/>
              <a:buNone/>
            </a:pPr>
            <a:r>
              <a:rPr lang="en-US" altLang="zh-TW" sz="2800" dirty="0" smtClean="0">
                <a:latin typeface="標楷體" pitchFamily="65" charset="-120"/>
                <a:ea typeface="標楷體" pitchFamily="65" charset="-120"/>
              </a:rPr>
              <a:t>◎</a:t>
            </a:r>
            <a:r>
              <a:rPr lang="zh-TW" altLang="en-US" sz="2800" b="1" dirty="0" smtClean="0">
                <a:solidFill>
                  <a:srgbClr val="00B050"/>
                </a:solidFill>
                <a:latin typeface="標楷體" pitchFamily="65" charset="-120"/>
                <a:ea typeface="標楷體" pitchFamily="65" charset="-120"/>
              </a:rPr>
              <a:t>刑法</a:t>
            </a:r>
            <a:r>
              <a:rPr lang="en-US" altLang="zh-TW" sz="2800" b="1" dirty="0" smtClean="0">
                <a:solidFill>
                  <a:srgbClr val="00B050"/>
                </a:solidFill>
                <a:latin typeface="標楷體" pitchFamily="65" charset="-120"/>
                <a:ea typeface="標楷體" pitchFamily="65" charset="-120"/>
              </a:rPr>
              <a:t>227</a:t>
            </a:r>
            <a:r>
              <a:rPr lang="zh-TW" altLang="en-US" sz="2800" b="1" dirty="0" smtClean="0">
                <a:solidFill>
                  <a:srgbClr val="00B050"/>
                </a:solidFill>
                <a:latin typeface="標楷體" pitchFamily="65" charset="-120"/>
                <a:ea typeface="標楷體" pitchFamily="65" charset="-120"/>
              </a:rPr>
              <a:t>條</a:t>
            </a:r>
            <a:r>
              <a:rPr lang="zh-TW" altLang="en-US" sz="2800" dirty="0" smtClean="0">
                <a:latin typeface="標楷體" pitchFamily="65" charset="-120"/>
                <a:ea typeface="標楷體" pitchFamily="65" charset="-120"/>
              </a:rPr>
              <a:t>（對十六歲以下者性交猥褻罪） </a:t>
            </a:r>
          </a:p>
          <a:p>
            <a:pPr eaLnBrk="1" hangingPunct="1"/>
            <a:r>
              <a:rPr lang="zh-TW" altLang="en-US" sz="2800" dirty="0" smtClean="0">
                <a:latin typeface="標楷體" pitchFamily="65" charset="-120"/>
                <a:ea typeface="標楷體" pitchFamily="65" charset="-120"/>
              </a:rPr>
              <a:t>對於</a:t>
            </a:r>
            <a:r>
              <a:rPr lang="zh-TW" altLang="en-US" sz="2800" dirty="0" smtClean="0">
                <a:solidFill>
                  <a:srgbClr val="0000FF"/>
                </a:solidFill>
                <a:latin typeface="標楷體" pitchFamily="65" charset="-120"/>
                <a:ea typeface="標楷體" pitchFamily="65" charset="-120"/>
              </a:rPr>
              <a:t>未滿十四歲之男女為性交者</a:t>
            </a:r>
            <a:r>
              <a:rPr lang="zh-TW" altLang="en-US" sz="2800" dirty="0" smtClean="0">
                <a:latin typeface="標楷體" pitchFamily="65" charset="-120"/>
                <a:ea typeface="標楷體" pitchFamily="65" charset="-120"/>
              </a:rPr>
              <a:t>，處三年以上</a:t>
            </a:r>
            <a:r>
              <a:rPr lang="zh-TW" altLang="en-US" sz="2800" dirty="0" smtClean="0">
                <a:solidFill>
                  <a:srgbClr val="0000FF"/>
                </a:solidFill>
                <a:latin typeface="標楷體" pitchFamily="65" charset="-120"/>
                <a:ea typeface="標楷體" pitchFamily="65" charset="-120"/>
              </a:rPr>
              <a:t>十年以下</a:t>
            </a:r>
            <a:r>
              <a:rPr lang="zh-TW" altLang="en-US" sz="2800" dirty="0" smtClean="0">
                <a:latin typeface="標楷體" pitchFamily="65" charset="-120"/>
                <a:ea typeface="標楷體" pitchFamily="65" charset="-120"/>
              </a:rPr>
              <a:t>有期徒刑。 </a:t>
            </a:r>
          </a:p>
          <a:p>
            <a:pPr eaLnBrk="1" hangingPunct="1"/>
            <a:r>
              <a:rPr lang="zh-TW" altLang="en-US" sz="2800" dirty="0" smtClean="0">
                <a:latin typeface="標楷體" pitchFamily="65" charset="-120"/>
                <a:ea typeface="標楷體" pitchFamily="65" charset="-120"/>
              </a:rPr>
              <a:t>對於未滿十四歲之男女為猥褻之行為者，處六月以上五年以下有期徒刑。</a:t>
            </a:r>
          </a:p>
          <a:p>
            <a:pPr eaLnBrk="1" hangingPunct="1"/>
            <a:r>
              <a:rPr lang="zh-TW" altLang="en-US" sz="2800" dirty="0" smtClean="0">
                <a:latin typeface="標楷體" pitchFamily="65" charset="-120"/>
                <a:ea typeface="標楷體" pitchFamily="65" charset="-120"/>
              </a:rPr>
              <a:t>對於</a:t>
            </a:r>
            <a:r>
              <a:rPr lang="zh-TW" altLang="en-US" sz="2800" dirty="0" smtClean="0">
                <a:solidFill>
                  <a:srgbClr val="0000FF"/>
                </a:solidFill>
                <a:latin typeface="標楷體" pitchFamily="65" charset="-120"/>
                <a:ea typeface="標楷體" pitchFamily="65" charset="-120"/>
              </a:rPr>
              <a:t>十四歲以上未滿十六歲之男女為性交者</a:t>
            </a:r>
            <a:r>
              <a:rPr lang="zh-TW" altLang="en-US" sz="2800" dirty="0" smtClean="0">
                <a:latin typeface="標楷體" pitchFamily="65" charset="-120"/>
                <a:ea typeface="標楷體" pitchFamily="65" charset="-120"/>
              </a:rPr>
              <a:t>，處</a:t>
            </a:r>
            <a:r>
              <a:rPr lang="zh-TW" altLang="en-US" sz="2800" dirty="0" smtClean="0">
                <a:solidFill>
                  <a:srgbClr val="0000FF"/>
                </a:solidFill>
                <a:latin typeface="標楷體" pitchFamily="65" charset="-120"/>
                <a:ea typeface="標楷體" pitchFamily="65" charset="-120"/>
              </a:rPr>
              <a:t>七年以下</a:t>
            </a:r>
            <a:r>
              <a:rPr lang="zh-TW" altLang="en-US" sz="2800" dirty="0" smtClean="0">
                <a:latin typeface="標楷體" pitchFamily="65" charset="-120"/>
                <a:ea typeface="標楷體" pitchFamily="65" charset="-120"/>
              </a:rPr>
              <a:t>有期徒刑。</a:t>
            </a:r>
          </a:p>
          <a:p>
            <a:pPr eaLnBrk="1" hangingPunct="1"/>
            <a:r>
              <a:rPr lang="zh-TW" altLang="en-US" sz="2800" dirty="0" smtClean="0">
                <a:latin typeface="標楷體" pitchFamily="65" charset="-120"/>
                <a:ea typeface="標楷體" pitchFamily="65" charset="-120"/>
              </a:rPr>
              <a:t>對於十四歲以上未滿十六歲之男女為猥褻之行為者，處三年以下有期徒刑。 </a:t>
            </a:r>
          </a:p>
        </p:txBody>
      </p:sp>
    </p:spTree>
    <p:extLst>
      <p:ext uri="{BB962C8B-B14F-4D97-AF65-F5344CB8AC3E}">
        <p14:creationId xmlns:p14="http://schemas.microsoft.com/office/powerpoint/2010/main" val="3095694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899592" y="548680"/>
            <a:ext cx="7467600" cy="762000"/>
          </a:xfrm>
        </p:spPr>
        <p:txBody>
          <a:bodyPr>
            <a:normAutofit fontScale="90000"/>
          </a:bodyPr>
          <a:lstStyle/>
          <a:p>
            <a:pPr algn="ctr" eaLnBrk="1" hangingPunct="1"/>
            <a:r>
              <a:rPr lang="zh-TW" altLang="en-US" b="1" dirty="0" smtClean="0">
                <a:solidFill>
                  <a:schemeClr val="hlink"/>
                </a:solidFill>
                <a:latin typeface="標楷體" pitchFamily="65" charset="-120"/>
                <a:ea typeface="標楷體" pitchFamily="65" charset="-120"/>
              </a:rPr>
              <a:t>從相關法律來看</a:t>
            </a:r>
            <a:r>
              <a:rPr lang="en-US" altLang="zh-TW" b="1" dirty="0" smtClean="0">
                <a:solidFill>
                  <a:schemeClr val="hlink"/>
                </a:solidFill>
                <a:latin typeface="標楷體" pitchFamily="65" charset="-120"/>
                <a:ea typeface="標楷體" pitchFamily="65" charset="-120"/>
              </a:rPr>
              <a:t>--</a:t>
            </a:r>
          </a:p>
        </p:txBody>
      </p:sp>
      <p:sp>
        <p:nvSpPr>
          <p:cNvPr id="13315" name="Rectangle 3"/>
          <p:cNvSpPr>
            <a:spLocks noGrp="1" noChangeArrowheads="1"/>
          </p:cNvSpPr>
          <p:nvPr>
            <p:ph idx="1"/>
          </p:nvPr>
        </p:nvSpPr>
        <p:spPr>
          <a:xfrm>
            <a:off x="467544" y="1628800"/>
            <a:ext cx="8424936" cy="3456384"/>
          </a:xfrm>
        </p:spPr>
        <p:txBody>
          <a:bodyPr/>
          <a:lstStyle/>
          <a:p>
            <a:pPr eaLnBrk="1" hangingPunct="1">
              <a:buFont typeface="Wingdings" pitchFamily="2" charset="2"/>
              <a:buNone/>
            </a:pPr>
            <a:r>
              <a:rPr lang="en-US" altLang="zh-TW" sz="2800" dirty="0" smtClean="0">
                <a:latin typeface="標楷體" pitchFamily="65" charset="-120"/>
                <a:ea typeface="標楷體" pitchFamily="65" charset="-120"/>
              </a:rPr>
              <a:t>◎</a:t>
            </a:r>
            <a:r>
              <a:rPr lang="zh-TW" altLang="en-US" sz="2800" b="1" dirty="0" smtClean="0">
                <a:solidFill>
                  <a:srgbClr val="00B050"/>
                </a:solidFill>
                <a:latin typeface="標楷體" pitchFamily="65" charset="-120"/>
                <a:ea typeface="標楷體" pitchFamily="65" charset="-120"/>
              </a:rPr>
              <a:t>刑法</a:t>
            </a:r>
            <a:r>
              <a:rPr lang="en-US" altLang="zh-TW" sz="2800" b="1" dirty="0" smtClean="0">
                <a:solidFill>
                  <a:srgbClr val="00B050"/>
                </a:solidFill>
                <a:latin typeface="標楷體" pitchFamily="65" charset="-120"/>
                <a:ea typeface="標楷體" pitchFamily="65" charset="-120"/>
              </a:rPr>
              <a:t>228</a:t>
            </a:r>
            <a:r>
              <a:rPr lang="zh-TW" altLang="en-US" sz="2800" b="1" dirty="0" smtClean="0">
                <a:solidFill>
                  <a:srgbClr val="00B050"/>
                </a:solidFill>
                <a:latin typeface="標楷體" pitchFamily="65" charset="-120"/>
                <a:ea typeface="標楷體" pitchFamily="65" charset="-120"/>
              </a:rPr>
              <a:t>條</a:t>
            </a:r>
            <a:r>
              <a:rPr lang="zh-TW" altLang="en-US" sz="2800" dirty="0" smtClean="0">
                <a:latin typeface="標楷體" pitchFamily="65" charset="-120"/>
                <a:ea typeface="標楷體" pitchFamily="65" charset="-120"/>
              </a:rPr>
              <a:t>（</a:t>
            </a:r>
            <a:r>
              <a:rPr lang="zh-TW" altLang="en-US" sz="2800" dirty="0" smtClean="0">
                <a:solidFill>
                  <a:srgbClr val="0000FF"/>
                </a:solidFill>
                <a:latin typeface="標楷體" pitchFamily="65" charset="-120"/>
                <a:ea typeface="標楷體" pitchFamily="65" charset="-120"/>
              </a:rPr>
              <a:t>利用權勢或機會性交猥褻罪</a:t>
            </a:r>
            <a:r>
              <a:rPr lang="zh-TW" altLang="en-US" sz="2800" dirty="0" smtClean="0">
                <a:latin typeface="標楷體" pitchFamily="65" charset="-120"/>
                <a:ea typeface="標楷體" pitchFamily="65" charset="-120"/>
              </a:rPr>
              <a:t>） </a:t>
            </a:r>
          </a:p>
          <a:p>
            <a:pPr eaLnBrk="1" hangingPunct="1"/>
            <a:r>
              <a:rPr lang="zh-TW" altLang="en-US" sz="2800" dirty="0" smtClean="0">
                <a:latin typeface="標楷體" pitchFamily="65" charset="-120"/>
                <a:ea typeface="標楷體" pitchFamily="65" charset="-120"/>
              </a:rPr>
              <a:t>對於因</a:t>
            </a:r>
            <a:r>
              <a:rPr lang="zh-TW" altLang="en-US" sz="2800" dirty="0" smtClean="0">
                <a:solidFill>
                  <a:srgbClr val="FF0000"/>
                </a:solidFill>
                <a:latin typeface="標楷體" pitchFamily="65" charset="-120"/>
                <a:ea typeface="標楷體" pitchFamily="65" charset="-120"/>
              </a:rPr>
              <a:t>親屬、監護、教養、</a:t>
            </a:r>
            <a:r>
              <a:rPr lang="zh-TW" altLang="en-US" sz="2800" dirty="0" smtClean="0">
                <a:latin typeface="標楷體" pitchFamily="65" charset="-120"/>
                <a:ea typeface="標楷體" pitchFamily="65" charset="-120"/>
              </a:rPr>
              <a:t>教育、訓練、救濟、醫療、公務、業務或其他相類關係受自己監督、扶助、照護之人，利用權勢或機會為性交者，處以</a:t>
            </a:r>
            <a:r>
              <a:rPr lang="zh-TW" altLang="en-US" sz="2800" dirty="0" smtClean="0">
                <a:solidFill>
                  <a:srgbClr val="0000FF"/>
                </a:solidFill>
                <a:latin typeface="標楷體" pitchFamily="65" charset="-120"/>
                <a:ea typeface="標楷體" pitchFamily="65" charset="-120"/>
              </a:rPr>
              <a:t>六月以上五年以下</a:t>
            </a:r>
            <a:r>
              <a:rPr lang="zh-TW" altLang="en-US" sz="2800" dirty="0" smtClean="0">
                <a:latin typeface="標楷體" pitchFamily="65" charset="-120"/>
                <a:ea typeface="標楷體" pitchFamily="65" charset="-120"/>
              </a:rPr>
              <a:t>有期徒刑。</a:t>
            </a:r>
          </a:p>
          <a:p>
            <a:pPr eaLnBrk="1" hangingPunct="1"/>
            <a:r>
              <a:rPr lang="zh-TW" altLang="en-US" sz="2800" dirty="0" smtClean="0">
                <a:latin typeface="標楷體" pitchFamily="65" charset="-120"/>
                <a:ea typeface="標楷體" pitchFamily="65" charset="-120"/>
              </a:rPr>
              <a:t>因前項情形而為猥褻行為者，處三年以下有期徒刑。</a:t>
            </a:r>
          </a:p>
        </p:txBody>
      </p:sp>
    </p:spTree>
    <p:extLst>
      <p:ext uri="{BB962C8B-B14F-4D97-AF65-F5344CB8AC3E}">
        <p14:creationId xmlns:p14="http://schemas.microsoft.com/office/powerpoint/2010/main" val="691560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539552" y="260648"/>
            <a:ext cx="8424936" cy="5545138"/>
          </a:xfrm>
        </p:spPr>
        <p:txBody>
          <a:bodyPr>
            <a:normAutofit/>
          </a:bodyPr>
          <a:lstStyle/>
          <a:p>
            <a:pPr marL="812800" indent="-812800" algn="ctr" eaLnBrk="1" hangingPunct="1">
              <a:lnSpc>
                <a:spcPct val="90000"/>
              </a:lnSpc>
              <a:buFont typeface="Wingdings" pitchFamily="2" charset="2"/>
              <a:buNone/>
            </a:pPr>
            <a:r>
              <a:rPr lang="en-US" altLang="zh-TW" dirty="0" smtClean="0">
                <a:latin typeface="標楷體" pitchFamily="65" charset="-120"/>
                <a:ea typeface="標楷體" pitchFamily="65" charset="-120"/>
              </a:rPr>
              <a:t> </a:t>
            </a:r>
            <a:r>
              <a:rPr lang="en-US" altLang="zh-TW" sz="2600" dirty="0" smtClean="0">
                <a:latin typeface="標楷體" pitchFamily="65" charset="-120"/>
                <a:ea typeface="標楷體" pitchFamily="65" charset="-120"/>
              </a:rPr>
              <a:t>◎</a:t>
            </a:r>
            <a:r>
              <a:rPr lang="zh-TW" altLang="en-US" sz="3500" b="1" dirty="0" smtClean="0">
                <a:solidFill>
                  <a:schemeClr val="tx1"/>
                </a:solidFill>
                <a:latin typeface="標楷體" pitchFamily="65" charset="-120"/>
                <a:ea typeface="標楷體" pitchFamily="65" charset="-120"/>
              </a:rPr>
              <a:t>性侵害犯罪防治法</a:t>
            </a:r>
            <a:endParaRPr lang="zh-TW" altLang="en-US" sz="3500" dirty="0" smtClean="0">
              <a:solidFill>
                <a:schemeClr val="tx1"/>
              </a:solidFill>
              <a:latin typeface="標楷體" pitchFamily="65" charset="-120"/>
              <a:ea typeface="標楷體" pitchFamily="65" charset="-120"/>
            </a:endParaRPr>
          </a:p>
          <a:p>
            <a:pPr>
              <a:lnSpc>
                <a:spcPct val="90000"/>
              </a:lnSpc>
            </a:pPr>
            <a:r>
              <a:rPr lang="zh-TW" altLang="en-US" sz="2800" dirty="0" smtClean="0">
                <a:solidFill>
                  <a:schemeClr val="tx1"/>
                </a:solidFill>
                <a:latin typeface="標楷體" pitchFamily="65" charset="-120"/>
                <a:ea typeface="標楷體" pitchFamily="65" charset="-120"/>
              </a:rPr>
              <a:t> 第六條 </a:t>
            </a:r>
          </a:p>
          <a:p>
            <a:pPr marL="812800" indent="-812800" eaLnBrk="1" hangingPunct="1">
              <a:lnSpc>
                <a:spcPct val="90000"/>
              </a:lnSpc>
              <a:buFont typeface="Wingdings" pitchFamily="2" charset="2"/>
              <a:buNone/>
            </a:pPr>
            <a:r>
              <a:rPr lang="zh-TW" altLang="en-US" sz="2800" dirty="0" smtClean="0">
                <a:latin typeface="標楷體" pitchFamily="65" charset="-120"/>
                <a:ea typeface="標楷體" pitchFamily="65" charset="-120"/>
              </a:rPr>
              <a:t>   各直轄市政府及縣</a:t>
            </a:r>
            <a:r>
              <a:rPr lang="en-US" altLang="zh-TW" sz="2800" dirty="0" smtClean="0">
                <a:latin typeface="標楷體" pitchFamily="65" charset="-120"/>
                <a:ea typeface="標楷體" pitchFamily="65" charset="-120"/>
              </a:rPr>
              <a:t>(</a:t>
            </a:r>
            <a:r>
              <a:rPr lang="zh-TW" altLang="en-US" sz="2800" dirty="0" smtClean="0">
                <a:latin typeface="標楷體" pitchFamily="65" charset="-120"/>
                <a:ea typeface="標楷體" pitchFamily="65" charset="-120"/>
              </a:rPr>
              <a:t>市</a:t>
            </a:r>
            <a:r>
              <a:rPr lang="en-US" altLang="zh-TW" sz="2800" dirty="0" smtClean="0">
                <a:latin typeface="標楷體" pitchFamily="65" charset="-120"/>
                <a:ea typeface="標楷體" pitchFamily="65" charset="-120"/>
              </a:rPr>
              <a:t>)</a:t>
            </a:r>
            <a:r>
              <a:rPr lang="zh-TW" altLang="en-US" sz="2800" dirty="0" smtClean="0">
                <a:latin typeface="標楷體" pitchFamily="65" charset="-120"/>
                <a:ea typeface="標楷體" pitchFamily="65" charset="-120"/>
              </a:rPr>
              <a:t>政府應各設立性侵害防治</a:t>
            </a:r>
            <a:endParaRPr lang="en-US" altLang="zh-TW" sz="2800" dirty="0" smtClean="0">
              <a:latin typeface="標楷體" pitchFamily="65" charset="-120"/>
              <a:ea typeface="標楷體" pitchFamily="65" charset="-120"/>
            </a:endParaRPr>
          </a:p>
          <a:p>
            <a:pPr marL="812800" indent="-812800" eaLnBrk="1" hangingPunct="1">
              <a:lnSpc>
                <a:spcPct val="90000"/>
              </a:lnSpc>
              <a:buFont typeface="Wingdings" pitchFamily="2" charset="2"/>
              <a:buNone/>
            </a:pPr>
            <a:r>
              <a:rPr lang="zh-TW" altLang="en-US" sz="2800" dirty="0">
                <a:latin typeface="標楷體" pitchFamily="65" charset="-120"/>
                <a:ea typeface="標楷體" pitchFamily="65" charset="-120"/>
              </a:rPr>
              <a:t> </a:t>
            </a:r>
            <a:r>
              <a:rPr lang="zh-TW" altLang="en-US" sz="2800" dirty="0" smtClean="0">
                <a:latin typeface="標楷體" pitchFamily="65" charset="-120"/>
                <a:ea typeface="標楷體" pitchFamily="65" charset="-120"/>
              </a:rPr>
              <a:t>  中心，辦理下列措施，以保護被害人之權益並防</a:t>
            </a:r>
            <a:endParaRPr lang="en-US" altLang="zh-TW" sz="2800" dirty="0" smtClean="0">
              <a:latin typeface="標楷體" pitchFamily="65" charset="-120"/>
              <a:ea typeface="標楷體" pitchFamily="65" charset="-120"/>
            </a:endParaRPr>
          </a:p>
          <a:p>
            <a:pPr marL="812800" indent="-812800" eaLnBrk="1" hangingPunct="1">
              <a:lnSpc>
                <a:spcPct val="90000"/>
              </a:lnSpc>
              <a:buFont typeface="Wingdings" pitchFamily="2" charset="2"/>
              <a:buNone/>
            </a:pPr>
            <a:r>
              <a:rPr lang="zh-TW" altLang="en-US" sz="2800" dirty="0">
                <a:latin typeface="標楷體" pitchFamily="65" charset="-120"/>
                <a:ea typeface="標楷體" pitchFamily="65" charset="-120"/>
              </a:rPr>
              <a:t> </a:t>
            </a:r>
            <a:r>
              <a:rPr lang="zh-TW" altLang="en-US" sz="2800" dirty="0" smtClean="0">
                <a:latin typeface="標楷體" pitchFamily="65" charset="-120"/>
                <a:ea typeface="標楷體" pitchFamily="65" charset="-120"/>
              </a:rPr>
              <a:t>  止性侵害事件之發生：</a:t>
            </a:r>
          </a:p>
          <a:p>
            <a:pPr marL="812800" indent="-812800" eaLnBrk="1" hangingPunct="1">
              <a:lnSpc>
                <a:spcPct val="90000"/>
              </a:lnSpc>
              <a:buFont typeface="Wingdings" pitchFamily="2" charset="2"/>
              <a:buNone/>
            </a:pPr>
            <a:r>
              <a:rPr lang="zh-TW" altLang="en-US" sz="2800" dirty="0" smtClean="0">
                <a:latin typeface="標楷體" pitchFamily="65" charset="-120"/>
                <a:ea typeface="標楷體" pitchFamily="65" charset="-120"/>
              </a:rPr>
              <a:t>  </a:t>
            </a:r>
            <a:r>
              <a:rPr lang="en-US" altLang="zh-TW" sz="2800" dirty="0" smtClean="0">
                <a:latin typeface="標楷體" pitchFamily="65" charset="-120"/>
                <a:ea typeface="標楷體" pitchFamily="65" charset="-120"/>
              </a:rPr>
              <a:t>1.</a:t>
            </a:r>
            <a:r>
              <a:rPr lang="zh-TW" altLang="en-US" sz="2800" dirty="0">
                <a:solidFill>
                  <a:srgbClr val="0000FF"/>
                </a:solidFill>
                <a:latin typeface="標楷體" pitchFamily="65" charset="-120"/>
                <a:ea typeface="標楷體" pitchFamily="65" charset="-120"/>
              </a:rPr>
              <a:t>二十四小時電話專線</a:t>
            </a:r>
            <a:r>
              <a:rPr lang="zh-TW" altLang="en-US" sz="2800" dirty="0" smtClean="0">
                <a:latin typeface="標楷體" pitchFamily="65" charset="-120"/>
                <a:ea typeface="標楷體" pitchFamily="65" charset="-120"/>
              </a:rPr>
              <a:t>。即</a:t>
            </a:r>
            <a:r>
              <a:rPr lang="en-US" altLang="zh-TW" sz="2800" dirty="0" smtClean="0">
                <a:solidFill>
                  <a:srgbClr val="0000FF"/>
                </a:solidFill>
                <a:latin typeface="標楷體" pitchFamily="65" charset="-120"/>
                <a:ea typeface="標楷體" pitchFamily="65" charset="-120"/>
              </a:rPr>
              <a:t>(113</a:t>
            </a:r>
            <a:r>
              <a:rPr lang="zh-TW" altLang="en-US" sz="2800" dirty="0" smtClean="0">
                <a:solidFill>
                  <a:srgbClr val="0000FF"/>
                </a:solidFill>
                <a:latin typeface="標楷體" pitchFamily="65" charset="-120"/>
                <a:ea typeface="標楷體" pitchFamily="65" charset="-120"/>
              </a:rPr>
              <a:t>專線</a:t>
            </a:r>
            <a:r>
              <a:rPr lang="en-US" altLang="zh-TW" sz="2800" dirty="0" smtClean="0">
                <a:solidFill>
                  <a:srgbClr val="0000FF"/>
                </a:solidFill>
                <a:latin typeface="標楷體" pitchFamily="65" charset="-120"/>
                <a:ea typeface="標楷體" pitchFamily="65" charset="-120"/>
              </a:rPr>
              <a:t>)</a:t>
            </a:r>
          </a:p>
          <a:p>
            <a:pPr marL="812800" indent="-812800" eaLnBrk="1" hangingPunct="1">
              <a:lnSpc>
                <a:spcPct val="90000"/>
              </a:lnSpc>
              <a:buFont typeface="Wingdings" pitchFamily="2" charset="2"/>
              <a:buNone/>
            </a:pPr>
            <a:r>
              <a:rPr lang="en-US" altLang="zh-TW" sz="2800" dirty="0" smtClean="0">
                <a:latin typeface="標楷體" pitchFamily="65" charset="-120"/>
                <a:ea typeface="標楷體" pitchFamily="65" charset="-120"/>
              </a:rPr>
              <a:t>  2.</a:t>
            </a:r>
            <a:r>
              <a:rPr lang="zh-TW" altLang="en-US" sz="2800" dirty="0" smtClean="0">
                <a:latin typeface="標楷體" pitchFamily="65" charset="-120"/>
                <a:ea typeface="標楷體" pitchFamily="65" charset="-120"/>
              </a:rPr>
              <a:t>被害人之心理治療、輔導、緊急安置與法律扶助。</a:t>
            </a:r>
          </a:p>
          <a:p>
            <a:pPr marL="812800" indent="-812800" eaLnBrk="1" hangingPunct="1">
              <a:lnSpc>
                <a:spcPct val="90000"/>
              </a:lnSpc>
              <a:buFont typeface="Wingdings" pitchFamily="2" charset="2"/>
              <a:buNone/>
            </a:pPr>
            <a:r>
              <a:rPr lang="zh-TW" altLang="en-US" sz="2800" dirty="0" smtClean="0">
                <a:latin typeface="標楷體" pitchFamily="65" charset="-120"/>
                <a:ea typeface="標楷體" pitchFamily="65" charset="-120"/>
              </a:rPr>
              <a:t>  </a:t>
            </a:r>
            <a:r>
              <a:rPr lang="en-US" altLang="zh-TW" sz="2800" dirty="0" smtClean="0">
                <a:latin typeface="標楷體" pitchFamily="65" charset="-120"/>
                <a:ea typeface="標楷體" pitchFamily="65" charset="-120"/>
              </a:rPr>
              <a:t>3.</a:t>
            </a:r>
            <a:r>
              <a:rPr lang="zh-TW" altLang="en-US" sz="2800" dirty="0" smtClean="0">
                <a:latin typeface="標楷體" pitchFamily="65" charset="-120"/>
                <a:ea typeface="標楷體" pitchFamily="65" charset="-120"/>
              </a:rPr>
              <a:t>協調教學醫院成立專門處理性侵害之醫療小組。</a:t>
            </a:r>
          </a:p>
          <a:p>
            <a:pPr marL="812800" indent="-812800" eaLnBrk="1" hangingPunct="1">
              <a:lnSpc>
                <a:spcPct val="90000"/>
              </a:lnSpc>
              <a:buFont typeface="Wingdings" pitchFamily="2" charset="2"/>
              <a:buNone/>
            </a:pPr>
            <a:r>
              <a:rPr lang="zh-TW" altLang="en-US" sz="2800" dirty="0" smtClean="0">
                <a:latin typeface="標楷體" pitchFamily="65" charset="-120"/>
                <a:ea typeface="標楷體" pitchFamily="65" charset="-120"/>
              </a:rPr>
              <a:t>  </a:t>
            </a:r>
            <a:r>
              <a:rPr lang="en-US" altLang="zh-TW" sz="2800" dirty="0" smtClean="0">
                <a:latin typeface="標楷體" pitchFamily="65" charset="-120"/>
                <a:ea typeface="標楷體" pitchFamily="65" charset="-120"/>
              </a:rPr>
              <a:t>4.</a:t>
            </a:r>
            <a:r>
              <a:rPr lang="zh-TW" altLang="en-US" sz="2800" dirty="0" smtClean="0">
                <a:latin typeface="標楷體" pitchFamily="65" charset="-120"/>
                <a:ea typeface="標楷體" pitchFamily="65" charset="-120"/>
              </a:rPr>
              <a:t>給予被害人二十四小時緊急救援、一般及緊急診</a:t>
            </a:r>
            <a:endParaRPr lang="en-US" altLang="zh-TW" sz="2800" dirty="0" smtClean="0">
              <a:latin typeface="標楷體" pitchFamily="65" charset="-120"/>
              <a:ea typeface="標楷體" pitchFamily="65" charset="-120"/>
            </a:endParaRPr>
          </a:p>
          <a:p>
            <a:pPr marL="812800" indent="-812800" eaLnBrk="1" hangingPunct="1">
              <a:lnSpc>
                <a:spcPct val="90000"/>
              </a:lnSpc>
              <a:buFont typeface="Wingdings" pitchFamily="2" charset="2"/>
              <a:buNone/>
            </a:pPr>
            <a:r>
              <a:rPr lang="zh-TW" altLang="en-US" sz="2800" dirty="0">
                <a:latin typeface="標楷體" pitchFamily="65" charset="-120"/>
                <a:ea typeface="標楷體" pitchFamily="65" charset="-120"/>
              </a:rPr>
              <a:t> </a:t>
            </a:r>
            <a:r>
              <a:rPr lang="zh-TW" altLang="en-US" sz="2800" dirty="0" smtClean="0">
                <a:latin typeface="標楷體" pitchFamily="65" charset="-120"/>
                <a:ea typeface="標楷體" pitchFamily="65" charset="-120"/>
              </a:rPr>
              <a:t>   療、協助驗傷及取得證據。</a:t>
            </a:r>
          </a:p>
        </p:txBody>
      </p:sp>
    </p:spTree>
    <p:extLst>
      <p:ext uri="{BB962C8B-B14F-4D97-AF65-F5344CB8AC3E}">
        <p14:creationId xmlns:p14="http://schemas.microsoft.com/office/powerpoint/2010/main" val="225196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noAutofit/>
          </a:bodyPr>
          <a:lstStyle/>
          <a:p>
            <a:pPr algn="l"/>
            <a:r>
              <a:rPr lang="en-US" altLang="zh-TW" sz="2800" dirty="0" smtClean="0"/>
              <a:t/>
            </a:r>
            <a:br>
              <a:rPr lang="en-US" altLang="zh-TW" sz="2800" dirty="0" smtClean="0"/>
            </a:br>
            <a:r>
              <a:rPr lang="en-US" altLang="zh-TW" sz="3200" dirty="0">
                <a:latin typeface="標楷體" panose="03000509000000000000" pitchFamily="65" charset="-120"/>
                <a:ea typeface="標楷體" panose="03000509000000000000" pitchFamily="65" charset="-120"/>
              </a:rPr>
              <a:t/>
            </a:r>
            <a:br>
              <a:rPr lang="en-US" altLang="zh-TW" sz="3200" dirty="0">
                <a:latin typeface="標楷體" panose="03000509000000000000" pitchFamily="65" charset="-120"/>
                <a:ea typeface="標楷體" panose="03000509000000000000" pitchFamily="65" charset="-120"/>
              </a:rPr>
            </a:br>
            <a:r>
              <a:rPr lang="en-US" altLang="zh-TW" sz="3200" dirty="0" smtClean="0">
                <a:latin typeface="標楷體" panose="03000509000000000000" pitchFamily="65" charset="-120"/>
                <a:ea typeface="標楷體" panose="03000509000000000000" pitchFamily="65" charset="-120"/>
              </a:rPr>
              <a:t/>
            </a:r>
            <a:br>
              <a:rPr lang="en-US" altLang="zh-TW" sz="3200" dirty="0" smtClean="0">
                <a:latin typeface="標楷體" panose="03000509000000000000" pitchFamily="65" charset="-120"/>
                <a:ea typeface="標楷體" panose="03000509000000000000" pitchFamily="65" charset="-120"/>
              </a:rPr>
            </a:br>
            <a:r>
              <a:rPr lang="en-US" altLang="zh-TW" sz="3200" dirty="0">
                <a:latin typeface="標楷體" panose="03000509000000000000" pitchFamily="65" charset="-120"/>
                <a:ea typeface="標楷體" panose="03000509000000000000" pitchFamily="65" charset="-120"/>
              </a:rPr>
              <a:t/>
            </a:r>
            <a:br>
              <a:rPr lang="en-US" altLang="zh-TW" sz="3200" dirty="0">
                <a:latin typeface="標楷體" panose="03000509000000000000" pitchFamily="65" charset="-120"/>
                <a:ea typeface="標楷體" panose="03000509000000000000" pitchFamily="65" charset="-120"/>
              </a:rPr>
            </a:br>
            <a:endParaRPr lang="zh-TW" altLang="en-US" sz="3200" dirty="0">
              <a:latin typeface="標楷體" panose="03000509000000000000" pitchFamily="65" charset="-120"/>
              <a:ea typeface="標楷體" panose="03000509000000000000" pitchFamily="65" charset="-120"/>
            </a:endParaRPr>
          </a:p>
        </p:txBody>
      </p:sp>
      <p:sp>
        <p:nvSpPr>
          <p:cNvPr id="3" name="副標題 2"/>
          <p:cNvSpPr>
            <a:spLocks noGrp="1"/>
          </p:cNvSpPr>
          <p:nvPr>
            <p:ph type="subTitle" idx="1"/>
          </p:nvPr>
        </p:nvSpPr>
        <p:spPr>
          <a:xfrm>
            <a:off x="755576" y="1340768"/>
            <a:ext cx="7416824" cy="3451522"/>
          </a:xfrm>
        </p:spPr>
        <p:txBody>
          <a:bodyPr>
            <a:noAutofit/>
          </a:bodyPr>
          <a:lstStyle/>
          <a:p>
            <a:pPr algn="l"/>
            <a:r>
              <a:rPr lang="zh-TW" altLang="zh-TW" sz="2800" dirty="0">
                <a:solidFill>
                  <a:schemeClr val="tx1"/>
                </a:solidFill>
                <a:latin typeface="標楷體" panose="03000509000000000000" pitchFamily="65" charset="-120"/>
                <a:ea typeface="標楷體" panose="03000509000000000000" pitchFamily="65" charset="-120"/>
              </a:rPr>
              <a:t>當遭受到性騷擾時，建議採取下列的積極應對模式，以有效制止他人的性騷擾行為：</a:t>
            </a:r>
            <a:r>
              <a:rPr lang="en-US" altLang="zh-TW" sz="2800" dirty="0">
                <a:solidFill>
                  <a:schemeClr val="tx1"/>
                </a:solidFill>
                <a:latin typeface="標楷體" panose="03000509000000000000" pitchFamily="65" charset="-120"/>
                <a:ea typeface="標楷體" panose="03000509000000000000" pitchFamily="65" charset="-120"/>
              </a:rPr>
              <a:t/>
            </a:r>
            <a:br>
              <a:rPr lang="en-US" altLang="zh-TW" sz="2800" dirty="0">
                <a:solidFill>
                  <a:schemeClr val="tx1"/>
                </a:solidFill>
                <a:latin typeface="標楷體" panose="03000509000000000000" pitchFamily="65" charset="-120"/>
                <a:ea typeface="標楷體" panose="03000509000000000000" pitchFamily="65" charset="-120"/>
              </a:rPr>
            </a:br>
            <a:r>
              <a:rPr lang="zh-TW" altLang="zh-TW" sz="2800" dirty="0">
                <a:solidFill>
                  <a:schemeClr val="tx1"/>
                </a:solidFill>
                <a:latin typeface="標楷體" panose="03000509000000000000" pitchFamily="65" charset="-120"/>
                <a:ea typeface="標楷體" panose="03000509000000000000" pitchFamily="65" charset="-120"/>
              </a:rPr>
              <a:t/>
            </a:r>
            <a:br>
              <a:rPr lang="zh-TW" altLang="zh-TW" sz="2800" dirty="0">
                <a:solidFill>
                  <a:schemeClr val="tx1"/>
                </a:solidFill>
                <a:latin typeface="標楷體" panose="03000509000000000000" pitchFamily="65" charset="-120"/>
                <a:ea typeface="標楷體" panose="03000509000000000000" pitchFamily="65" charset="-120"/>
              </a:rPr>
            </a:br>
            <a:r>
              <a:rPr lang="zh-TW" altLang="zh-TW" sz="2800" dirty="0" smtClean="0">
                <a:solidFill>
                  <a:schemeClr val="tx1"/>
                </a:solidFill>
                <a:latin typeface="標楷體" panose="03000509000000000000" pitchFamily="65" charset="-120"/>
                <a:ea typeface="標楷體" panose="03000509000000000000" pitchFamily="65" charset="-120"/>
              </a:rPr>
              <a:t>一</a:t>
            </a:r>
            <a:r>
              <a:rPr lang="zh-TW" altLang="en-US" sz="2800" dirty="0">
                <a:solidFill>
                  <a:schemeClr val="tx1"/>
                </a:solidFill>
                <a:latin typeface="標楷體" panose="03000509000000000000" pitchFamily="65" charset="-120"/>
                <a:ea typeface="標楷體" panose="03000509000000000000" pitchFamily="65" charset="-120"/>
              </a:rPr>
              <a:t>、</a:t>
            </a:r>
            <a:r>
              <a:rPr lang="zh-TW" altLang="zh-TW" sz="2800" b="1" dirty="0" smtClean="0">
                <a:solidFill>
                  <a:srgbClr val="1A0D97"/>
                </a:solidFill>
                <a:latin typeface="標楷體" panose="03000509000000000000" pitchFamily="65" charset="-120"/>
                <a:ea typeface="標楷體" panose="03000509000000000000" pitchFamily="65" charset="-120"/>
              </a:rPr>
              <a:t>如果</a:t>
            </a:r>
            <a:r>
              <a:rPr lang="zh-TW" altLang="zh-TW" sz="2800" b="1" dirty="0">
                <a:solidFill>
                  <a:srgbClr val="1A0D97"/>
                </a:solidFill>
                <a:latin typeface="標楷體" panose="03000509000000000000" pitchFamily="65" charset="-120"/>
                <a:ea typeface="標楷體" panose="03000509000000000000" pitchFamily="65" charset="-120"/>
              </a:rPr>
              <a:t>情況許可，可嘗試與行為人溝通</a:t>
            </a:r>
            <a:r>
              <a:rPr lang="zh-TW" altLang="zh-TW" sz="2800" dirty="0">
                <a:solidFill>
                  <a:schemeClr val="tx1"/>
                </a:solidFill>
                <a:latin typeface="標楷體" panose="03000509000000000000" pitchFamily="65" charset="-120"/>
                <a:ea typeface="標楷體" panose="03000509000000000000" pitchFamily="65" charset="-120"/>
              </a:rPr>
              <a:t>：</a:t>
            </a:r>
            <a:r>
              <a:rPr lang="en-US" altLang="zh-TW" sz="2800" dirty="0">
                <a:solidFill>
                  <a:schemeClr val="tx1"/>
                </a:solidFill>
                <a:latin typeface="標楷體" panose="03000509000000000000" pitchFamily="65" charset="-120"/>
                <a:ea typeface="標楷體" panose="03000509000000000000" pitchFamily="65" charset="-120"/>
              </a:rPr>
              <a:t/>
            </a:r>
            <a:br>
              <a:rPr lang="en-US" altLang="zh-TW" sz="2800" dirty="0">
                <a:solidFill>
                  <a:schemeClr val="tx1"/>
                </a:solidFill>
                <a:latin typeface="標楷體" panose="03000509000000000000" pitchFamily="65" charset="-120"/>
                <a:ea typeface="標楷體" panose="03000509000000000000" pitchFamily="65" charset="-120"/>
              </a:rPr>
            </a:br>
            <a:r>
              <a:rPr lang="zh-TW" altLang="zh-TW" sz="2800" dirty="0">
                <a:solidFill>
                  <a:schemeClr val="tx1"/>
                </a:solidFill>
                <a:latin typeface="標楷體" panose="03000509000000000000" pitchFamily="65" charset="-120"/>
                <a:ea typeface="標楷體" panose="03000509000000000000" pitchFamily="65" charset="-120"/>
              </a:rPr>
              <a:t/>
            </a:r>
            <a:br>
              <a:rPr lang="zh-TW" altLang="zh-TW" sz="2800" dirty="0">
                <a:solidFill>
                  <a:schemeClr val="tx1"/>
                </a:solidFill>
                <a:latin typeface="標楷體" panose="03000509000000000000" pitchFamily="65" charset="-120"/>
                <a:ea typeface="標楷體" panose="03000509000000000000" pitchFamily="65" charset="-120"/>
              </a:rPr>
            </a:br>
            <a:r>
              <a:rPr lang="zh-TW" altLang="zh-TW" sz="2800" dirty="0">
                <a:solidFill>
                  <a:schemeClr val="tx1"/>
                </a:solidFill>
                <a:latin typeface="標楷體" panose="03000509000000000000" pitchFamily="65" charset="-120"/>
                <a:ea typeface="標楷體" panose="03000509000000000000" pitchFamily="65" charset="-120"/>
              </a:rPr>
              <a:t>當面或以書信，或透過雙方都信任的第三人，明確告知行為人你不舒服的感覺，要求對方立即停止該行為。</a:t>
            </a:r>
            <a:endParaRPr lang="zh-TW" altLang="en-US" sz="2800" dirty="0">
              <a:solidFill>
                <a:schemeClr val="tx1"/>
              </a:solidFill>
            </a:endParaRPr>
          </a:p>
        </p:txBody>
      </p:sp>
      <p:sp>
        <p:nvSpPr>
          <p:cNvPr id="4" name="標題 1"/>
          <p:cNvSpPr txBox="1">
            <a:spLocks/>
          </p:cNvSpPr>
          <p:nvPr/>
        </p:nvSpPr>
        <p:spPr>
          <a:xfrm>
            <a:off x="323528" y="332656"/>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TW" altLang="zh-TW" b="1" dirty="0" smtClean="0">
                <a:solidFill>
                  <a:srgbClr val="C00000"/>
                </a:solidFill>
                <a:latin typeface="標楷體" panose="03000509000000000000" pitchFamily="65" charset="-120"/>
                <a:ea typeface="標楷體" panose="03000509000000000000" pitchFamily="65" charset="-120"/>
              </a:rPr>
              <a:t>性騷擾的應對模式</a:t>
            </a:r>
            <a:endParaRPr lang="zh-TW" altLang="en-US" b="1" dirty="0">
              <a:solidFill>
                <a:srgbClr val="C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97488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59024" y="908720"/>
            <a:ext cx="8784976" cy="4392488"/>
          </a:xfrm>
        </p:spPr>
        <p:txBody>
          <a:bodyPr>
            <a:noAutofit/>
          </a:bodyPr>
          <a:lstStyle/>
          <a:p>
            <a:pPr algn="l"/>
            <a:r>
              <a:rPr lang="zh-TW" altLang="zh-TW" sz="2800" dirty="0" smtClean="0">
                <a:solidFill>
                  <a:schemeClr val="tx1"/>
                </a:solidFill>
                <a:latin typeface="標楷體" panose="03000509000000000000" pitchFamily="65" charset="-120"/>
                <a:ea typeface="標楷體" panose="03000509000000000000" pitchFamily="65" charset="-120"/>
              </a:rPr>
              <a:t>二</a:t>
            </a:r>
            <a:r>
              <a:rPr lang="zh-TW" altLang="en-US" sz="2800" dirty="0">
                <a:solidFill>
                  <a:schemeClr val="tx1"/>
                </a:solidFill>
                <a:latin typeface="標楷體" panose="03000509000000000000" pitchFamily="65" charset="-120"/>
                <a:ea typeface="標楷體" panose="03000509000000000000" pitchFamily="65" charset="-120"/>
              </a:rPr>
              <a:t>、</a:t>
            </a:r>
            <a:r>
              <a:rPr lang="zh-TW" altLang="zh-TW" sz="2800" b="1" dirty="0" smtClean="0">
                <a:solidFill>
                  <a:srgbClr val="1A0D97"/>
                </a:solidFill>
                <a:latin typeface="標楷體" panose="03000509000000000000" pitchFamily="65" charset="-120"/>
                <a:ea typeface="標楷體" panose="03000509000000000000" pitchFamily="65" charset="-120"/>
              </a:rPr>
              <a:t>如果</a:t>
            </a:r>
            <a:r>
              <a:rPr lang="zh-TW" altLang="zh-TW" sz="2800" b="1" dirty="0">
                <a:solidFill>
                  <a:srgbClr val="1A0D97"/>
                </a:solidFill>
                <a:latin typeface="標楷體" panose="03000509000000000000" pitchFamily="65" charset="-120"/>
                <a:ea typeface="標楷體" panose="03000509000000000000" pitchFamily="65" charset="-120"/>
              </a:rPr>
              <a:t>情況沒有改善，則應採取掌控情勢的策略</a:t>
            </a:r>
            <a:r>
              <a:rPr lang="zh-TW" altLang="zh-TW" sz="2800" dirty="0">
                <a:solidFill>
                  <a:schemeClr val="tx1"/>
                </a:solidFill>
                <a:latin typeface="標楷體" panose="03000509000000000000" pitchFamily="65" charset="-120"/>
                <a:ea typeface="標楷體" panose="03000509000000000000" pitchFamily="65" charset="-120"/>
              </a:rPr>
              <a:t>：</a:t>
            </a:r>
            <a:br>
              <a:rPr lang="zh-TW" altLang="zh-TW" sz="2800" dirty="0">
                <a:solidFill>
                  <a:schemeClr val="tx1"/>
                </a:solidFill>
                <a:latin typeface="標楷體" panose="03000509000000000000" pitchFamily="65" charset="-120"/>
                <a:ea typeface="標楷體" panose="03000509000000000000" pitchFamily="65" charset="-120"/>
              </a:rPr>
            </a:br>
            <a:r>
              <a:rPr lang="en-US" altLang="zh-TW" sz="2800" dirty="0" smtClean="0">
                <a:solidFill>
                  <a:schemeClr val="tx1"/>
                </a:solidFill>
                <a:latin typeface="標楷體" panose="03000509000000000000" pitchFamily="65" charset="-120"/>
                <a:ea typeface="標楷體" panose="03000509000000000000" pitchFamily="65" charset="-120"/>
              </a:rPr>
              <a:t>1.</a:t>
            </a:r>
            <a:r>
              <a:rPr lang="zh-TW" altLang="zh-TW" sz="2800" dirty="0" smtClean="0">
                <a:solidFill>
                  <a:schemeClr val="tx1"/>
                </a:solidFill>
                <a:latin typeface="標楷體" panose="03000509000000000000" pitchFamily="65" charset="-120"/>
                <a:ea typeface="標楷體" panose="03000509000000000000" pitchFamily="65" charset="-120"/>
              </a:rPr>
              <a:t>將</a:t>
            </a:r>
            <a:r>
              <a:rPr lang="zh-TW" altLang="zh-TW" sz="2800" dirty="0">
                <a:solidFill>
                  <a:schemeClr val="tx1"/>
                </a:solidFill>
                <a:latin typeface="標楷體" panose="03000509000000000000" pitchFamily="65" charset="-120"/>
                <a:ea typeface="標楷體" panose="03000509000000000000" pitchFamily="65" charset="-120"/>
              </a:rPr>
              <a:t>事發經過以及對你的影響，告知你</a:t>
            </a:r>
            <a:r>
              <a:rPr lang="zh-TW" altLang="zh-TW" sz="2800" dirty="0" smtClean="0">
                <a:solidFill>
                  <a:schemeClr val="tx1"/>
                </a:solidFill>
                <a:latin typeface="標楷體" panose="03000509000000000000" pitchFamily="65" charset="-120"/>
                <a:ea typeface="標楷體" panose="03000509000000000000" pitchFamily="65" charset="-120"/>
              </a:rPr>
              <a:t>可信任之</a:t>
            </a:r>
            <a:endParaRPr lang="en-US" altLang="zh-TW" sz="2800" dirty="0" smtClean="0">
              <a:solidFill>
                <a:schemeClr val="tx1"/>
              </a:solidFill>
              <a:latin typeface="標楷體" panose="03000509000000000000" pitchFamily="65" charset="-120"/>
              <a:ea typeface="標楷體" panose="03000509000000000000" pitchFamily="65" charset="-120"/>
            </a:endParaRPr>
          </a:p>
          <a:p>
            <a:pPr algn="l"/>
            <a:r>
              <a:rPr lang="zh-TW" altLang="en-US" sz="2800" dirty="0" smtClean="0">
                <a:solidFill>
                  <a:schemeClr val="tx1"/>
                </a:solidFill>
                <a:latin typeface="標楷體" panose="03000509000000000000" pitchFamily="65" charset="-120"/>
                <a:ea typeface="標楷體" panose="03000509000000000000" pitchFamily="65" charset="-120"/>
              </a:rPr>
              <a:t>  </a:t>
            </a:r>
            <a:r>
              <a:rPr lang="zh-TW" altLang="zh-TW" sz="2800" dirty="0" smtClean="0">
                <a:solidFill>
                  <a:schemeClr val="tx1"/>
                </a:solidFill>
                <a:latin typeface="標楷體" panose="03000509000000000000" pitchFamily="65" charset="-120"/>
                <a:ea typeface="標楷體" panose="03000509000000000000" pitchFamily="65" charset="-120"/>
              </a:rPr>
              <a:t>親友或同儕</a:t>
            </a:r>
            <a:r>
              <a:rPr lang="zh-TW" altLang="en-US" sz="2800" dirty="0" smtClean="0">
                <a:solidFill>
                  <a:schemeClr val="tx1"/>
                </a:solidFill>
                <a:latin typeface="標楷體" panose="03000509000000000000" pitchFamily="65" charset="-120"/>
                <a:ea typeface="標楷體" panose="03000509000000000000" pitchFamily="65" charset="-120"/>
              </a:rPr>
              <a:t>。</a:t>
            </a:r>
            <a:r>
              <a:rPr lang="zh-TW" altLang="zh-TW" sz="2800" dirty="0">
                <a:solidFill>
                  <a:schemeClr val="tx1"/>
                </a:solidFill>
                <a:latin typeface="標楷體" panose="03000509000000000000" pitchFamily="65" charset="-120"/>
                <a:ea typeface="標楷體" panose="03000509000000000000" pitchFamily="65" charset="-120"/>
              </a:rPr>
              <a:t/>
            </a:r>
            <a:br>
              <a:rPr lang="zh-TW" altLang="zh-TW" sz="2800" dirty="0">
                <a:solidFill>
                  <a:schemeClr val="tx1"/>
                </a:solidFill>
                <a:latin typeface="標楷體" panose="03000509000000000000" pitchFamily="65" charset="-120"/>
                <a:ea typeface="標楷體" panose="03000509000000000000" pitchFamily="65" charset="-120"/>
              </a:rPr>
            </a:br>
            <a:r>
              <a:rPr lang="en-US" altLang="zh-TW" sz="2800" dirty="0">
                <a:solidFill>
                  <a:schemeClr val="tx1"/>
                </a:solidFill>
                <a:latin typeface="標楷體" panose="03000509000000000000" pitchFamily="65" charset="-120"/>
                <a:ea typeface="標楷體" panose="03000509000000000000" pitchFamily="65" charset="-120"/>
              </a:rPr>
              <a:t>2</a:t>
            </a:r>
            <a:r>
              <a:rPr lang="en-US" altLang="zh-TW" sz="2800" dirty="0" smtClean="0">
                <a:solidFill>
                  <a:schemeClr val="tx1"/>
                </a:solidFill>
                <a:latin typeface="標楷體" panose="03000509000000000000" pitchFamily="65" charset="-120"/>
                <a:ea typeface="標楷體" panose="03000509000000000000" pitchFamily="65" charset="-120"/>
              </a:rPr>
              <a:t>.</a:t>
            </a:r>
            <a:r>
              <a:rPr lang="zh-TW" altLang="zh-TW" sz="2800" dirty="0" smtClean="0">
                <a:solidFill>
                  <a:schemeClr val="tx1"/>
                </a:solidFill>
                <a:latin typeface="標楷體" panose="03000509000000000000" pitchFamily="65" charset="-120"/>
                <a:ea typeface="標楷體" panose="03000509000000000000" pitchFamily="65" charset="-120"/>
              </a:rPr>
              <a:t>記錄</a:t>
            </a:r>
            <a:r>
              <a:rPr lang="zh-TW" altLang="zh-TW" sz="2800" dirty="0">
                <a:solidFill>
                  <a:schemeClr val="tx1"/>
                </a:solidFill>
                <a:latin typeface="標楷體" panose="03000509000000000000" pitchFamily="65" charset="-120"/>
                <a:ea typeface="標楷體" panose="03000509000000000000" pitchFamily="65" charset="-120"/>
              </a:rPr>
              <a:t>性騷擾事件：詳盡紀錄事情發生的</a:t>
            </a:r>
            <a:r>
              <a:rPr lang="zh-TW" altLang="zh-TW" sz="2800" dirty="0" smtClean="0">
                <a:solidFill>
                  <a:schemeClr val="tx1"/>
                </a:solidFill>
                <a:latin typeface="標楷體" panose="03000509000000000000" pitchFamily="65" charset="-120"/>
                <a:ea typeface="標楷體" panose="03000509000000000000" pitchFamily="65" charset="-120"/>
              </a:rPr>
              <a:t>完整經過</a:t>
            </a:r>
            <a:endParaRPr lang="en-US" altLang="zh-TW" sz="2800" dirty="0" smtClean="0">
              <a:solidFill>
                <a:schemeClr val="tx1"/>
              </a:solidFill>
              <a:latin typeface="標楷體" panose="03000509000000000000" pitchFamily="65" charset="-120"/>
              <a:ea typeface="標楷體" panose="03000509000000000000" pitchFamily="65" charset="-120"/>
            </a:endParaRPr>
          </a:p>
          <a:p>
            <a:pPr algn="l"/>
            <a:r>
              <a:rPr lang="zh-TW" altLang="en-US" sz="2800" dirty="0">
                <a:latin typeface="標楷體" panose="03000509000000000000" pitchFamily="65" charset="-120"/>
                <a:ea typeface="標楷體" panose="03000509000000000000" pitchFamily="65" charset="-120"/>
              </a:rPr>
              <a:t> </a:t>
            </a:r>
            <a:r>
              <a:rPr lang="zh-TW" altLang="en-US" sz="2800" dirty="0" smtClean="0">
                <a:latin typeface="標楷體" panose="03000509000000000000" pitchFamily="65" charset="-120"/>
                <a:ea typeface="標楷體" panose="03000509000000000000" pitchFamily="65" charset="-120"/>
              </a:rPr>
              <a:t> </a:t>
            </a:r>
            <a:r>
              <a:rPr lang="zh-TW" altLang="en-US" sz="2800" dirty="0" smtClean="0">
                <a:solidFill>
                  <a:schemeClr val="tx1"/>
                </a:solidFill>
                <a:latin typeface="標楷體" panose="03000509000000000000" pitchFamily="65" charset="-120"/>
                <a:ea typeface="標楷體" panose="03000509000000000000" pitchFamily="65" charset="-120"/>
              </a:rPr>
              <a:t>、</a:t>
            </a:r>
            <a:r>
              <a:rPr lang="zh-TW" altLang="zh-TW" sz="2800" dirty="0" smtClean="0">
                <a:solidFill>
                  <a:schemeClr val="tx1"/>
                </a:solidFill>
                <a:latin typeface="標楷體" panose="03000509000000000000" pitchFamily="65" charset="-120"/>
                <a:ea typeface="標楷體" panose="03000509000000000000" pitchFamily="65" charset="-120"/>
              </a:rPr>
              <a:t>列舉</a:t>
            </a:r>
            <a:r>
              <a:rPr lang="zh-TW" altLang="zh-TW" sz="2800" dirty="0">
                <a:solidFill>
                  <a:schemeClr val="tx1"/>
                </a:solidFill>
                <a:latin typeface="標楷體" panose="03000509000000000000" pitchFamily="65" charset="-120"/>
                <a:ea typeface="標楷體" panose="03000509000000000000" pitchFamily="65" charset="-120"/>
              </a:rPr>
              <a:t>目擊者</a:t>
            </a:r>
            <a:r>
              <a:rPr lang="zh-TW" altLang="en-US" sz="2800" dirty="0">
                <a:solidFill>
                  <a:schemeClr val="tx1"/>
                </a:solidFill>
                <a:latin typeface="標楷體" panose="03000509000000000000" pitchFamily="65" charset="-120"/>
                <a:ea typeface="標楷體" panose="03000509000000000000" pitchFamily="65" charset="-120"/>
              </a:rPr>
              <a:t>、</a:t>
            </a:r>
            <a:r>
              <a:rPr lang="en-US" altLang="zh-TW" sz="2800" dirty="0">
                <a:solidFill>
                  <a:schemeClr val="tx1"/>
                </a:solidFill>
                <a:latin typeface="標楷體" panose="03000509000000000000" pitchFamily="65" charset="-120"/>
                <a:ea typeface="標楷體" panose="03000509000000000000" pitchFamily="65" charset="-120"/>
              </a:rPr>
              <a:t> </a:t>
            </a:r>
            <a:r>
              <a:rPr lang="zh-TW" altLang="zh-TW" sz="2800" dirty="0">
                <a:solidFill>
                  <a:schemeClr val="tx1"/>
                </a:solidFill>
                <a:latin typeface="標楷體" panose="03000509000000000000" pitchFamily="65" charset="-120"/>
                <a:ea typeface="標楷體" panose="03000509000000000000" pitchFamily="65" charset="-120"/>
              </a:rPr>
              <a:t>詳細記錄每次</a:t>
            </a:r>
            <a:r>
              <a:rPr lang="zh-TW" altLang="zh-TW" sz="2800" dirty="0" smtClean="0">
                <a:solidFill>
                  <a:schemeClr val="tx1"/>
                </a:solidFill>
                <a:latin typeface="標楷體" panose="03000509000000000000" pitchFamily="65" charset="-120"/>
                <a:ea typeface="標楷體" panose="03000509000000000000" pitchFamily="65" charset="-120"/>
              </a:rPr>
              <a:t>事發</a:t>
            </a:r>
            <a:r>
              <a:rPr lang="zh-TW" altLang="zh-TW" sz="2800" dirty="0">
                <a:solidFill>
                  <a:schemeClr val="tx1"/>
                </a:solidFill>
                <a:latin typeface="標楷體" panose="03000509000000000000" pitchFamily="65" charset="-120"/>
                <a:ea typeface="標楷體" panose="03000509000000000000" pitchFamily="65" charset="-120"/>
              </a:rPr>
              <a:t>時間</a:t>
            </a:r>
            <a:r>
              <a:rPr lang="zh-TW" altLang="zh-TW" sz="2800" dirty="0" smtClean="0">
                <a:solidFill>
                  <a:schemeClr val="tx1"/>
                </a:solidFill>
                <a:latin typeface="標楷體" panose="03000509000000000000" pitchFamily="65" charset="-120"/>
                <a:ea typeface="標楷體" panose="03000509000000000000" pitchFamily="65" charset="-120"/>
              </a:rPr>
              <a:t>、</a:t>
            </a:r>
            <a:r>
              <a:rPr lang="zh-TW" altLang="en-US" sz="2800" dirty="0" smtClean="0">
                <a:solidFill>
                  <a:schemeClr val="tx1"/>
                </a:solidFill>
                <a:latin typeface="標楷體" panose="03000509000000000000" pitchFamily="65" charset="-120"/>
                <a:ea typeface="標楷體" panose="03000509000000000000" pitchFamily="65" charset="-120"/>
              </a:rPr>
              <a:t>日</a:t>
            </a:r>
            <a:r>
              <a:rPr lang="zh-TW" altLang="zh-TW" sz="2800" dirty="0" smtClean="0">
                <a:solidFill>
                  <a:schemeClr val="tx1"/>
                </a:solidFill>
                <a:latin typeface="標楷體" panose="03000509000000000000" pitchFamily="65" charset="-120"/>
                <a:ea typeface="標楷體" panose="03000509000000000000" pitchFamily="65" charset="-120"/>
              </a:rPr>
              <a:t>期</a:t>
            </a:r>
            <a:r>
              <a:rPr lang="zh-TW" altLang="zh-TW" sz="2800" dirty="0">
                <a:solidFill>
                  <a:schemeClr val="tx1"/>
                </a:solidFill>
                <a:latin typeface="標楷體" panose="03000509000000000000" pitchFamily="65" charset="-120"/>
                <a:ea typeface="標楷體" panose="03000509000000000000" pitchFamily="65" charset="-120"/>
              </a:rPr>
              <a:t>和</a:t>
            </a:r>
            <a:r>
              <a:rPr lang="zh-TW" altLang="zh-TW" sz="2800" dirty="0" smtClean="0">
                <a:solidFill>
                  <a:schemeClr val="tx1"/>
                </a:solidFill>
                <a:latin typeface="標楷體" panose="03000509000000000000" pitchFamily="65" charset="-120"/>
                <a:ea typeface="標楷體" panose="03000509000000000000" pitchFamily="65" charset="-120"/>
              </a:rPr>
              <a:t>地</a:t>
            </a:r>
            <a:endParaRPr lang="en-US" altLang="zh-TW" sz="2800" dirty="0" smtClean="0">
              <a:solidFill>
                <a:schemeClr val="tx1"/>
              </a:solidFill>
              <a:latin typeface="標楷體" panose="03000509000000000000" pitchFamily="65" charset="-120"/>
              <a:ea typeface="標楷體" panose="03000509000000000000" pitchFamily="65" charset="-120"/>
            </a:endParaRPr>
          </a:p>
          <a:p>
            <a:pPr algn="l"/>
            <a:r>
              <a:rPr lang="zh-TW" altLang="en-US">
                <a:solidFill>
                  <a:schemeClr val="tx1"/>
                </a:solidFill>
                <a:latin typeface="標楷體" panose="03000509000000000000" pitchFamily="65" charset="-120"/>
                <a:ea typeface="標楷體" panose="03000509000000000000" pitchFamily="65" charset="-120"/>
              </a:rPr>
              <a:t> </a:t>
            </a:r>
            <a:r>
              <a:rPr lang="zh-TW" altLang="en-US" smtClean="0">
                <a:solidFill>
                  <a:schemeClr val="tx1"/>
                </a:solidFill>
                <a:latin typeface="標楷體" panose="03000509000000000000" pitchFamily="65" charset="-120"/>
                <a:ea typeface="標楷體" panose="03000509000000000000" pitchFamily="65" charset="-120"/>
              </a:rPr>
              <a:t> </a:t>
            </a:r>
            <a:r>
              <a:rPr lang="zh-TW" altLang="zh-TW" sz="2800" smtClean="0">
                <a:solidFill>
                  <a:schemeClr val="tx1"/>
                </a:solidFill>
                <a:latin typeface="標楷體" panose="03000509000000000000" pitchFamily="65" charset="-120"/>
                <a:ea typeface="標楷體" panose="03000509000000000000" pitchFamily="65" charset="-120"/>
              </a:rPr>
              <a:t>點</a:t>
            </a:r>
            <a:r>
              <a:rPr lang="zh-TW" altLang="en-US" sz="2800" dirty="0" smtClean="0">
                <a:solidFill>
                  <a:schemeClr val="tx1"/>
                </a:solidFill>
                <a:latin typeface="標楷體" panose="03000509000000000000" pitchFamily="65" charset="-120"/>
                <a:ea typeface="標楷體" panose="03000509000000000000" pitchFamily="65" charset="-120"/>
              </a:rPr>
              <a:t>、</a:t>
            </a:r>
            <a:r>
              <a:rPr lang="zh-TW" altLang="zh-TW" sz="2800" dirty="0" smtClean="0">
                <a:solidFill>
                  <a:schemeClr val="tx1"/>
                </a:solidFill>
                <a:latin typeface="標楷體" panose="03000509000000000000" pitchFamily="65" charset="-120"/>
                <a:ea typeface="標楷體" panose="03000509000000000000" pitchFamily="65" charset="-120"/>
              </a:rPr>
              <a:t>妥善</a:t>
            </a:r>
            <a:r>
              <a:rPr lang="zh-TW" altLang="zh-TW" sz="2800" dirty="0">
                <a:solidFill>
                  <a:schemeClr val="tx1"/>
                </a:solidFill>
                <a:latin typeface="標楷體" panose="03000509000000000000" pitchFamily="65" charset="-120"/>
                <a:ea typeface="標楷體" panose="03000509000000000000" pitchFamily="65" charset="-120"/>
              </a:rPr>
              <a:t>保存你的</a:t>
            </a:r>
            <a:r>
              <a:rPr lang="zh-TW" altLang="zh-TW" sz="2800" dirty="0" smtClean="0">
                <a:solidFill>
                  <a:schemeClr val="tx1"/>
                </a:solidFill>
                <a:latin typeface="標楷體" panose="03000509000000000000" pitchFamily="65" charset="-120"/>
                <a:ea typeface="標楷體" panose="03000509000000000000" pitchFamily="65" charset="-120"/>
              </a:rPr>
              <a:t>紀錄</a:t>
            </a:r>
            <a:r>
              <a:rPr lang="zh-TW" altLang="en-US" sz="2800" dirty="0" smtClean="0">
                <a:solidFill>
                  <a:schemeClr val="tx1"/>
                </a:solidFill>
                <a:latin typeface="標楷體" panose="03000509000000000000" pitchFamily="65" charset="-120"/>
                <a:ea typeface="標楷體" panose="03000509000000000000" pitchFamily="65" charset="-120"/>
              </a:rPr>
              <a:t>。</a:t>
            </a:r>
            <a:r>
              <a:rPr lang="zh-TW" altLang="zh-TW" sz="2800" dirty="0">
                <a:solidFill>
                  <a:schemeClr val="tx1"/>
                </a:solidFill>
                <a:latin typeface="標楷體" panose="03000509000000000000" pitchFamily="65" charset="-120"/>
                <a:ea typeface="標楷體" panose="03000509000000000000" pitchFamily="65" charset="-120"/>
              </a:rPr>
              <a:t/>
            </a:r>
            <a:br>
              <a:rPr lang="zh-TW" altLang="zh-TW" sz="2800" dirty="0">
                <a:solidFill>
                  <a:schemeClr val="tx1"/>
                </a:solidFill>
                <a:latin typeface="標楷體" panose="03000509000000000000" pitchFamily="65" charset="-120"/>
                <a:ea typeface="標楷體" panose="03000509000000000000" pitchFamily="65" charset="-120"/>
              </a:rPr>
            </a:br>
            <a:r>
              <a:rPr lang="en-US" altLang="zh-TW" sz="2800" dirty="0">
                <a:solidFill>
                  <a:schemeClr val="tx1"/>
                </a:solidFill>
                <a:latin typeface="標楷體" panose="03000509000000000000" pitchFamily="65" charset="-120"/>
                <a:ea typeface="標楷體" panose="03000509000000000000" pitchFamily="65" charset="-120"/>
              </a:rPr>
              <a:t>3</a:t>
            </a:r>
            <a:r>
              <a:rPr lang="en-US" altLang="zh-TW" sz="2800" dirty="0" smtClean="0">
                <a:solidFill>
                  <a:schemeClr val="tx1"/>
                </a:solidFill>
                <a:latin typeface="標楷體" panose="03000509000000000000" pitchFamily="65" charset="-120"/>
                <a:ea typeface="標楷體" panose="03000509000000000000" pitchFamily="65" charset="-120"/>
              </a:rPr>
              <a:t>.</a:t>
            </a:r>
            <a:r>
              <a:rPr lang="zh-TW" altLang="zh-TW" sz="2800" dirty="0" smtClean="0">
                <a:solidFill>
                  <a:schemeClr val="tx1"/>
                </a:solidFill>
                <a:latin typeface="標楷體" panose="03000509000000000000" pitchFamily="65" charset="-120"/>
                <a:ea typeface="標楷體" panose="03000509000000000000" pitchFamily="65" charset="-120"/>
              </a:rPr>
              <a:t>搜證</a:t>
            </a:r>
            <a:r>
              <a:rPr lang="zh-TW" altLang="en-US" sz="2800" dirty="0" smtClean="0">
                <a:solidFill>
                  <a:schemeClr val="tx1"/>
                </a:solidFill>
                <a:latin typeface="標楷體" panose="03000509000000000000" pitchFamily="65" charset="-120"/>
                <a:ea typeface="標楷體" panose="03000509000000000000" pitchFamily="65" charset="-120"/>
              </a:rPr>
              <a:t>。</a:t>
            </a:r>
            <a:r>
              <a:rPr lang="en-US" altLang="zh-TW" sz="2800" dirty="0">
                <a:solidFill>
                  <a:schemeClr val="tx1"/>
                </a:solidFill>
                <a:latin typeface="標楷體" panose="03000509000000000000" pitchFamily="65" charset="-120"/>
                <a:ea typeface="標楷體" panose="03000509000000000000" pitchFamily="65" charset="-120"/>
              </a:rPr>
              <a:t/>
            </a:r>
            <a:br>
              <a:rPr lang="en-US" altLang="zh-TW" sz="2800" dirty="0">
                <a:solidFill>
                  <a:schemeClr val="tx1"/>
                </a:solidFill>
                <a:latin typeface="標楷體" panose="03000509000000000000" pitchFamily="65" charset="-120"/>
                <a:ea typeface="標楷體" panose="03000509000000000000" pitchFamily="65" charset="-120"/>
              </a:rPr>
            </a:br>
            <a:r>
              <a:rPr lang="en-US" altLang="zh-TW" sz="2800" dirty="0" smtClean="0">
                <a:solidFill>
                  <a:schemeClr val="tx1"/>
                </a:solidFill>
                <a:latin typeface="標楷體" panose="03000509000000000000" pitchFamily="65" charset="-120"/>
                <a:ea typeface="標楷體" panose="03000509000000000000" pitchFamily="65" charset="-120"/>
              </a:rPr>
              <a:t>4.</a:t>
            </a:r>
            <a:r>
              <a:rPr lang="zh-TW" altLang="zh-TW" sz="2800" dirty="0" smtClean="0">
                <a:solidFill>
                  <a:schemeClr val="tx1"/>
                </a:solidFill>
                <a:latin typeface="標楷體" panose="03000509000000000000" pitchFamily="65" charset="-120"/>
                <a:ea typeface="標楷體" panose="03000509000000000000" pitchFamily="65" charset="-120"/>
              </a:rPr>
              <a:t>提出</a:t>
            </a:r>
            <a:r>
              <a:rPr lang="zh-TW" altLang="zh-TW" sz="2800" dirty="0">
                <a:solidFill>
                  <a:schemeClr val="tx1"/>
                </a:solidFill>
                <a:latin typeface="標楷體" panose="03000509000000000000" pitchFamily="65" charset="-120"/>
                <a:ea typeface="標楷體" panose="03000509000000000000" pitchFamily="65" charset="-120"/>
              </a:rPr>
              <a:t>法律</a:t>
            </a:r>
            <a:r>
              <a:rPr lang="zh-TW" altLang="zh-TW" sz="2800" dirty="0" smtClean="0">
                <a:solidFill>
                  <a:schemeClr val="tx1"/>
                </a:solidFill>
                <a:latin typeface="標楷體" panose="03000509000000000000" pitchFamily="65" charset="-120"/>
                <a:ea typeface="標楷體" panose="03000509000000000000" pitchFamily="65" charset="-120"/>
              </a:rPr>
              <a:t>救濟</a:t>
            </a:r>
            <a:r>
              <a:rPr lang="zh-TW" altLang="en-US" sz="2800" dirty="0">
                <a:solidFill>
                  <a:schemeClr val="tx1"/>
                </a:solidFill>
                <a:latin typeface="標楷體" panose="03000509000000000000" pitchFamily="65" charset="-120"/>
                <a:ea typeface="標楷體" panose="03000509000000000000" pitchFamily="65" charset="-120"/>
              </a:rPr>
              <a:t>，</a:t>
            </a:r>
            <a:r>
              <a:rPr lang="zh-TW" altLang="zh-TW" sz="2800" dirty="0" smtClean="0">
                <a:solidFill>
                  <a:schemeClr val="tx1"/>
                </a:solidFill>
                <a:latin typeface="標楷體" panose="03000509000000000000" pitchFamily="65" charset="-120"/>
                <a:ea typeface="標楷體" panose="03000509000000000000" pitchFamily="65" charset="-120"/>
              </a:rPr>
              <a:t>如</a:t>
            </a:r>
            <a:r>
              <a:rPr lang="zh-TW" altLang="zh-TW" sz="2800" dirty="0">
                <a:solidFill>
                  <a:schemeClr val="tx1"/>
                </a:solidFill>
                <a:latin typeface="標楷體" panose="03000509000000000000" pitchFamily="65" charset="-120"/>
                <a:ea typeface="標楷體" panose="03000509000000000000" pitchFamily="65" charset="-120"/>
              </a:rPr>
              <a:t>：提起刑事訴訟、</a:t>
            </a:r>
            <a:r>
              <a:rPr lang="zh-TW" altLang="zh-TW" sz="2800" dirty="0" smtClean="0">
                <a:solidFill>
                  <a:schemeClr val="tx1"/>
                </a:solidFill>
                <a:latin typeface="標楷體" panose="03000509000000000000" pitchFamily="65" charset="-120"/>
                <a:ea typeface="標楷體" panose="03000509000000000000" pitchFamily="65" charset="-120"/>
              </a:rPr>
              <a:t>民事賠償、</a:t>
            </a:r>
            <a:endParaRPr lang="en-US" altLang="zh-TW" sz="2800" dirty="0" smtClean="0">
              <a:solidFill>
                <a:schemeClr val="tx1"/>
              </a:solidFill>
              <a:latin typeface="標楷體" panose="03000509000000000000" pitchFamily="65" charset="-120"/>
              <a:ea typeface="標楷體" panose="03000509000000000000" pitchFamily="65" charset="-120"/>
            </a:endParaRPr>
          </a:p>
          <a:p>
            <a:pPr algn="l"/>
            <a:r>
              <a:rPr lang="zh-TW" altLang="en-US" sz="2800" dirty="0" smtClean="0">
                <a:solidFill>
                  <a:schemeClr val="tx1"/>
                </a:solidFill>
                <a:latin typeface="標楷體" panose="03000509000000000000" pitchFamily="65" charset="-120"/>
                <a:ea typeface="標楷體" panose="03000509000000000000" pitchFamily="65" charset="-120"/>
              </a:rPr>
              <a:t>  </a:t>
            </a:r>
            <a:r>
              <a:rPr lang="zh-TW" altLang="zh-TW" sz="2800" dirty="0" smtClean="0">
                <a:solidFill>
                  <a:schemeClr val="tx1"/>
                </a:solidFill>
                <a:latin typeface="標楷體" panose="03000509000000000000" pitchFamily="65" charset="-120"/>
                <a:ea typeface="標楷體" panose="03000509000000000000" pitchFamily="65" charset="-120"/>
              </a:rPr>
              <a:t>行政救濟</a:t>
            </a:r>
            <a:r>
              <a:rPr lang="zh-TW" altLang="zh-TW" sz="2800" dirty="0">
                <a:solidFill>
                  <a:schemeClr val="tx1"/>
                </a:solidFill>
                <a:latin typeface="標楷體" panose="03000509000000000000" pitchFamily="65" charset="-120"/>
                <a:ea typeface="標楷體" panose="03000509000000000000" pitchFamily="65" charset="-120"/>
              </a:rPr>
              <a:t>（申訴或申請</a:t>
            </a:r>
            <a:r>
              <a:rPr lang="zh-TW" altLang="zh-TW" sz="2800" dirty="0" smtClean="0">
                <a:solidFill>
                  <a:schemeClr val="tx1"/>
                </a:solidFill>
                <a:latin typeface="標楷體" panose="03000509000000000000" pitchFamily="65" charset="-120"/>
                <a:ea typeface="標楷體" panose="03000509000000000000" pitchFamily="65" charset="-120"/>
              </a:rPr>
              <a:t>調解）</a:t>
            </a:r>
            <a:r>
              <a:rPr lang="zh-TW" altLang="en-US" sz="2800" dirty="0" smtClean="0">
                <a:solidFill>
                  <a:schemeClr val="tx1"/>
                </a:solidFill>
                <a:latin typeface="標楷體" panose="03000509000000000000" pitchFamily="65" charset="-120"/>
                <a:ea typeface="標楷體" panose="03000509000000000000" pitchFamily="65" charset="-120"/>
              </a:rPr>
              <a:t>。</a:t>
            </a:r>
            <a:endParaRPr lang="en-US" altLang="zh-TW" sz="2800" dirty="0" smtClean="0">
              <a:solidFill>
                <a:schemeClr val="tx1"/>
              </a:solidFill>
              <a:latin typeface="標楷體" panose="03000509000000000000" pitchFamily="65" charset="-120"/>
              <a:ea typeface="標楷體" panose="03000509000000000000" pitchFamily="65" charset="-120"/>
            </a:endParaRPr>
          </a:p>
        </p:txBody>
      </p:sp>
      <p:sp>
        <p:nvSpPr>
          <p:cNvPr id="4" name="標題 1"/>
          <p:cNvSpPr txBox="1">
            <a:spLocks/>
          </p:cNvSpPr>
          <p:nvPr/>
        </p:nvSpPr>
        <p:spPr>
          <a:xfrm>
            <a:off x="457200" y="3079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TW" altLang="zh-TW" b="1" dirty="0" smtClean="0">
                <a:solidFill>
                  <a:srgbClr val="C00000"/>
                </a:solidFill>
                <a:latin typeface="標楷體" panose="03000509000000000000" pitchFamily="65" charset="-120"/>
                <a:ea typeface="標楷體" panose="03000509000000000000" pitchFamily="65" charset="-120"/>
              </a:rPr>
              <a:t>性騷擾的應對模式</a:t>
            </a:r>
            <a:endParaRPr lang="zh-TW" altLang="en-US" b="1" dirty="0">
              <a:solidFill>
                <a:srgbClr val="C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69923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251520" y="332656"/>
            <a:ext cx="8527976" cy="1470025"/>
          </a:xfrm>
        </p:spPr>
        <p:txBody>
          <a:bodyPr>
            <a:noAutofit/>
          </a:bodyPr>
          <a:lstStyle/>
          <a:p>
            <a:pPr algn="ctr"/>
            <a:r>
              <a:rPr lang="zh-TW" altLang="zh-TW" sz="5400" b="1" dirty="0" smtClean="0">
                <a:solidFill>
                  <a:srgbClr val="FF0000"/>
                </a:solidFill>
                <a:latin typeface="標楷體" panose="03000509000000000000" pitchFamily="65" charset="-120"/>
                <a:ea typeface="標楷體" panose="03000509000000000000" pitchFamily="65" charset="-120"/>
              </a:rPr>
              <a:t>校園</a:t>
            </a:r>
            <a:r>
              <a:rPr lang="zh-TW" altLang="zh-TW" sz="5400" b="1" dirty="0">
                <a:solidFill>
                  <a:srgbClr val="FF0000"/>
                </a:solidFill>
                <a:latin typeface="標楷體" panose="03000509000000000000" pitchFamily="65" charset="-120"/>
                <a:ea typeface="標楷體" panose="03000509000000000000" pitchFamily="65" charset="-120"/>
              </a:rPr>
              <a:t>性騷擾</a:t>
            </a:r>
            <a:r>
              <a:rPr lang="zh-TW" altLang="zh-TW" sz="5400" b="1" dirty="0" smtClean="0">
                <a:solidFill>
                  <a:srgbClr val="FF0000"/>
                </a:solidFill>
                <a:latin typeface="標楷體" panose="03000509000000000000" pitchFamily="65" charset="-120"/>
                <a:ea typeface="標楷體" panose="03000509000000000000" pitchFamily="65" charset="-120"/>
              </a:rPr>
              <a:t>事件</a:t>
            </a:r>
            <a:r>
              <a:rPr lang="zh-TW" altLang="en-US" sz="5400" b="1" dirty="0" smtClean="0">
                <a:solidFill>
                  <a:srgbClr val="FF0000"/>
                </a:solidFill>
                <a:latin typeface="標楷體" panose="03000509000000000000" pitchFamily="65" charset="-120"/>
                <a:ea typeface="標楷體" panose="03000509000000000000" pitchFamily="65" charset="-120"/>
              </a:rPr>
              <a:t>處理程序</a:t>
            </a:r>
            <a:endParaRPr lang="zh-TW" altLang="en-US" sz="5400" b="1" dirty="0">
              <a:solidFill>
                <a:srgbClr val="FF0000"/>
              </a:solidFill>
              <a:latin typeface="標楷體" panose="03000509000000000000" pitchFamily="65" charset="-120"/>
              <a:ea typeface="標楷體" panose="03000509000000000000" pitchFamily="65" charset="-120"/>
            </a:endParaRPr>
          </a:p>
        </p:txBody>
      </p:sp>
      <p:sp>
        <p:nvSpPr>
          <p:cNvPr id="3" name="副標題 2"/>
          <p:cNvSpPr>
            <a:spLocks noGrp="1"/>
          </p:cNvSpPr>
          <p:nvPr>
            <p:ph type="subTitle" idx="1"/>
          </p:nvPr>
        </p:nvSpPr>
        <p:spPr>
          <a:xfrm>
            <a:off x="395536" y="2204864"/>
            <a:ext cx="8136904" cy="1872208"/>
          </a:xfrm>
        </p:spPr>
        <p:txBody>
          <a:bodyPr>
            <a:noAutofit/>
          </a:bodyPr>
          <a:lstStyle/>
          <a:p>
            <a:pPr algn="l"/>
            <a:r>
              <a:rPr lang="zh-TW" altLang="zh-TW" sz="3000" dirty="0">
                <a:solidFill>
                  <a:schemeClr val="tx1"/>
                </a:solidFill>
                <a:latin typeface="標楷體" panose="03000509000000000000" pitchFamily="65" charset="-120"/>
                <a:ea typeface="標楷體" panose="03000509000000000000" pitchFamily="65" charset="-120"/>
              </a:rPr>
              <a:t>當事件一方為同校或跨校之教職員生，</a:t>
            </a:r>
            <a:r>
              <a:rPr lang="zh-TW" altLang="zh-TW" sz="3000" dirty="0" smtClean="0">
                <a:solidFill>
                  <a:schemeClr val="tx1"/>
                </a:solidFill>
                <a:latin typeface="標楷體" panose="03000509000000000000" pitchFamily="65" charset="-120"/>
                <a:ea typeface="標楷體" panose="03000509000000000000" pitchFamily="65" charset="-120"/>
              </a:rPr>
              <a:t>他方為</a:t>
            </a:r>
            <a:r>
              <a:rPr lang="zh-TW" altLang="zh-TW" sz="3000" dirty="0">
                <a:solidFill>
                  <a:schemeClr val="tx1"/>
                </a:solidFill>
                <a:latin typeface="標楷體" panose="03000509000000000000" pitchFamily="65" charset="-120"/>
                <a:ea typeface="標楷體" panose="03000509000000000000" pitchFamily="65" charset="-120"/>
              </a:rPr>
              <a:t>學生時，則依《性別平等教育法》，向</a:t>
            </a:r>
            <a:r>
              <a:rPr lang="zh-TW" altLang="zh-TW" sz="3000" dirty="0" smtClean="0">
                <a:solidFill>
                  <a:schemeClr val="tx1"/>
                </a:solidFill>
                <a:latin typeface="標楷體" panose="03000509000000000000" pitchFamily="65" charset="-120"/>
                <a:ea typeface="標楷體" panose="03000509000000000000" pitchFamily="65" charset="-120"/>
              </a:rPr>
              <a:t>行為人</a:t>
            </a:r>
            <a:r>
              <a:rPr lang="zh-TW" altLang="zh-TW" sz="3000" dirty="0">
                <a:solidFill>
                  <a:schemeClr val="tx1"/>
                </a:solidFill>
                <a:latin typeface="標楷體" panose="03000509000000000000" pitchFamily="65" charset="-120"/>
                <a:ea typeface="標楷體" panose="03000509000000000000" pitchFamily="65" charset="-120"/>
              </a:rPr>
              <a:t>於行為時所屬學校申請調查或檢舉</a:t>
            </a:r>
            <a:r>
              <a:rPr lang="zh-TW" altLang="zh-TW" sz="3000" dirty="0" smtClean="0">
                <a:solidFill>
                  <a:schemeClr val="tx1"/>
                </a:solidFill>
                <a:latin typeface="標楷體" panose="03000509000000000000" pitchFamily="65" charset="-120"/>
                <a:ea typeface="標楷體" panose="03000509000000000000" pitchFamily="65" charset="-120"/>
              </a:rPr>
              <a:t>。其調查</a:t>
            </a:r>
            <a:r>
              <a:rPr lang="zh-TW" altLang="zh-TW" sz="3000" dirty="0">
                <a:solidFill>
                  <a:schemeClr val="tx1"/>
                </a:solidFill>
                <a:latin typeface="標楷體" panose="03000509000000000000" pitchFamily="65" charset="-120"/>
                <a:ea typeface="標楷體" panose="03000509000000000000" pitchFamily="65" charset="-120"/>
              </a:rPr>
              <a:t>及處理程序如下：</a:t>
            </a:r>
            <a:endParaRPr lang="zh-TW" altLang="en-US" sz="3000"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139370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a:spLocks noGrp="1"/>
          </p:cNvSpPr>
          <p:nvPr>
            <p:ph type="ctrTitle"/>
          </p:nvPr>
        </p:nvSpPr>
        <p:spPr>
          <a:xfrm>
            <a:off x="611560" y="332656"/>
            <a:ext cx="7992888" cy="965969"/>
          </a:xfrm>
        </p:spPr>
        <p:txBody>
          <a:bodyPr>
            <a:noAutofit/>
          </a:bodyPr>
          <a:lstStyle/>
          <a:p>
            <a:r>
              <a:rPr lang="zh-TW" altLang="zh-TW" sz="5400" b="1" dirty="0" smtClean="0">
                <a:solidFill>
                  <a:srgbClr val="FF0000"/>
                </a:solidFill>
                <a:latin typeface="標楷體" panose="03000509000000000000" pitchFamily="65" charset="-120"/>
                <a:ea typeface="標楷體" panose="03000509000000000000" pitchFamily="65" charset="-120"/>
              </a:rPr>
              <a:t>校園</a:t>
            </a:r>
            <a:r>
              <a:rPr lang="zh-TW" altLang="zh-TW" sz="5400" b="1" dirty="0">
                <a:solidFill>
                  <a:srgbClr val="FF0000"/>
                </a:solidFill>
                <a:latin typeface="標楷體" panose="03000509000000000000" pitchFamily="65" charset="-120"/>
                <a:ea typeface="標楷體" panose="03000509000000000000" pitchFamily="65" charset="-120"/>
              </a:rPr>
              <a:t>性騷擾</a:t>
            </a:r>
            <a:r>
              <a:rPr lang="zh-TW" altLang="zh-TW" sz="5400" b="1" dirty="0" smtClean="0">
                <a:solidFill>
                  <a:srgbClr val="FF0000"/>
                </a:solidFill>
                <a:latin typeface="標楷體" panose="03000509000000000000" pitchFamily="65" charset="-120"/>
                <a:ea typeface="標楷體" panose="03000509000000000000" pitchFamily="65" charset="-120"/>
              </a:rPr>
              <a:t>事件</a:t>
            </a:r>
            <a:r>
              <a:rPr lang="zh-TW" altLang="en-US" sz="5400" b="1" dirty="0" smtClean="0">
                <a:solidFill>
                  <a:srgbClr val="FF0000"/>
                </a:solidFill>
                <a:latin typeface="標楷體" panose="03000509000000000000" pitchFamily="65" charset="-120"/>
                <a:ea typeface="標楷體" panose="03000509000000000000" pitchFamily="65" charset="-120"/>
              </a:rPr>
              <a:t>處理程序</a:t>
            </a:r>
            <a:endParaRPr lang="zh-TW" altLang="en-US" sz="5400" b="1" dirty="0">
              <a:solidFill>
                <a:srgbClr val="FF0000"/>
              </a:solidFill>
              <a:latin typeface="標楷體" panose="03000509000000000000" pitchFamily="65" charset="-120"/>
              <a:ea typeface="標楷體" panose="03000509000000000000" pitchFamily="65" charset="-120"/>
            </a:endParaRPr>
          </a:p>
        </p:txBody>
      </p:sp>
      <p:sp>
        <p:nvSpPr>
          <p:cNvPr id="3" name="副標題 2"/>
          <p:cNvSpPr>
            <a:spLocks noGrp="1"/>
          </p:cNvSpPr>
          <p:nvPr>
            <p:ph type="subTitle" idx="1"/>
          </p:nvPr>
        </p:nvSpPr>
        <p:spPr>
          <a:xfrm>
            <a:off x="539552" y="1196752"/>
            <a:ext cx="7560840" cy="4104456"/>
          </a:xfrm>
        </p:spPr>
        <p:txBody>
          <a:bodyPr>
            <a:normAutofit fontScale="92500"/>
          </a:bodyPr>
          <a:lstStyle/>
          <a:p>
            <a:pPr algn="l">
              <a:lnSpc>
                <a:spcPts val="5000"/>
              </a:lnSpc>
            </a:pPr>
            <a:r>
              <a:rPr lang="zh-TW" altLang="zh-TW" sz="3000" dirty="0">
                <a:solidFill>
                  <a:schemeClr val="tx1"/>
                </a:solidFill>
                <a:latin typeface="標楷體" panose="03000509000000000000" pitchFamily="65" charset="-120"/>
                <a:ea typeface="標楷體" panose="03000509000000000000" pitchFamily="65" charset="-120"/>
              </a:rPr>
              <a:t>當事人或檢舉人向學校申請調查或檢舉→學務處收件並過濾</a:t>
            </a:r>
            <a:r>
              <a:rPr lang="zh-TW" altLang="zh-TW" sz="3000" dirty="0" smtClean="0">
                <a:solidFill>
                  <a:schemeClr val="tx1"/>
                </a:solidFill>
                <a:latin typeface="標楷體" panose="03000509000000000000" pitchFamily="65" charset="-120"/>
                <a:ea typeface="標楷體" panose="03000509000000000000" pitchFamily="65" charset="-120"/>
              </a:rPr>
              <a:t>→由</a:t>
            </a:r>
            <a:r>
              <a:rPr lang="zh-TW" altLang="zh-TW" sz="3000" dirty="0">
                <a:solidFill>
                  <a:schemeClr val="tx1"/>
                </a:solidFill>
                <a:latin typeface="標楷體" panose="03000509000000000000" pitchFamily="65" charset="-120"/>
                <a:ea typeface="標楷體" panose="03000509000000000000" pitchFamily="65" charset="-120"/>
              </a:rPr>
              <a:t>性別平等委員會調查並做出處理建議</a:t>
            </a:r>
            <a:r>
              <a:rPr lang="zh-TW" altLang="zh-TW" sz="3000" dirty="0" smtClean="0">
                <a:solidFill>
                  <a:schemeClr val="tx1"/>
                </a:solidFill>
                <a:latin typeface="標楷體" panose="03000509000000000000" pitchFamily="65" charset="-120"/>
                <a:ea typeface="標楷體" panose="03000509000000000000" pitchFamily="65" charset="-120"/>
              </a:rPr>
              <a:t>→權責</a:t>
            </a:r>
            <a:r>
              <a:rPr lang="zh-TW" altLang="zh-TW" sz="3000" dirty="0">
                <a:solidFill>
                  <a:schemeClr val="tx1"/>
                </a:solidFill>
                <a:latin typeface="標楷體" panose="03000509000000000000" pitchFamily="65" charset="-120"/>
                <a:ea typeface="標楷體" panose="03000509000000000000" pitchFamily="65" charset="-120"/>
              </a:rPr>
              <a:t>機關（學生獎懲委員會，教師評議委員會等）決議懲處</a:t>
            </a:r>
            <a:r>
              <a:rPr lang="zh-TW" altLang="zh-TW" sz="3000" dirty="0" smtClean="0">
                <a:solidFill>
                  <a:schemeClr val="tx1"/>
                </a:solidFill>
                <a:latin typeface="標楷體" panose="03000509000000000000" pitchFamily="65" charset="-120"/>
                <a:ea typeface="標楷體" panose="03000509000000000000" pitchFamily="65" charset="-120"/>
              </a:rPr>
              <a:t>→學</a:t>
            </a:r>
            <a:r>
              <a:rPr lang="zh-TW" altLang="zh-TW" sz="3000" dirty="0">
                <a:solidFill>
                  <a:schemeClr val="tx1"/>
                </a:solidFill>
                <a:latin typeface="標楷體" panose="03000509000000000000" pitchFamily="65" charset="-120"/>
                <a:ea typeface="標楷體" panose="03000509000000000000" pitchFamily="65" charset="-120"/>
              </a:rPr>
              <a:t>務處</a:t>
            </a:r>
            <a:r>
              <a:rPr lang="en-US" altLang="zh-TW" sz="3000" dirty="0">
                <a:solidFill>
                  <a:schemeClr val="tx1"/>
                </a:solidFill>
                <a:latin typeface="標楷體" panose="03000509000000000000" pitchFamily="65" charset="-120"/>
                <a:ea typeface="標楷體" panose="03000509000000000000" pitchFamily="65" charset="-120"/>
              </a:rPr>
              <a:t>/</a:t>
            </a:r>
            <a:r>
              <a:rPr lang="zh-TW" altLang="zh-TW" sz="3000" dirty="0">
                <a:solidFill>
                  <a:schemeClr val="tx1"/>
                </a:solidFill>
                <a:latin typeface="標楷體" panose="03000509000000000000" pitchFamily="65" charset="-120"/>
                <a:ea typeface="標楷體" panose="03000509000000000000" pitchFamily="65" charset="-120"/>
              </a:rPr>
              <a:t>人事室執行懲處→若當事人不服處理結果→向學校申復→若申復成立→可重新調查及調整懲處。</a:t>
            </a:r>
          </a:p>
          <a:p>
            <a:endParaRPr lang="zh-TW" altLang="en-US" dirty="0"/>
          </a:p>
        </p:txBody>
      </p:sp>
    </p:spTree>
    <p:extLst>
      <p:ext uri="{BB962C8B-B14F-4D97-AF65-F5344CB8AC3E}">
        <p14:creationId xmlns:p14="http://schemas.microsoft.com/office/powerpoint/2010/main" val="3372968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灰階">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437</TotalTime>
  <Words>1853</Words>
  <Application>Microsoft Office PowerPoint</Application>
  <PresentationFormat>如螢幕大小 (4:3)</PresentationFormat>
  <Paragraphs>180</Paragraphs>
  <Slides>32</Slides>
  <Notes>2</Notes>
  <HiddenSlides>0</HiddenSlides>
  <MMClips>0</MMClips>
  <ScaleCrop>false</ScaleCrop>
  <HeadingPairs>
    <vt:vector size="4" baseType="variant">
      <vt:variant>
        <vt:lpstr>佈景主題</vt:lpstr>
      </vt:variant>
      <vt:variant>
        <vt:i4>1</vt:i4>
      </vt:variant>
      <vt:variant>
        <vt:lpstr>投影片標題</vt:lpstr>
      </vt:variant>
      <vt:variant>
        <vt:i4>32</vt:i4>
      </vt:variant>
    </vt:vector>
  </HeadingPairs>
  <TitlesOfParts>
    <vt:vector size="33" baseType="lpstr">
      <vt:lpstr>NewsPrint</vt:lpstr>
      <vt:lpstr>          天主教臺北市光仁國小 112下學期【班親會】  【輔導室】 家庭暴力防治宣導 性別平等教育宣導 性騷擾性侵害防治宣導 </vt:lpstr>
      <vt:lpstr>PowerPoint 簡報</vt:lpstr>
      <vt:lpstr>家庭暴力定義</vt:lpstr>
      <vt:lpstr>發生家庭暴力案件該怎麼辦？</vt:lpstr>
      <vt:lpstr>發生家庭暴力案件該怎麼辦？ </vt:lpstr>
      <vt:lpstr>對家庭暴力的誤解</vt:lpstr>
      <vt:lpstr>對家庭暴力的誤解 </vt:lpstr>
      <vt:lpstr>暴力對兒童的影響</vt:lpstr>
      <vt:lpstr>處理家庭暴力的方式 </vt:lpstr>
      <vt:lpstr>家庭暴力的求助管道</vt:lpstr>
      <vt:lpstr>PowerPoint 簡報</vt:lpstr>
      <vt:lpstr>PowerPoint 簡報</vt:lpstr>
      <vt:lpstr>『113全國婦幼保護專線』</vt:lpstr>
      <vt:lpstr>PowerPoint 簡報</vt:lpstr>
      <vt:lpstr>PowerPoint 簡報</vt:lpstr>
      <vt:lpstr>PowerPoint 簡報</vt:lpstr>
      <vt:lpstr>各縣市家暴暨性侵防治中心提供的服務</vt:lpstr>
      <vt:lpstr>警察機關提供的服務 </vt:lpstr>
      <vt:lpstr>電話「113」求助後的協助</vt:lpstr>
      <vt:lpstr>醫院所提供的服務 </vt:lpstr>
      <vt:lpstr>    性別平等教育宣導 性騷擾性侵害防治宣導 </vt:lpstr>
      <vt:lpstr>認識性侵害性騷擾防治的重要性</vt:lpstr>
      <vt:lpstr>性騷擾的定義</vt:lpstr>
      <vt:lpstr>性侵害的定義</vt:lpstr>
      <vt:lpstr>依據「嚴重程序」可分為</vt:lpstr>
      <vt:lpstr>從相關法律來看--</vt:lpstr>
      <vt:lpstr>從相關法律來看--</vt:lpstr>
      <vt:lpstr>PowerPoint 簡報</vt:lpstr>
      <vt:lpstr>    </vt:lpstr>
      <vt:lpstr>PowerPoint 簡報</vt:lpstr>
      <vt:lpstr>校園性騷擾事件處理程序</vt:lpstr>
      <vt:lpstr>校園性騷擾事件處理程序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家庭暴力防治宣導</dc:title>
  <dc:creator>廖主任</dc:creator>
  <cp:lastModifiedBy>主任</cp:lastModifiedBy>
  <cp:revision>135</cp:revision>
  <dcterms:created xsi:type="dcterms:W3CDTF">2014-09-04T05:54:57Z</dcterms:created>
  <dcterms:modified xsi:type="dcterms:W3CDTF">2024-02-05T05:00:17Z</dcterms:modified>
</cp:coreProperties>
</file>