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7"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8286413" cy="10287000"/>
  <p:notesSz cx="6858000" cy="9144000"/>
  <p:embeddedFontLst>
    <p:embeddedFont>
      <p:font typeface="Franklin Gothic Medium" panose="020B0603020102020204" pitchFamily="34" charset="0"/>
      <p:regular r:id="rId35"/>
      <p:italic r:id="rId36"/>
    </p:embeddedFont>
    <p:embeddedFont>
      <p:font typeface="Franklin Gothic Book" panose="020B0503020102020204" pitchFamily="34" charset="0"/>
      <p:regular r:id="rId37"/>
      <p:italic r:id="rId38"/>
    </p:embeddedFont>
    <p:embeddedFont>
      <p:font typeface="Encode Sans Light" panose="020B0604020202020204" charset="0"/>
      <p:regular r:id="rId39"/>
      <p:bold r:id="rId40"/>
    </p:embeddedFont>
    <p:embeddedFont>
      <p:font typeface="Poppins" panose="020B0604020202020204" charset="0"/>
      <p:regular r:id="rId41"/>
      <p:bold r:id="rId42"/>
      <p:italic r:id="rId43"/>
      <p:boldItalic r:id="rId44"/>
    </p:embeddedFont>
    <p:embeddedFont>
      <p:font typeface="微軟正黑體" panose="020B0604030504040204" pitchFamily="34" charset="-120"/>
      <p:regular r:id="rId45"/>
      <p:bold r:id="rId46"/>
    </p:embeddedFont>
    <p:embeddedFont>
      <p:font typeface="Tunga" panose="020B0502040204020203" pitchFamily="34" charset="0"/>
      <p:regular r:id="rId47"/>
      <p:bold r:id="rId48"/>
    </p:embeddedFont>
    <p:embeddedFont>
      <p:font typeface="華康儷粗圓(P)" panose="020F0700000000000000" pitchFamily="34" charset="-120"/>
      <p:regular r:id="rId49"/>
    </p:embeddedFont>
    <p:embeddedFont>
      <p:font typeface="Calibri" panose="020F0502020204030204" pitchFamily="34" charset="0"/>
      <p:regular r:id="rId50"/>
      <p:bold r:id="rId51"/>
      <p:italic r:id="rId52"/>
      <p:boldItalic r:id="rId53"/>
    </p:embeddedFont>
    <p:embeddedFont>
      <p:font typeface="DFKai-SB" panose="03000509000000000000" pitchFamily="65" charset="-120"/>
      <p:regular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3240">
          <p15:clr>
            <a:srgbClr val="A4A3A4"/>
          </p15:clr>
        </p15:guide>
        <p15:guide id="2" pos="5760">
          <p15:clr>
            <a:srgbClr val="A4A3A4"/>
          </p15:clr>
        </p15:guide>
      </p15:sldGuideLst>
    </p:ext>
    <p:ext uri="{2D200454-40CA-4A62-9FC3-DE9A4176ACB9}">
      <p15:notes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5" roundtripDataSignature="AMtx7micgfFtnSP7uDwhsiZxOEfNMic8y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58" y="86"/>
      </p:cViewPr>
      <p:guideLst>
        <p:guide orient="horz" pos="3240"/>
        <p:guide pos="576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9735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6" name="Google Shape;68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2" name="Google Shape;692;p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0" name="Google Shape;700;p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6" name="Google Shape;716;p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4" name="Google Shape;724;p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2" name="Google Shape;732;p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p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8" name="Google Shape;748;p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6" name="Google Shape;756;p1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1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6" name="Google Shape;776;p1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1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2" name="Google Shape;792;p1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1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8" name="Google Shape;808;p1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7" name="Google Shape;817;p1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5" name="Google Shape;825;p1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3" name="Google Shape;833;p1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2" name="Google Shape;842;p2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1" name="Google Shape;851;p2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7" name="Google Shape;857;p2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p2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3" name="Google Shape;873;p2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1" name="Google Shape;881;p2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9" name="Google Shape;889;p2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7" name="Google Shape;897;p2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6" name="Google Shape;906;p2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4" name="Google Shape;914;p2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2" name="Google Shape;922;p3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0" name="Google Shape;930;p3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8" name="Google Shape;938;p3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ight Triangle 6"/>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8" name="Freeform 7"/>
          <p:cNvSpPr/>
          <p:nvPr/>
        </p:nvSpPr>
        <p:spPr>
          <a:xfrm>
            <a:off x="-4760" y="-1387"/>
            <a:ext cx="18291173" cy="102883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ctrTitle"/>
          </p:nvPr>
        </p:nvSpPr>
        <p:spPr>
          <a:xfrm rot="19140000">
            <a:off x="1634083" y="2595604"/>
            <a:ext cx="11296266" cy="1806459"/>
          </a:xfrm>
        </p:spPr>
        <p:txBody>
          <a:bodyPr bIns="16328" anchor="b"/>
          <a:lstStyle>
            <a:lvl1pPr>
              <a:defRPr sz="5700"/>
            </a:lvl1pPr>
          </a:lstStyle>
          <a:p>
            <a:r>
              <a:rPr lang="zh-TW" altLang="en-US" smtClean="0"/>
              <a:t>按一下以編輯母片標題樣式</a:t>
            </a:r>
            <a:endParaRPr lang="en-US" dirty="0"/>
          </a:p>
        </p:txBody>
      </p:sp>
      <p:sp>
        <p:nvSpPr>
          <p:cNvPr id="3" name="Subtitle 2"/>
          <p:cNvSpPr>
            <a:spLocks noGrp="1"/>
          </p:cNvSpPr>
          <p:nvPr>
            <p:ph type="subTitle" idx="1"/>
          </p:nvPr>
        </p:nvSpPr>
        <p:spPr>
          <a:xfrm rot="19140000">
            <a:off x="2424345" y="3706388"/>
            <a:ext cx="13021132" cy="493889"/>
          </a:xfrm>
        </p:spPr>
        <p:txBody>
          <a:bodyPr tIns="16328">
            <a:normAutofit/>
          </a:bodyPr>
          <a:lstStyle>
            <a:lvl1pPr marL="0" indent="0" algn="l">
              <a:buNone/>
              <a:defRPr kumimoji="0" lang="en-US" sz="2500" b="0" i="0" u="none" strike="noStrike" kern="1200" cap="all" spc="714" normalizeH="0" baseline="0" noProof="0" dirty="0" smtClean="0">
                <a:ln>
                  <a:noFill/>
                </a:ln>
                <a:solidFill>
                  <a:schemeClr val="tx1"/>
                </a:solidFill>
                <a:effectLst/>
                <a:uLnTx/>
                <a:uFillTx/>
                <a:latin typeface="+mn-lt"/>
                <a:ea typeface="+mj-ea"/>
                <a:cs typeface="Tunga" pitchFamily="2"/>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pPr marL="0" marR="0" lvl="0" indent="0" algn="l" defTabSz="1632753"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8" name="Freeform 7"/>
          <p:cNvSpPr/>
          <p:nvPr/>
        </p:nvSpPr>
        <p:spPr>
          <a:xfrm>
            <a:off x="-4760" y="-1387"/>
            <a:ext cx="18291173" cy="102883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7" name="Right Triangle 6"/>
          <p:cNvSpPr/>
          <p:nvPr/>
        </p:nvSpPr>
        <p:spPr>
          <a:xfrm>
            <a:off x="1" y="3971925"/>
            <a:ext cx="7143130" cy="63150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title"/>
          </p:nvPr>
        </p:nvSpPr>
        <p:spPr>
          <a:xfrm rot="19140000">
            <a:off x="1638656" y="2590106"/>
            <a:ext cx="11301003" cy="1811264"/>
          </a:xfrm>
        </p:spPr>
        <p:txBody>
          <a:bodyPr bIns="16328" anchor="b"/>
          <a:lstStyle>
            <a:lvl1pPr algn="l">
              <a:defRPr kumimoji="0" lang="en-US" sz="57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1632753" rtl="0" eaLnBrk="1" fontAlgn="auto" latinLnBrk="0" hangingPunct="1">
              <a:lnSpc>
                <a:spcPct val="100000"/>
              </a:lnSpc>
              <a:spcBef>
                <a:spcPct val="0"/>
              </a:spcBef>
              <a:spcAft>
                <a:spcPts val="0"/>
              </a:spcAft>
              <a:buClrTx/>
              <a:buSzTx/>
              <a:buFontTx/>
              <a:buNone/>
              <a:tabLst/>
              <a:defRPr/>
            </a:pPr>
            <a:r>
              <a:rPr lang="zh-TW" altLang="en-US" smtClean="0"/>
              <a:t>按一下以編輯母片標題樣式</a:t>
            </a:r>
            <a:endParaRPr lang="en-US" dirty="0"/>
          </a:p>
        </p:txBody>
      </p:sp>
      <p:sp>
        <p:nvSpPr>
          <p:cNvPr id="3" name="Text Placeholder 2"/>
          <p:cNvSpPr>
            <a:spLocks noGrp="1"/>
          </p:cNvSpPr>
          <p:nvPr>
            <p:ph type="body" idx="1"/>
          </p:nvPr>
        </p:nvSpPr>
        <p:spPr>
          <a:xfrm rot="19140000">
            <a:off x="2432093" y="3702456"/>
            <a:ext cx="13019926" cy="493776"/>
          </a:xfrm>
        </p:spPr>
        <p:txBody>
          <a:bodyPr anchor="t">
            <a:normAutofit/>
          </a:bodyPr>
          <a:lstStyle>
            <a:lvl1pPr marL="0" indent="0">
              <a:buNone/>
              <a:defRPr kumimoji="0" lang="en-US" sz="2500" b="0" i="0" u="none" strike="noStrike" kern="1200" cap="all" spc="714" normalizeH="0" baseline="0" noProof="0" dirty="0" smtClean="0">
                <a:ln>
                  <a:noFill/>
                </a:ln>
                <a:solidFill>
                  <a:schemeClr val="tx1"/>
                </a:solidFill>
                <a:effectLst/>
                <a:uLnTx/>
                <a:uFillTx/>
                <a:latin typeface="+mn-lt"/>
                <a:ea typeface="+mj-ea"/>
                <a:cs typeface="Tunga" pitchFamily="2"/>
              </a:defRPr>
            </a:lvl1pPr>
            <a:lvl2pPr marL="816376" indent="0">
              <a:buNone/>
              <a:defRPr sz="3200">
                <a:solidFill>
                  <a:schemeClr val="tx1">
                    <a:tint val="75000"/>
                  </a:schemeClr>
                </a:solidFill>
              </a:defRPr>
            </a:lvl2pPr>
            <a:lvl3pPr marL="1632753" indent="0">
              <a:buNone/>
              <a:defRPr sz="2900">
                <a:solidFill>
                  <a:schemeClr val="tx1">
                    <a:tint val="75000"/>
                  </a:schemeClr>
                </a:solidFill>
              </a:defRPr>
            </a:lvl3pPr>
            <a:lvl4pPr marL="2449129" indent="0">
              <a:buNone/>
              <a:defRPr sz="2500">
                <a:solidFill>
                  <a:schemeClr val="tx1">
                    <a:tint val="75000"/>
                  </a:schemeClr>
                </a:solidFill>
              </a:defRPr>
            </a:lvl4pPr>
            <a:lvl5pPr marL="3265505" indent="0">
              <a:buNone/>
              <a:defRPr sz="2500">
                <a:solidFill>
                  <a:schemeClr val="tx1">
                    <a:tint val="75000"/>
                  </a:schemeClr>
                </a:solidFill>
              </a:defRPr>
            </a:lvl5pPr>
            <a:lvl6pPr marL="4081882" indent="0">
              <a:buNone/>
              <a:defRPr sz="2500">
                <a:solidFill>
                  <a:schemeClr val="tx1">
                    <a:tint val="75000"/>
                  </a:schemeClr>
                </a:solidFill>
              </a:defRPr>
            </a:lvl6pPr>
            <a:lvl7pPr marL="4898258" indent="0">
              <a:buNone/>
              <a:defRPr sz="2500">
                <a:solidFill>
                  <a:schemeClr val="tx1">
                    <a:tint val="75000"/>
                  </a:schemeClr>
                </a:solidFill>
              </a:defRPr>
            </a:lvl7pPr>
            <a:lvl8pPr marL="5714634" indent="0">
              <a:buNone/>
              <a:defRPr sz="2500">
                <a:solidFill>
                  <a:schemeClr val="tx1">
                    <a:tint val="75000"/>
                  </a:schemeClr>
                </a:solidFill>
              </a:defRPr>
            </a:lvl8pPr>
            <a:lvl9pPr marL="6531011" indent="0">
              <a:buNone/>
              <a:defRPr sz="2500">
                <a:solidFill>
                  <a:schemeClr val="tx1">
                    <a:tint val="75000"/>
                  </a:schemeClr>
                </a:solidFill>
              </a:defRPr>
            </a:lvl9pPr>
          </a:lstStyle>
          <a:p>
            <a:pPr marL="0" marR="0" lvl="0" indent="0" algn="l" defTabSz="1632753"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zh-TW" altLang="en-US" smtClean="0"/>
              <a:t>按一下以編輯母片文字樣式</a:t>
            </a:r>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45777" y="1645920"/>
            <a:ext cx="6400245" cy="5568696"/>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9399216" y="1645920"/>
            <a:ext cx="6400245" cy="5568696"/>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8" name="Title 7"/>
          <p:cNvSpPr>
            <a:spLocks noGrp="1"/>
          </p:cNvSpPr>
          <p:nvPr>
            <p:ph type="title"/>
          </p:nvPr>
        </p:nvSpPr>
        <p:spPr/>
        <p:txBody>
          <a:bodyPr/>
          <a:lstStyle/>
          <a:p>
            <a:r>
              <a:rPr lang="zh-TW" altLang="en-US" smtClean="0"/>
              <a:t>按一下以編輯母片標題樣式</a:t>
            </a:r>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Text Placeholder 2"/>
          <p:cNvSpPr>
            <a:spLocks noGrp="1"/>
          </p:cNvSpPr>
          <p:nvPr>
            <p:ph type="body" idx="1"/>
          </p:nvPr>
        </p:nvSpPr>
        <p:spPr>
          <a:xfrm>
            <a:off x="1645777" y="1645920"/>
            <a:ext cx="6400245" cy="822960"/>
          </a:xfrm>
        </p:spPr>
        <p:txBody>
          <a:bodyPr anchor="b">
            <a:normAutofit/>
          </a:bodyPr>
          <a:lstStyle>
            <a:lvl1pPr marL="0" indent="0">
              <a:buNone/>
              <a:defRPr lang="en-US" sz="2500" b="0" kern="1200" cap="all" spc="714" baseline="0" dirty="0" smtClean="0">
                <a:solidFill>
                  <a:schemeClr val="tx1"/>
                </a:solidFill>
                <a:latin typeface="+mn-lt"/>
                <a:ea typeface="+mj-ea"/>
                <a:cs typeface="Tunga" pitchFamily="2"/>
              </a:defRPr>
            </a:lvl1pPr>
            <a:lvl2pPr marL="816376" indent="0">
              <a:buNone/>
              <a:defRPr sz="3600" b="1"/>
            </a:lvl2pPr>
            <a:lvl3pPr marL="1632753" indent="0">
              <a:buNone/>
              <a:defRPr sz="3200" b="1"/>
            </a:lvl3pPr>
            <a:lvl4pPr marL="2449129" indent="0">
              <a:buNone/>
              <a:defRPr sz="2900" b="1"/>
            </a:lvl4pPr>
            <a:lvl5pPr marL="3265505" indent="0">
              <a:buNone/>
              <a:defRPr sz="2900" b="1"/>
            </a:lvl5pPr>
            <a:lvl6pPr marL="4081882" indent="0">
              <a:buNone/>
              <a:defRPr sz="2900" b="1"/>
            </a:lvl6pPr>
            <a:lvl7pPr marL="4898258" indent="0">
              <a:buNone/>
              <a:defRPr sz="2900" b="1"/>
            </a:lvl7pPr>
            <a:lvl8pPr marL="5714634" indent="0">
              <a:buNone/>
              <a:defRPr sz="2900" b="1"/>
            </a:lvl8pPr>
            <a:lvl9pPr marL="6531011" indent="0">
              <a:buNone/>
              <a:defRPr sz="2900" b="1"/>
            </a:lvl9pPr>
          </a:lstStyle>
          <a:p>
            <a:pPr marL="0" lvl="0" indent="0" algn="l" defTabSz="1632753" rtl="0" eaLnBrk="1" latinLnBrk="0" hangingPunct="1">
              <a:lnSpc>
                <a:spcPct val="100000"/>
              </a:lnSpc>
              <a:spcBef>
                <a:spcPts val="0"/>
              </a:spcBef>
              <a:spcAft>
                <a:spcPts val="0"/>
              </a:spcAft>
              <a:buClr>
                <a:schemeClr val="accent1"/>
              </a:buClr>
              <a:buFont typeface="Arial" pitchFamily="34" charset="0"/>
              <a:buNone/>
            </a:pPr>
            <a:r>
              <a:rPr lang="zh-TW" altLang="en-US" smtClean="0"/>
              <a:t>按一下以編輯母片文字樣式</a:t>
            </a:r>
          </a:p>
        </p:txBody>
      </p:sp>
      <p:sp>
        <p:nvSpPr>
          <p:cNvPr id="4" name="Content Placeholder 3"/>
          <p:cNvSpPr>
            <a:spLocks noGrp="1"/>
          </p:cNvSpPr>
          <p:nvPr>
            <p:ph sz="half" idx="2"/>
          </p:nvPr>
        </p:nvSpPr>
        <p:spPr>
          <a:xfrm>
            <a:off x="1638158" y="2552772"/>
            <a:ext cx="6400245" cy="4663440"/>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9399216" y="1645920"/>
            <a:ext cx="6400245" cy="822960"/>
          </a:xfrm>
        </p:spPr>
        <p:txBody>
          <a:bodyPr anchor="b">
            <a:normAutofit/>
          </a:bodyPr>
          <a:lstStyle>
            <a:lvl1pPr marL="0" indent="0">
              <a:buNone/>
              <a:defRPr lang="en-US" sz="2500" b="0" kern="1200" cap="all" spc="714" baseline="0" dirty="0" smtClean="0">
                <a:solidFill>
                  <a:schemeClr val="tx1"/>
                </a:solidFill>
                <a:latin typeface="+mn-lt"/>
                <a:ea typeface="+mj-ea"/>
                <a:cs typeface="Tunga" pitchFamily="2"/>
              </a:defRPr>
            </a:lvl1pPr>
            <a:lvl2pPr marL="816376" indent="0">
              <a:buNone/>
              <a:defRPr sz="3600" b="1"/>
            </a:lvl2pPr>
            <a:lvl3pPr marL="1632753" indent="0">
              <a:buNone/>
              <a:defRPr sz="3200" b="1"/>
            </a:lvl3pPr>
            <a:lvl4pPr marL="2449129" indent="0">
              <a:buNone/>
              <a:defRPr sz="2900" b="1"/>
            </a:lvl4pPr>
            <a:lvl5pPr marL="3265505" indent="0">
              <a:buNone/>
              <a:defRPr sz="2900" b="1"/>
            </a:lvl5pPr>
            <a:lvl6pPr marL="4081882" indent="0">
              <a:buNone/>
              <a:defRPr sz="2900" b="1"/>
            </a:lvl6pPr>
            <a:lvl7pPr marL="4898258" indent="0">
              <a:buNone/>
              <a:defRPr sz="2900" b="1"/>
            </a:lvl7pPr>
            <a:lvl8pPr marL="5714634" indent="0">
              <a:buNone/>
              <a:defRPr sz="2900" b="1"/>
            </a:lvl8pPr>
            <a:lvl9pPr marL="6531011" indent="0">
              <a:buNone/>
              <a:defRPr sz="2900" b="1"/>
            </a:lvl9pPr>
          </a:lstStyle>
          <a:p>
            <a:pPr marL="0" lvl="0" indent="0" algn="l" defTabSz="1632753" rtl="0" eaLnBrk="1" latinLnBrk="0" hangingPunct="1">
              <a:lnSpc>
                <a:spcPct val="100000"/>
              </a:lnSpc>
              <a:spcBef>
                <a:spcPts val="0"/>
              </a:spcBef>
              <a:spcAft>
                <a:spcPts val="0"/>
              </a:spcAft>
              <a:buClr>
                <a:schemeClr val="accent1"/>
              </a:buClr>
              <a:buFont typeface="Arial" pitchFamily="34" charset="0"/>
              <a:buNone/>
            </a:pPr>
            <a:r>
              <a:rPr lang="zh-TW" altLang="en-US" smtClean="0"/>
              <a:t>按一下以編輯母片文字樣式</a:t>
            </a:r>
          </a:p>
        </p:txBody>
      </p:sp>
      <p:sp>
        <p:nvSpPr>
          <p:cNvPr id="6" name="Content Placeholder 5"/>
          <p:cNvSpPr>
            <a:spLocks noGrp="1"/>
          </p:cNvSpPr>
          <p:nvPr>
            <p:ph sz="quarter" idx="4"/>
          </p:nvPr>
        </p:nvSpPr>
        <p:spPr>
          <a:xfrm>
            <a:off x="9399216" y="2552772"/>
            <a:ext cx="6400245" cy="4663440"/>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8" name="Footer Placeholder 7"/>
          <p:cNvSpPr>
            <a:spLocks noGrp="1"/>
          </p:cNvSpPr>
          <p:nvPr>
            <p:ph type="ftr" sz="quarter" idx="11"/>
          </p:nvPr>
        </p:nvSpPr>
        <p:spPr/>
        <p:txBody>
          <a:bodyPr/>
          <a:lstStyle/>
          <a:p>
            <a:endParaRPr kumimoji="0" lang="zh-CN" alt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Date Placeholder 2"/>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4" name="Footer Placeholder 3"/>
          <p:cNvSpPr>
            <a:spLocks noGrp="1"/>
          </p:cNvSpPr>
          <p:nvPr>
            <p:ph type="ftr" sz="quarter" idx="11"/>
          </p:nvPr>
        </p:nvSpPr>
        <p:spPr/>
        <p:txBody>
          <a:bodyPr/>
          <a:lstStyle/>
          <a:p>
            <a:endParaRPr kumimoji="0" lang="zh-CN" alt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3" name="Footer Placeholder 2"/>
          <p:cNvSpPr>
            <a:spLocks noGrp="1"/>
          </p:cNvSpPr>
          <p:nvPr>
            <p:ph type="ftr" sz="quarter" idx="11"/>
          </p:nvPr>
        </p:nvSpPr>
        <p:spPr/>
        <p:txBody>
          <a:bodyPr/>
          <a:lstStyle/>
          <a:p>
            <a:endParaRPr kumimoji="0" lang="zh-CN" alt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7" name="Right Triangle 16"/>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18" name="Right Triangle 17"/>
          <p:cNvSpPr/>
          <p:nvPr/>
        </p:nvSpPr>
        <p:spPr>
          <a:xfrm rot="5400000">
            <a:off x="2580608" y="-2580605"/>
            <a:ext cx="10287000" cy="1544821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marL="0" algn="ctr" defTabSz="1632753" rtl="0" eaLnBrk="1" latinLnBrk="0" hangingPunct="1"/>
            <a:endParaRPr lang="en-US" sz="3200" kern="1200">
              <a:solidFill>
                <a:schemeClr val="lt1"/>
              </a:solidFill>
              <a:latin typeface="+mn-lt"/>
              <a:ea typeface="+mn-ea"/>
              <a:cs typeface="+mn-cs"/>
            </a:endParaRPr>
          </a:p>
        </p:txBody>
      </p:sp>
      <p:sp>
        <p:nvSpPr>
          <p:cNvPr id="2" name="Title 1"/>
          <p:cNvSpPr>
            <a:spLocks noGrp="1"/>
          </p:cNvSpPr>
          <p:nvPr>
            <p:ph type="title"/>
          </p:nvPr>
        </p:nvSpPr>
        <p:spPr>
          <a:xfrm rot="19140000">
            <a:off x="1569724" y="2364155"/>
            <a:ext cx="10423255" cy="1634141"/>
          </a:xfrm>
        </p:spPr>
        <p:txBody>
          <a:bodyPr bIns="0" anchor="b"/>
          <a:lstStyle>
            <a:lvl1pPr algn="l">
              <a:defRPr kumimoji="0" lang="en-US" sz="50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1632753" rtl="0" eaLnBrk="1" fontAlgn="auto" latinLnBrk="0" hangingPunct="1">
              <a:lnSpc>
                <a:spcPct val="100000"/>
              </a:lnSpc>
              <a:spcBef>
                <a:spcPct val="0"/>
              </a:spcBef>
              <a:spcAft>
                <a:spcPts val="0"/>
              </a:spcAft>
              <a:buClrTx/>
              <a:buSzTx/>
              <a:buFontTx/>
              <a:buNone/>
              <a:tabLst/>
              <a:defRPr/>
            </a:pPr>
            <a:r>
              <a:rPr lang="zh-TW" altLang="en-US" smtClean="0"/>
              <a:t>按一下以編輯母片標題樣式</a:t>
            </a:r>
            <a:endParaRPr lang="en-US" dirty="0"/>
          </a:p>
        </p:txBody>
      </p:sp>
      <p:sp>
        <p:nvSpPr>
          <p:cNvPr id="3" name="Content Placeholder 2"/>
          <p:cNvSpPr>
            <a:spLocks noGrp="1"/>
          </p:cNvSpPr>
          <p:nvPr>
            <p:ph idx="1"/>
          </p:nvPr>
        </p:nvSpPr>
        <p:spPr>
          <a:xfrm>
            <a:off x="9498281" y="3928368"/>
            <a:ext cx="7614897" cy="4987031"/>
          </a:xfrm>
        </p:spPr>
        <p:txBody>
          <a:bodyPr/>
          <a:lstStyle>
            <a:lvl1pPr>
              <a:defRPr sz="5700"/>
            </a:lvl1pPr>
            <a:lvl2pPr>
              <a:defRPr sz="5000"/>
            </a:lvl2pPr>
            <a:lvl3pPr>
              <a:defRPr sz="4300"/>
            </a:lvl3pPr>
            <a:lvl4pPr>
              <a:defRPr sz="3600"/>
            </a:lvl4pPr>
            <a:lvl5pPr>
              <a:defRPr sz="3600"/>
            </a:lvl5pPr>
            <a:lvl6pPr>
              <a:defRPr sz="3600"/>
            </a:lvl6pPr>
            <a:lvl7pPr>
              <a:defRPr sz="3600"/>
            </a:lvl7pPr>
            <a:lvl8pPr>
              <a:defRPr sz="3600"/>
            </a:lvl8pPr>
            <a:lvl9pPr>
              <a:defRPr sz="3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rot="19140000">
            <a:off x="2595683" y="3380078"/>
            <a:ext cx="11588514" cy="934971"/>
          </a:xfrm>
        </p:spPr>
        <p:txBody>
          <a:bodyPr>
            <a:normAutofit/>
          </a:bodyPr>
          <a:lstStyle>
            <a:lvl1pPr marL="0" indent="0">
              <a:buNone/>
              <a:defRPr lang="en-US" sz="2500" b="1" kern="1200" dirty="0" smtClean="0">
                <a:solidFill>
                  <a:srgbClr val="FFFFFF"/>
                </a:solidFill>
                <a:latin typeface="+mn-lt"/>
                <a:ea typeface="+mn-ea"/>
                <a:cs typeface="+mn-cs"/>
              </a:defRPr>
            </a:lvl1pPr>
            <a:lvl2pPr marL="816376" indent="0">
              <a:buNone/>
              <a:defRPr sz="2100"/>
            </a:lvl2pPr>
            <a:lvl3pPr marL="1632753" indent="0">
              <a:buNone/>
              <a:defRPr sz="1800"/>
            </a:lvl3pPr>
            <a:lvl4pPr marL="2449129" indent="0">
              <a:buNone/>
              <a:defRPr sz="1600"/>
            </a:lvl4pPr>
            <a:lvl5pPr marL="3265505" indent="0">
              <a:buNone/>
              <a:defRPr sz="1600"/>
            </a:lvl5pPr>
            <a:lvl6pPr marL="4081882" indent="0">
              <a:buNone/>
              <a:defRPr sz="1600"/>
            </a:lvl6pPr>
            <a:lvl7pPr marL="4898258" indent="0">
              <a:buNone/>
              <a:defRPr sz="1600"/>
            </a:lvl7pPr>
            <a:lvl8pPr marL="5714634" indent="0">
              <a:buNone/>
              <a:defRPr sz="1600"/>
            </a:lvl8pPr>
            <a:lvl9pPr marL="6531011" indent="0">
              <a:buNone/>
              <a:defRPr sz="1600"/>
            </a:lvl9pPr>
          </a:lstStyle>
          <a:p>
            <a:pPr marL="0" marR="0" lvl="0" indent="0" algn="l" defTabSz="1632753" rtl="0" eaLnBrk="1" fontAlgn="auto" latinLnBrk="0" hangingPunct="1">
              <a:lnSpc>
                <a:spcPct val="100000"/>
              </a:lnSpc>
              <a:spcBef>
                <a:spcPts val="536"/>
              </a:spcBef>
              <a:spcAft>
                <a:spcPts val="0"/>
              </a:spcAft>
              <a:buClr>
                <a:schemeClr val="accent1"/>
              </a:buClr>
              <a:buSzPct val="100000"/>
              <a:buFont typeface="Arial" pitchFamily="34" charset="0"/>
              <a:buNone/>
              <a:tabLst/>
              <a:defRPr/>
            </a:pPr>
            <a:r>
              <a:rPr lang="zh-TW" altLang="en-US" smtClean="0"/>
              <a:t>按一下以編輯母片文字樣式</a:t>
            </a:r>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kumimoji="0" lang="zh-CN" alt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057299" y="0"/>
            <a:ext cx="14229115" cy="10287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326551" anchor="ctr"/>
          <a:lstStyle>
            <a:lvl1pPr algn="r">
              <a:defRPr/>
            </a:lvl1pPr>
          </a:lstStyle>
          <a:p>
            <a:r>
              <a:rPr lang="zh-TW" altLang="en-US" smtClean="0"/>
              <a:t>按一下圖示以新增圖片</a:t>
            </a:r>
            <a:endParaRPr lang="en-US" dirty="0"/>
          </a:p>
        </p:txBody>
      </p:sp>
      <p:sp>
        <p:nvSpPr>
          <p:cNvPr id="9" name="Right Triangle 8"/>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10" name="Freeform 9"/>
          <p:cNvSpPr/>
          <p:nvPr/>
        </p:nvSpPr>
        <p:spPr>
          <a:xfrm>
            <a:off x="1" y="7572375"/>
            <a:ext cx="7143130" cy="271462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title"/>
          </p:nvPr>
        </p:nvSpPr>
        <p:spPr>
          <a:xfrm rot="19140000">
            <a:off x="1342277" y="2576252"/>
            <a:ext cx="10971848" cy="1301166"/>
          </a:xfrm>
        </p:spPr>
        <p:txBody>
          <a:bodyPr anchor="b"/>
          <a:lstStyle>
            <a:lvl1pPr algn="l">
              <a:defRPr sz="5000" b="0">
                <a:latin typeface="+mj-lt"/>
              </a:defRPr>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rot="19140000">
            <a:off x="2286760" y="3270794"/>
            <a:ext cx="12192032" cy="1110996"/>
          </a:xfrm>
        </p:spPr>
        <p:txBody>
          <a:bodyPr/>
          <a:lstStyle>
            <a:lvl1pPr marL="0" indent="0">
              <a:buNone/>
              <a:defRPr sz="2500">
                <a:solidFill>
                  <a:schemeClr val="tx2"/>
                </a:solidFill>
              </a:defRPr>
            </a:lvl1pPr>
            <a:lvl2pPr marL="816376" indent="0">
              <a:buNone/>
              <a:defRPr sz="2100"/>
            </a:lvl2pPr>
            <a:lvl3pPr marL="1632753" indent="0">
              <a:buNone/>
              <a:defRPr sz="1800"/>
            </a:lvl3pPr>
            <a:lvl4pPr marL="2449129" indent="0">
              <a:buNone/>
              <a:defRPr sz="1600"/>
            </a:lvl4pPr>
            <a:lvl5pPr marL="3265505" indent="0">
              <a:buNone/>
              <a:defRPr sz="1600"/>
            </a:lvl5pPr>
            <a:lvl6pPr marL="4081882" indent="0">
              <a:buNone/>
              <a:defRPr sz="1600"/>
            </a:lvl6pPr>
            <a:lvl7pPr marL="4898258" indent="0">
              <a:buNone/>
              <a:defRPr sz="1600"/>
            </a:lvl7pPr>
            <a:lvl8pPr marL="5714634" indent="0">
              <a:buNone/>
              <a:defRPr sz="1600"/>
            </a:lvl8pPr>
            <a:lvl9pPr marL="6531011" indent="0">
              <a:buNone/>
              <a:defRPr sz="16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5" name="Footer Placeholder 4"/>
          <p:cNvSpPr>
            <a:spLocks noGrp="1"/>
          </p:cNvSpPr>
          <p:nvPr>
            <p:ph type="ftr" sz="quarter" idx="11"/>
          </p:nvPr>
        </p:nvSpPr>
        <p:spPr/>
        <p:txBody>
          <a:bodyPr/>
          <a:lstStyle/>
          <a:p>
            <a:endParaRPr kumimoji="0" lang="zh-CN" alt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7649" y="411959"/>
            <a:ext cx="4114443" cy="7017543"/>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914321" y="411959"/>
            <a:ext cx="12038555" cy="7017543"/>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7"/>
        <p:cNvGrpSpPr/>
        <p:nvPr/>
      </p:nvGrpSpPr>
      <p:grpSpPr>
        <a:xfrm>
          <a:off x="0" y="0"/>
          <a:ext cx="0" cy="0"/>
          <a:chOff x="0" y="0"/>
          <a:chExt cx="0" cy="0"/>
        </a:xfrm>
      </p:grpSpPr>
      <p:sp>
        <p:nvSpPr>
          <p:cNvPr id="108" name="Google Shape;108;g13edbe849d4_0_751"/>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109" name="Google Shape;109;g13edbe849d4_0_751"/>
          <p:cNvSpPr txBox="1">
            <a:spLocks noGrp="1"/>
          </p:cNvSpPr>
          <p:nvPr>
            <p:ph type="body" idx="1"/>
          </p:nvPr>
        </p:nvSpPr>
        <p:spPr>
          <a:xfrm>
            <a:off x="1426375" y="2367450"/>
            <a:ext cx="15433500" cy="6832800"/>
          </a:xfrm>
          <a:prstGeom prst="rect">
            <a:avLst/>
          </a:prstGeom>
        </p:spPr>
        <p:txBody>
          <a:bodyPr spcFirstLastPara="1" wrap="square" lIns="182850" tIns="182850" rIns="182850" bIns="182850" anchor="t" anchorCtr="0">
            <a:noAutofit/>
          </a:bodyPr>
          <a:lstStyle>
            <a:lvl1pPr marL="457200" lvl="0" indent="-431800"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4" name="Google Shape;124;g13edbe849d4_0_751"/>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479"/>
        <p:cNvGrpSpPr/>
        <p:nvPr/>
      </p:nvGrpSpPr>
      <p:grpSpPr>
        <a:xfrm>
          <a:off x="0" y="0"/>
          <a:ext cx="0" cy="0"/>
          <a:chOff x="0" y="0"/>
          <a:chExt cx="0" cy="0"/>
        </a:xfrm>
      </p:grpSpPr>
      <p:sp>
        <p:nvSpPr>
          <p:cNvPr id="500" name="Google Shape;500;g13edbe849d4_0_1110"/>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501" name="Google Shape;501;g13edbe849d4_0_1110"/>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61"/>
        <p:cNvGrpSpPr/>
        <p:nvPr/>
      </p:nvGrpSpPr>
      <p:grpSpPr>
        <a:xfrm>
          <a:off x="0" y="0"/>
          <a:ext cx="0" cy="0"/>
          <a:chOff x="0" y="0"/>
          <a:chExt cx="0" cy="0"/>
        </a:xfrm>
      </p:grpSpPr>
      <p:sp>
        <p:nvSpPr>
          <p:cNvPr id="262" name="Google Shape;262;g13edbe849d4_0_899"/>
          <p:cNvSpPr txBox="1">
            <a:spLocks noGrp="1"/>
          </p:cNvSpPr>
          <p:nvPr>
            <p:ph type="title"/>
          </p:nvPr>
        </p:nvSpPr>
        <p:spPr>
          <a:xfrm>
            <a:off x="12751884" y="5113250"/>
            <a:ext cx="4338300" cy="39576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283" name="Google Shape;283;g13edbe849d4_0_899"/>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25"/>
        <p:cNvGrpSpPr/>
        <p:nvPr/>
      </p:nvGrpSpPr>
      <p:grpSpPr>
        <a:xfrm>
          <a:off x="0" y="0"/>
          <a:ext cx="0" cy="0"/>
          <a:chOff x="0" y="0"/>
          <a:chExt cx="0" cy="0"/>
        </a:xfrm>
      </p:grpSpPr>
      <p:sp>
        <p:nvSpPr>
          <p:cNvPr id="126" name="Google Shape;126;g13edbe849d4_0_768"/>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127" name="Google Shape;127;g13edbe849d4_0_768"/>
          <p:cNvSpPr txBox="1">
            <a:spLocks noGrp="1"/>
          </p:cNvSpPr>
          <p:nvPr>
            <p:ph type="body" idx="1"/>
          </p:nvPr>
        </p:nvSpPr>
        <p:spPr>
          <a:xfrm>
            <a:off x="2432587" y="6128750"/>
            <a:ext cx="6300600" cy="2417400"/>
          </a:xfrm>
          <a:prstGeom prst="rect">
            <a:avLst/>
          </a:prstGeom>
        </p:spPr>
        <p:txBody>
          <a:bodyPr spcFirstLastPara="1" wrap="square" lIns="182850" tIns="182850" rIns="182850" bIns="182850" anchor="t" anchorCtr="0">
            <a:noAutofit/>
          </a:bodyPr>
          <a:lstStyle>
            <a:lvl1pPr marL="457200" lvl="0" indent="-431800" algn="ctr"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8" name="Google Shape;128;g13edbe849d4_0_768"/>
          <p:cNvSpPr txBox="1">
            <a:spLocks noGrp="1"/>
          </p:cNvSpPr>
          <p:nvPr>
            <p:ph type="body" idx="2"/>
          </p:nvPr>
        </p:nvSpPr>
        <p:spPr>
          <a:xfrm>
            <a:off x="9553372" y="6128750"/>
            <a:ext cx="6300600" cy="2417400"/>
          </a:xfrm>
          <a:prstGeom prst="rect">
            <a:avLst/>
          </a:prstGeom>
        </p:spPr>
        <p:txBody>
          <a:bodyPr spcFirstLastPara="1" wrap="square" lIns="182850" tIns="182850" rIns="182850" bIns="182850" anchor="t" anchorCtr="0">
            <a:noAutofit/>
          </a:bodyPr>
          <a:lstStyle>
            <a:lvl1pPr marL="457200" lvl="0" indent="-431800" algn="ctr"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9" name="Google Shape;129;g13edbe849d4_0_768"/>
          <p:cNvSpPr txBox="1">
            <a:spLocks noGrp="1"/>
          </p:cNvSpPr>
          <p:nvPr>
            <p:ph type="title" idx="3"/>
          </p:nvPr>
        </p:nvSpPr>
        <p:spPr>
          <a:xfrm>
            <a:off x="2432587" y="5218950"/>
            <a:ext cx="6300600" cy="992400"/>
          </a:xfrm>
          <a:prstGeom prst="rect">
            <a:avLst/>
          </a:prstGeom>
        </p:spPr>
        <p:txBody>
          <a:bodyPr spcFirstLastPara="1" wrap="square" lIns="182850" tIns="182850" rIns="182850" bIns="182850" anchor="t" anchorCtr="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a:endParaRPr/>
          </a:p>
        </p:txBody>
      </p:sp>
      <p:sp>
        <p:nvSpPr>
          <p:cNvPr id="130" name="Google Shape;130;g13edbe849d4_0_768"/>
          <p:cNvSpPr txBox="1">
            <a:spLocks noGrp="1"/>
          </p:cNvSpPr>
          <p:nvPr>
            <p:ph type="title" idx="4"/>
          </p:nvPr>
        </p:nvSpPr>
        <p:spPr>
          <a:xfrm>
            <a:off x="9553389" y="5218950"/>
            <a:ext cx="6300600" cy="992400"/>
          </a:xfrm>
          <a:prstGeom prst="rect">
            <a:avLst/>
          </a:prstGeom>
        </p:spPr>
        <p:txBody>
          <a:bodyPr spcFirstLastPara="1" wrap="square" lIns="182850" tIns="182850" rIns="182850" bIns="182850" anchor="t" anchorCtr="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a:endParaRPr/>
          </a:p>
        </p:txBody>
      </p:sp>
      <p:sp>
        <p:nvSpPr>
          <p:cNvPr id="169" name="Google Shape;169;g13edbe849d4_0_768"/>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576"/>
        <p:cNvGrpSpPr/>
        <p:nvPr/>
      </p:nvGrpSpPr>
      <p:grpSpPr>
        <a:xfrm>
          <a:off x="0" y="0"/>
          <a:ext cx="0" cy="0"/>
          <a:chOff x="0" y="0"/>
          <a:chExt cx="0" cy="0"/>
        </a:xfrm>
      </p:grpSpPr>
      <p:sp>
        <p:nvSpPr>
          <p:cNvPr id="625" name="Google Shape;625;g13edbe849d4_0_1203"/>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nank You">
  <p:cSld name="Tnank You">
    <p:spTree>
      <p:nvGrpSpPr>
        <p:cNvPr id="1" name="Shape 675"/>
        <p:cNvGrpSpPr/>
        <p:nvPr/>
      </p:nvGrpSpPr>
      <p:grpSpPr>
        <a:xfrm>
          <a:off x="0" y="0"/>
          <a:ext cx="0" cy="0"/>
          <a:chOff x="0" y="0"/>
          <a:chExt cx="0" cy="0"/>
        </a:xfrm>
      </p:grpSpPr>
      <p:sp>
        <p:nvSpPr>
          <p:cNvPr id="676" name="Google Shape;676;g13edbe849d4_0_1300"/>
          <p:cNvSpPr txBox="1">
            <a:spLocks noGrp="1"/>
          </p:cNvSpPr>
          <p:nvPr>
            <p:ph type="subTitle" idx="1"/>
          </p:nvPr>
        </p:nvSpPr>
        <p:spPr>
          <a:xfrm>
            <a:off x="2302446" y="5719564"/>
            <a:ext cx="13681500" cy="1584300"/>
          </a:xfrm>
          <a:prstGeom prst="rect">
            <a:avLst/>
          </a:prstGeom>
          <a:noFill/>
          <a:ln>
            <a:noFill/>
          </a:ln>
        </p:spPr>
        <p:txBody>
          <a:bodyPr spcFirstLastPara="1" wrap="square" lIns="163275" tIns="81625" rIns="163275" bIns="81625" anchor="t" anchorCtr="0">
            <a:noAutofit/>
          </a:bodyPr>
          <a:lstStyle>
            <a:lvl1pPr lvl="0" algn="ctr" rtl="0">
              <a:lnSpc>
                <a:spcPct val="83333"/>
              </a:lnSpc>
              <a:spcBef>
                <a:spcPts val="720"/>
              </a:spcBef>
              <a:spcAft>
                <a:spcPts val="0"/>
              </a:spcAft>
              <a:buClr>
                <a:schemeClr val="accent1"/>
              </a:buClr>
              <a:buSzPts val="3600"/>
              <a:buFont typeface="Arial"/>
              <a:buNone/>
              <a:defRPr sz="3600" i="0">
                <a:solidFill>
                  <a:schemeClr val="accent1"/>
                </a:solidFill>
                <a:latin typeface="Arial"/>
                <a:ea typeface="Arial"/>
                <a:cs typeface="Arial"/>
                <a:sym typeface="Arial"/>
              </a:defRPr>
            </a:lvl1pPr>
            <a:lvl2pPr lvl="1" algn="ctr" rtl="0">
              <a:spcBef>
                <a:spcPts val="480"/>
              </a:spcBef>
              <a:spcAft>
                <a:spcPts val="0"/>
              </a:spcAft>
              <a:buClr>
                <a:srgbClr val="909090"/>
              </a:buClr>
              <a:buSzPts val="2400"/>
              <a:buFont typeface="Encode Sans Light"/>
              <a:buNone/>
              <a:defRPr>
                <a:solidFill>
                  <a:srgbClr val="909090"/>
                </a:solidFill>
              </a:defRPr>
            </a:lvl2pPr>
            <a:lvl3pPr lvl="2" algn="ctr" rtl="0">
              <a:spcBef>
                <a:spcPts val="480"/>
              </a:spcBef>
              <a:spcAft>
                <a:spcPts val="0"/>
              </a:spcAft>
              <a:buClr>
                <a:srgbClr val="909090"/>
              </a:buClr>
              <a:buSzPts val="2400"/>
              <a:buFont typeface="Encode Sans Light"/>
              <a:buNone/>
              <a:defRPr>
                <a:solidFill>
                  <a:srgbClr val="909090"/>
                </a:solidFill>
              </a:defRPr>
            </a:lvl3pPr>
            <a:lvl4pPr lvl="3" algn="ctr" rtl="0">
              <a:spcBef>
                <a:spcPts val="480"/>
              </a:spcBef>
              <a:spcAft>
                <a:spcPts val="0"/>
              </a:spcAft>
              <a:buClr>
                <a:srgbClr val="909090"/>
              </a:buClr>
              <a:buSzPts val="2400"/>
              <a:buFont typeface="Encode Sans Light"/>
              <a:buNone/>
              <a:defRPr>
                <a:solidFill>
                  <a:srgbClr val="909090"/>
                </a:solidFill>
              </a:defRPr>
            </a:lvl4pPr>
            <a:lvl5pPr lvl="4" algn="ctr" rtl="0">
              <a:spcBef>
                <a:spcPts val="480"/>
              </a:spcBef>
              <a:spcAft>
                <a:spcPts val="0"/>
              </a:spcAft>
              <a:buClr>
                <a:srgbClr val="909090"/>
              </a:buClr>
              <a:buSzPts val="2400"/>
              <a:buFont typeface="Encode Sans Light"/>
              <a:buNone/>
              <a:defRPr>
                <a:solidFill>
                  <a:srgbClr val="909090"/>
                </a:solidFill>
              </a:defRPr>
            </a:lvl5pPr>
            <a:lvl6pPr lvl="5" algn="ctr" rtl="0">
              <a:spcBef>
                <a:spcPts val="720"/>
              </a:spcBef>
              <a:spcAft>
                <a:spcPts val="0"/>
              </a:spcAft>
              <a:buClr>
                <a:srgbClr val="909090"/>
              </a:buClr>
              <a:buSzPts val="3600"/>
              <a:buNone/>
              <a:defRPr>
                <a:solidFill>
                  <a:srgbClr val="909090"/>
                </a:solidFill>
              </a:defRPr>
            </a:lvl6pPr>
            <a:lvl7pPr lvl="6" algn="ctr" rtl="0">
              <a:spcBef>
                <a:spcPts val="720"/>
              </a:spcBef>
              <a:spcAft>
                <a:spcPts val="0"/>
              </a:spcAft>
              <a:buClr>
                <a:srgbClr val="909090"/>
              </a:buClr>
              <a:buSzPts val="3600"/>
              <a:buNone/>
              <a:defRPr>
                <a:solidFill>
                  <a:srgbClr val="909090"/>
                </a:solidFill>
              </a:defRPr>
            </a:lvl7pPr>
            <a:lvl8pPr lvl="7" algn="ctr" rtl="0">
              <a:spcBef>
                <a:spcPts val="720"/>
              </a:spcBef>
              <a:spcAft>
                <a:spcPts val="0"/>
              </a:spcAft>
              <a:buClr>
                <a:srgbClr val="909090"/>
              </a:buClr>
              <a:buSzPts val="3600"/>
              <a:buNone/>
              <a:defRPr>
                <a:solidFill>
                  <a:srgbClr val="909090"/>
                </a:solidFill>
              </a:defRPr>
            </a:lvl8pPr>
            <a:lvl9pPr lvl="8" algn="ctr" rtl="0">
              <a:spcBef>
                <a:spcPts val="720"/>
              </a:spcBef>
              <a:spcAft>
                <a:spcPts val="0"/>
              </a:spcAft>
              <a:buClr>
                <a:srgbClr val="909090"/>
              </a:buClr>
              <a:buSzPts val="3600"/>
              <a:buNone/>
              <a:defRPr>
                <a:solidFill>
                  <a:srgbClr val="909090"/>
                </a:solidFill>
              </a:defRPr>
            </a:lvl9pPr>
          </a:lstStyle>
          <a:p>
            <a:endParaRPr/>
          </a:p>
        </p:txBody>
      </p:sp>
      <p:sp>
        <p:nvSpPr>
          <p:cNvPr id="681" name="Google Shape;681;g13edbe849d4_0_1300"/>
          <p:cNvSpPr txBox="1">
            <a:spLocks noGrp="1"/>
          </p:cNvSpPr>
          <p:nvPr>
            <p:ph type="ctrTitle"/>
          </p:nvPr>
        </p:nvSpPr>
        <p:spPr>
          <a:xfrm>
            <a:off x="2955656" y="4207396"/>
            <a:ext cx="12380100" cy="1401900"/>
          </a:xfrm>
          <a:prstGeom prst="rect">
            <a:avLst/>
          </a:prstGeom>
          <a:noFill/>
          <a:ln>
            <a:noFill/>
          </a:ln>
        </p:spPr>
        <p:txBody>
          <a:bodyPr spcFirstLastPara="1" wrap="square" lIns="163275" tIns="81625" rIns="163275" bIns="81625" anchor="b" anchorCtr="0">
            <a:noAutofit/>
          </a:bodyPr>
          <a:lstStyle>
            <a:lvl1pPr lvl="0" algn="ctr" rtl="0">
              <a:lnSpc>
                <a:spcPct val="93750"/>
              </a:lnSpc>
              <a:spcBef>
                <a:spcPts val="0"/>
              </a:spcBef>
              <a:spcAft>
                <a:spcPts val="0"/>
              </a:spcAft>
              <a:buClr>
                <a:schemeClr val="dk1"/>
              </a:buClr>
              <a:buSzPts val="9600"/>
              <a:buFont typeface="Arial"/>
              <a:buNone/>
              <a:defRPr sz="9600"/>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682" name="Google Shape;682;g13edbe849d4_0_1300"/>
          <p:cNvSpPr txBox="1">
            <a:spLocks noGrp="1"/>
          </p:cNvSpPr>
          <p:nvPr>
            <p:ph type="body" idx="2"/>
          </p:nvPr>
        </p:nvSpPr>
        <p:spPr>
          <a:xfrm>
            <a:off x="2559156" y="8527876"/>
            <a:ext cx="13136700" cy="1381800"/>
          </a:xfrm>
          <a:prstGeom prst="rect">
            <a:avLst/>
          </a:prstGeom>
          <a:noFill/>
          <a:ln>
            <a:noFill/>
          </a:ln>
        </p:spPr>
        <p:txBody>
          <a:bodyPr spcFirstLastPara="1" wrap="square" lIns="163275" tIns="81625" rIns="163275" bIns="81625" anchor="b" anchorCtr="0">
            <a:normAutofit/>
          </a:bodyPr>
          <a:lstStyle>
            <a:lvl1pPr marL="457200" lvl="0" indent="-355600" algn="ctr" rtl="0">
              <a:spcBef>
                <a:spcPts val="400"/>
              </a:spcBef>
              <a:spcAft>
                <a:spcPts val="0"/>
              </a:spcAft>
              <a:buClr>
                <a:schemeClr val="dk2"/>
              </a:buClr>
              <a:buSzPts val="2000"/>
              <a:buFont typeface="Encode Sans Light"/>
              <a:buChar char="●"/>
              <a:defRPr sz="2000">
                <a:solidFill>
                  <a:schemeClr val="dk2"/>
                </a:solidFill>
                <a:latin typeface="Encode Sans Light"/>
                <a:ea typeface="Encode Sans Light"/>
                <a:cs typeface="Encode Sans Light"/>
                <a:sym typeface="Encode Sans Light"/>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683" name="Google Shape;683;g13edbe849d4_0_1300"/>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latin typeface="Encode Sans Light"/>
                <a:ea typeface="Encode Sans Light"/>
                <a:cs typeface="Encode Sans Light"/>
                <a:sym typeface="Encode Sans Light"/>
              </a:defRPr>
            </a:lvl1pPr>
            <a:lvl2pPr lvl="1" rtl="0">
              <a:buNone/>
              <a:defRPr sz="2400">
                <a:latin typeface="Encode Sans Light"/>
                <a:ea typeface="Encode Sans Light"/>
                <a:cs typeface="Encode Sans Light"/>
                <a:sym typeface="Encode Sans Light"/>
              </a:defRPr>
            </a:lvl2pPr>
            <a:lvl3pPr lvl="2" rtl="0">
              <a:buNone/>
              <a:defRPr sz="2400">
                <a:latin typeface="Encode Sans Light"/>
                <a:ea typeface="Encode Sans Light"/>
                <a:cs typeface="Encode Sans Light"/>
                <a:sym typeface="Encode Sans Light"/>
              </a:defRPr>
            </a:lvl3pPr>
            <a:lvl4pPr lvl="3" rtl="0">
              <a:buNone/>
              <a:defRPr sz="2400">
                <a:latin typeface="Encode Sans Light"/>
                <a:ea typeface="Encode Sans Light"/>
                <a:cs typeface="Encode Sans Light"/>
                <a:sym typeface="Encode Sans Light"/>
              </a:defRPr>
            </a:lvl4pPr>
            <a:lvl5pPr lvl="4" rtl="0">
              <a:buNone/>
              <a:defRPr sz="2400">
                <a:latin typeface="Encode Sans Light"/>
                <a:ea typeface="Encode Sans Light"/>
                <a:cs typeface="Encode Sans Light"/>
                <a:sym typeface="Encode Sans Light"/>
              </a:defRPr>
            </a:lvl5pPr>
            <a:lvl6pPr lvl="5" rtl="0">
              <a:buNone/>
              <a:defRPr sz="2400">
                <a:latin typeface="Encode Sans Light"/>
                <a:ea typeface="Encode Sans Light"/>
                <a:cs typeface="Encode Sans Light"/>
                <a:sym typeface="Encode Sans Light"/>
              </a:defRPr>
            </a:lvl6pPr>
            <a:lvl7pPr lvl="6" rtl="0">
              <a:buNone/>
              <a:defRPr sz="2400">
                <a:latin typeface="Encode Sans Light"/>
                <a:ea typeface="Encode Sans Light"/>
                <a:cs typeface="Encode Sans Light"/>
                <a:sym typeface="Encode Sans Light"/>
              </a:defRPr>
            </a:lvl7pPr>
            <a:lvl8pPr lvl="7" rtl="0">
              <a:buNone/>
              <a:defRPr sz="2400">
                <a:latin typeface="Encode Sans Light"/>
                <a:ea typeface="Encode Sans Light"/>
                <a:cs typeface="Encode Sans Light"/>
                <a:sym typeface="Encode Sans Light"/>
              </a:defRPr>
            </a:lvl8pPr>
            <a:lvl9pPr lvl="8" rtl="0">
              <a:buNone/>
              <a:defRPr sz="2400">
                <a:latin typeface="Encode Sans Light"/>
                <a:ea typeface="Encode Sans Light"/>
                <a:cs typeface="Encode Sans Light"/>
                <a:sym typeface="Encode Sans Light"/>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681"/>
                                        </p:tgtEl>
                                        <p:attrNameLst>
                                          <p:attrName>style.visibility</p:attrName>
                                        </p:attrNameLst>
                                      </p:cBhvr>
                                      <p:to>
                                        <p:strVal val="visible"/>
                                      </p:to>
                                    </p:set>
                                    <p:anim calcmode="lin" valueType="num">
                                      <p:cBhvr additive="base">
                                        <p:cTn id="7" dur="500"/>
                                        <p:tgtEl>
                                          <p:spTgt spid="681"/>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250"/>
                                  </p:stCondLst>
                                  <p:childTnLst>
                                    <p:set>
                                      <p:cBhvr>
                                        <p:cTn id="9" dur="1" fill="hold">
                                          <p:stCondLst>
                                            <p:cond delay="0"/>
                                          </p:stCondLst>
                                        </p:cTn>
                                        <p:tgtEl>
                                          <p:spTgt spid="676">
                                            <p:txEl>
                                              <p:pRg st="0" end="0"/>
                                            </p:txEl>
                                          </p:spTgt>
                                        </p:tgtEl>
                                        <p:attrNameLst>
                                          <p:attrName>style.visibility</p:attrName>
                                        </p:attrNameLst>
                                      </p:cBhvr>
                                      <p:to>
                                        <p:strVal val="visible"/>
                                      </p:to>
                                    </p:set>
                                    <p:anim calcmode="lin" valueType="num">
                                      <p:cBhvr additive="base">
                                        <p:cTn id="10" dur="500"/>
                                        <p:tgtEl>
                                          <p:spTgt spid="676">
                                            <p:txEl>
                                              <p:pRg st="0" end="0"/>
                                            </p:txEl>
                                          </p:spTgt>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250"/>
                                  </p:stCondLst>
                                  <p:childTnLst>
                                    <p:set>
                                      <p:cBhvr>
                                        <p:cTn id="12" dur="1" fill="hold">
                                          <p:stCondLst>
                                            <p:cond delay="0"/>
                                          </p:stCondLst>
                                        </p:cTn>
                                        <p:tgtEl>
                                          <p:spTgt spid="676">
                                            <p:txEl>
                                              <p:charRg st="1" end="1"/>
                                            </p:txEl>
                                          </p:spTgt>
                                        </p:tgtEl>
                                        <p:attrNameLst>
                                          <p:attrName>style.visibility</p:attrName>
                                        </p:attrNameLst>
                                      </p:cBhvr>
                                      <p:to>
                                        <p:strVal val="visible"/>
                                      </p:to>
                                    </p:set>
                                    <p:anim calcmode="lin" valueType="num">
                                      <p:cBhvr additive="base">
                                        <p:cTn id="13" dur="500"/>
                                        <p:tgtEl>
                                          <p:spTgt spid="676">
                                            <p:txEl>
                                              <p:charRg st="1" end="1"/>
                                            </p:txEl>
                                          </p:spTgt>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250"/>
                                  </p:stCondLst>
                                  <p:childTnLst>
                                    <p:set>
                                      <p:cBhvr>
                                        <p:cTn id="15" dur="1" fill="hold">
                                          <p:stCondLst>
                                            <p:cond delay="0"/>
                                          </p:stCondLst>
                                        </p:cTn>
                                        <p:tgtEl>
                                          <p:spTgt spid="676">
                                            <p:txEl>
                                              <p:charRg st="1" end="1"/>
                                            </p:txEl>
                                          </p:spTgt>
                                        </p:tgtEl>
                                        <p:attrNameLst>
                                          <p:attrName>style.visibility</p:attrName>
                                        </p:attrNameLst>
                                      </p:cBhvr>
                                      <p:to>
                                        <p:strVal val="visible"/>
                                      </p:to>
                                    </p:set>
                                    <p:anim calcmode="lin" valueType="num">
                                      <p:cBhvr additive="base">
                                        <p:cTn id="16" dur="500"/>
                                        <p:tgtEl>
                                          <p:spTgt spid="676">
                                            <p:txEl>
                                              <p:charRg st="1" end="1"/>
                                            </p:txEl>
                                          </p:spTgt>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676">
                                            <p:txEl>
                                              <p:charRg st="1" end="1"/>
                                            </p:txEl>
                                          </p:spTgt>
                                        </p:tgtEl>
                                        <p:attrNameLst>
                                          <p:attrName>style.visibility</p:attrName>
                                        </p:attrNameLst>
                                      </p:cBhvr>
                                      <p:to>
                                        <p:strVal val="visible"/>
                                      </p:to>
                                    </p:set>
                                    <p:anim calcmode="lin" valueType="num">
                                      <p:cBhvr additive="base">
                                        <p:cTn id="19" dur="500"/>
                                        <p:tgtEl>
                                          <p:spTgt spid="676">
                                            <p:txEl>
                                              <p:charRg st="1" end="1"/>
                                            </p:txEl>
                                          </p:spTgt>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676">
                                            <p:txEl>
                                              <p:charRg st="1" end="1"/>
                                            </p:txEl>
                                          </p:spTgt>
                                        </p:tgtEl>
                                        <p:attrNameLst>
                                          <p:attrName>style.visibility</p:attrName>
                                        </p:attrNameLst>
                                      </p:cBhvr>
                                      <p:to>
                                        <p:strVal val="visible"/>
                                      </p:to>
                                    </p:set>
                                    <p:anim calcmode="lin" valueType="num">
                                      <p:cBhvr additive="base">
                                        <p:cTn id="22" dur="500"/>
                                        <p:tgtEl>
                                          <p:spTgt spid="676">
                                            <p:txEl>
                                              <p:charRg st="1" end="1"/>
                                            </p:txEl>
                                          </p:spTgt>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250"/>
                                  </p:stCondLst>
                                  <p:childTnLst>
                                    <p:set>
                                      <p:cBhvr>
                                        <p:cTn id="24" dur="1" fill="hold">
                                          <p:stCondLst>
                                            <p:cond delay="0"/>
                                          </p:stCondLst>
                                        </p:cTn>
                                        <p:tgtEl>
                                          <p:spTgt spid="676">
                                            <p:txEl>
                                              <p:charRg st="1" end="1"/>
                                            </p:txEl>
                                          </p:spTgt>
                                        </p:tgtEl>
                                        <p:attrNameLst>
                                          <p:attrName>style.visibility</p:attrName>
                                        </p:attrNameLst>
                                      </p:cBhvr>
                                      <p:to>
                                        <p:strVal val="visible"/>
                                      </p:to>
                                    </p:set>
                                    <p:anim calcmode="lin" valueType="num">
                                      <p:cBhvr additive="base">
                                        <p:cTn id="25" dur="500"/>
                                        <p:tgtEl>
                                          <p:spTgt spid="676">
                                            <p:txEl>
                                              <p:charRg st="1" end="1"/>
                                            </p:txEl>
                                          </p:spTgt>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250"/>
                                  </p:stCondLst>
                                  <p:childTnLst>
                                    <p:set>
                                      <p:cBhvr>
                                        <p:cTn id="27" dur="1" fill="hold">
                                          <p:stCondLst>
                                            <p:cond delay="0"/>
                                          </p:stCondLst>
                                        </p:cTn>
                                        <p:tgtEl>
                                          <p:spTgt spid="676">
                                            <p:txEl>
                                              <p:charRg st="1" end="1"/>
                                            </p:txEl>
                                          </p:spTgt>
                                        </p:tgtEl>
                                        <p:attrNameLst>
                                          <p:attrName>style.visibility</p:attrName>
                                        </p:attrNameLst>
                                      </p:cBhvr>
                                      <p:to>
                                        <p:strVal val="visible"/>
                                      </p:to>
                                    </p:set>
                                    <p:anim calcmode="lin" valueType="num">
                                      <p:cBhvr additive="base">
                                        <p:cTn id="28" dur="500"/>
                                        <p:tgtEl>
                                          <p:spTgt spid="676">
                                            <p:txEl>
                                              <p:charRg st="1" end="1"/>
                                            </p:txEl>
                                          </p:spTgt>
                                        </p:tgtEl>
                                        <p:attrNameLst>
                                          <p:attrName>ppt_y</p:attrName>
                                        </p:attrNameLst>
                                      </p:cBhvr>
                                      <p:tavLst>
                                        <p:tav tm="0">
                                          <p:val>
                                            <p:strVal val="#ppt_y+1"/>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676">
                                            <p:txEl>
                                              <p:charRg st="1" end="1"/>
                                            </p:txEl>
                                          </p:spTgt>
                                        </p:tgtEl>
                                        <p:attrNameLst>
                                          <p:attrName>style.visibility</p:attrName>
                                        </p:attrNameLst>
                                      </p:cBhvr>
                                      <p:to>
                                        <p:strVal val="visible"/>
                                      </p:to>
                                    </p:set>
                                    <p:anim calcmode="lin" valueType="num">
                                      <p:cBhvr additive="base">
                                        <p:cTn id="31" dur="500"/>
                                        <p:tgtEl>
                                          <p:spTgt spid="676">
                                            <p:txEl>
                                              <p:charRg st="1" end="1"/>
                                            </p:txEl>
                                          </p:spTgt>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250"/>
                                  </p:stCondLst>
                                  <p:childTnLst>
                                    <p:set>
                                      <p:cBhvr>
                                        <p:cTn id="33" dur="1" fill="hold">
                                          <p:stCondLst>
                                            <p:cond delay="0"/>
                                          </p:stCondLst>
                                        </p:cTn>
                                        <p:tgtEl>
                                          <p:spTgt spid="676">
                                            <p:txEl>
                                              <p:charRg st="1" end="1"/>
                                            </p:txEl>
                                          </p:spTgt>
                                        </p:tgtEl>
                                        <p:attrNameLst>
                                          <p:attrName>style.visibility</p:attrName>
                                        </p:attrNameLst>
                                      </p:cBhvr>
                                      <p:to>
                                        <p:strVal val="visible"/>
                                      </p:to>
                                    </p:set>
                                    <p:anim calcmode="lin" valueType="num">
                                      <p:cBhvr additive="base">
                                        <p:cTn id="34" dur="500"/>
                                        <p:tgtEl>
                                          <p:spTgt spid="676">
                                            <p:txEl>
                                              <p:charRg st="1" end="1"/>
                                            </p:txEl>
                                          </p:spTgt>
                                        </p:tgtEl>
                                        <p:attrNameLst>
                                          <p:attrName>ppt_y</p:attrName>
                                        </p:attrNameLst>
                                      </p:cBhvr>
                                      <p:tavLst>
                                        <p:tav tm="0">
                                          <p:val>
                                            <p:strVal val="#ppt_y+1"/>
                                          </p:val>
                                        </p:tav>
                                        <p:tav tm="100000">
                                          <p:val>
                                            <p:strVal val="#ppt_y"/>
                                          </p:val>
                                        </p:tav>
                                      </p:tavLst>
                                    </p:anim>
                                  </p:childTnLst>
                                </p:cTn>
                              </p:par>
                            </p:childTnLst>
                          </p:cTn>
                        </p:par>
                        <p:par>
                          <p:cTn id="35" fill="hold">
                            <p:stCondLst>
                              <p:cond delay="750"/>
                            </p:stCondLst>
                            <p:childTnLst>
                              <p:par>
                                <p:cTn id="36" presetID="2" presetClass="entr" presetSubtype="4" fill="hold" nodeType="afterEffect">
                                  <p:stCondLst>
                                    <p:cond delay="0"/>
                                  </p:stCondLst>
                                  <p:childTnLst>
                                    <p:set>
                                      <p:cBhvr>
                                        <p:cTn id="37" dur="1" fill="hold">
                                          <p:stCondLst>
                                            <p:cond delay="0"/>
                                          </p:stCondLst>
                                        </p:cTn>
                                        <p:tgtEl>
                                          <p:spTgt spid="682">
                                            <p:txEl>
                                              <p:pRg st="0" end="0"/>
                                            </p:txEl>
                                          </p:spTgt>
                                        </p:tgtEl>
                                        <p:attrNameLst>
                                          <p:attrName>style.visibility</p:attrName>
                                        </p:attrNameLst>
                                      </p:cBhvr>
                                      <p:to>
                                        <p:strVal val="visible"/>
                                      </p:to>
                                    </p:set>
                                    <p:anim calcmode="lin" valueType="num">
                                      <p:cBhvr additive="base">
                                        <p:cTn id="38" dur="500"/>
                                        <p:tgtEl>
                                          <p:spTgt spid="682">
                                            <p:txEl>
                                              <p:pRg st="0" end="0"/>
                                            </p:txEl>
                                          </p:spTgt>
                                        </p:tgtEl>
                                        <p:attrNameLst>
                                          <p:attrName>ppt_y</p:attrName>
                                        </p:attrNameLst>
                                      </p:cBhvr>
                                      <p:tavLst>
                                        <p:tav tm="0">
                                          <p:val>
                                            <p:strVal val="#ppt_y+1"/>
                                          </p:val>
                                        </p:tav>
                                        <p:tav tm="100000">
                                          <p:val>
                                            <p:strVal val="#ppt_y"/>
                                          </p:val>
                                        </p:tav>
                                      </p:tavLst>
                                    </p:anim>
                                  </p:childTnLst>
                                </p:cTn>
                              </p:par>
                            </p:childTnLst>
                          </p:cTn>
                        </p:par>
                        <p:par>
                          <p:cTn id="39" fill="hold">
                            <p:stCondLst>
                              <p:cond delay="1250"/>
                            </p:stCondLst>
                            <p:childTnLst>
                              <p:par>
                                <p:cTn id="40" presetID="2" presetClass="entr" presetSubtype="4" fill="hold" nodeType="afterEffect">
                                  <p:stCondLst>
                                    <p:cond delay="0"/>
                                  </p:stCondLst>
                                  <p:childTnLst>
                                    <p:set>
                                      <p:cBhvr>
                                        <p:cTn id="41" dur="1" fill="hold">
                                          <p:stCondLst>
                                            <p:cond delay="0"/>
                                          </p:stCondLst>
                                        </p:cTn>
                                        <p:tgtEl>
                                          <p:spTgt spid="682">
                                            <p:txEl>
                                              <p:charRg st="1" end="1"/>
                                            </p:txEl>
                                          </p:spTgt>
                                        </p:tgtEl>
                                        <p:attrNameLst>
                                          <p:attrName>style.visibility</p:attrName>
                                        </p:attrNameLst>
                                      </p:cBhvr>
                                      <p:to>
                                        <p:strVal val="visible"/>
                                      </p:to>
                                    </p:set>
                                    <p:anim calcmode="lin" valueType="num">
                                      <p:cBhvr additive="base">
                                        <p:cTn id="42"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43" fill="hold">
                            <p:stCondLst>
                              <p:cond delay="1750"/>
                            </p:stCondLst>
                            <p:childTnLst>
                              <p:par>
                                <p:cTn id="44" presetID="2" presetClass="entr" presetSubtype="4" fill="hold" nodeType="afterEffect">
                                  <p:stCondLst>
                                    <p:cond delay="0"/>
                                  </p:stCondLst>
                                  <p:childTnLst>
                                    <p:set>
                                      <p:cBhvr>
                                        <p:cTn id="45" dur="1" fill="hold">
                                          <p:stCondLst>
                                            <p:cond delay="0"/>
                                          </p:stCondLst>
                                        </p:cTn>
                                        <p:tgtEl>
                                          <p:spTgt spid="682">
                                            <p:txEl>
                                              <p:charRg st="1" end="1"/>
                                            </p:txEl>
                                          </p:spTgt>
                                        </p:tgtEl>
                                        <p:attrNameLst>
                                          <p:attrName>style.visibility</p:attrName>
                                        </p:attrNameLst>
                                      </p:cBhvr>
                                      <p:to>
                                        <p:strVal val="visible"/>
                                      </p:to>
                                    </p:set>
                                    <p:anim calcmode="lin" valueType="num">
                                      <p:cBhvr additive="base">
                                        <p:cTn id="46"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47" fill="hold">
                            <p:stCondLst>
                              <p:cond delay="2250"/>
                            </p:stCondLst>
                            <p:childTnLst>
                              <p:par>
                                <p:cTn id="48" presetID="2" presetClass="entr" presetSubtype="4" fill="hold" nodeType="afterEffect">
                                  <p:stCondLst>
                                    <p:cond delay="0"/>
                                  </p:stCondLst>
                                  <p:childTnLst>
                                    <p:set>
                                      <p:cBhvr>
                                        <p:cTn id="49" dur="1" fill="hold">
                                          <p:stCondLst>
                                            <p:cond delay="0"/>
                                          </p:stCondLst>
                                        </p:cTn>
                                        <p:tgtEl>
                                          <p:spTgt spid="682">
                                            <p:txEl>
                                              <p:charRg st="1" end="1"/>
                                            </p:txEl>
                                          </p:spTgt>
                                        </p:tgtEl>
                                        <p:attrNameLst>
                                          <p:attrName>style.visibility</p:attrName>
                                        </p:attrNameLst>
                                      </p:cBhvr>
                                      <p:to>
                                        <p:strVal val="visible"/>
                                      </p:to>
                                    </p:set>
                                    <p:anim calcmode="lin" valueType="num">
                                      <p:cBhvr additive="base">
                                        <p:cTn id="50"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1" fill="hold">
                            <p:stCondLst>
                              <p:cond delay="2750"/>
                            </p:stCondLst>
                            <p:childTnLst>
                              <p:par>
                                <p:cTn id="52" presetID="2" presetClass="entr" presetSubtype="4" fill="hold" nodeType="afterEffect">
                                  <p:stCondLst>
                                    <p:cond delay="0"/>
                                  </p:stCondLst>
                                  <p:childTnLst>
                                    <p:set>
                                      <p:cBhvr>
                                        <p:cTn id="53" dur="1" fill="hold">
                                          <p:stCondLst>
                                            <p:cond delay="0"/>
                                          </p:stCondLst>
                                        </p:cTn>
                                        <p:tgtEl>
                                          <p:spTgt spid="682">
                                            <p:txEl>
                                              <p:charRg st="1" end="1"/>
                                            </p:txEl>
                                          </p:spTgt>
                                        </p:tgtEl>
                                        <p:attrNameLst>
                                          <p:attrName>style.visibility</p:attrName>
                                        </p:attrNameLst>
                                      </p:cBhvr>
                                      <p:to>
                                        <p:strVal val="visible"/>
                                      </p:to>
                                    </p:set>
                                    <p:anim calcmode="lin" valueType="num">
                                      <p:cBhvr additive="base">
                                        <p:cTn id="54"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5" fill="hold">
                            <p:stCondLst>
                              <p:cond delay="3250"/>
                            </p:stCondLst>
                            <p:childTnLst>
                              <p:par>
                                <p:cTn id="56" presetID="2" presetClass="entr" presetSubtype="4" fill="hold" nodeType="afterEffect">
                                  <p:stCondLst>
                                    <p:cond delay="0"/>
                                  </p:stCondLst>
                                  <p:childTnLst>
                                    <p:set>
                                      <p:cBhvr>
                                        <p:cTn id="57" dur="1" fill="hold">
                                          <p:stCondLst>
                                            <p:cond delay="0"/>
                                          </p:stCondLst>
                                        </p:cTn>
                                        <p:tgtEl>
                                          <p:spTgt spid="682">
                                            <p:txEl>
                                              <p:charRg st="1" end="1"/>
                                            </p:txEl>
                                          </p:spTgt>
                                        </p:tgtEl>
                                        <p:attrNameLst>
                                          <p:attrName>style.visibility</p:attrName>
                                        </p:attrNameLst>
                                      </p:cBhvr>
                                      <p:to>
                                        <p:strVal val="visible"/>
                                      </p:to>
                                    </p:set>
                                    <p:anim calcmode="lin" valueType="num">
                                      <p:cBhvr additive="base">
                                        <p:cTn id="58"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9" fill="hold">
                            <p:stCondLst>
                              <p:cond delay="3750"/>
                            </p:stCondLst>
                            <p:childTnLst>
                              <p:par>
                                <p:cTn id="60" presetID="2" presetClass="entr" presetSubtype="4" fill="hold" nodeType="afterEffect">
                                  <p:stCondLst>
                                    <p:cond delay="0"/>
                                  </p:stCondLst>
                                  <p:childTnLst>
                                    <p:set>
                                      <p:cBhvr>
                                        <p:cTn id="61" dur="1" fill="hold">
                                          <p:stCondLst>
                                            <p:cond delay="0"/>
                                          </p:stCondLst>
                                        </p:cTn>
                                        <p:tgtEl>
                                          <p:spTgt spid="682">
                                            <p:txEl>
                                              <p:charRg st="1" end="1"/>
                                            </p:txEl>
                                          </p:spTgt>
                                        </p:tgtEl>
                                        <p:attrNameLst>
                                          <p:attrName>style.visibility</p:attrName>
                                        </p:attrNameLst>
                                      </p:cBhvr>
                                      <p:to>
                                        <p:strVal val="visible"/>
                                      </p:to>
                                    </p:set>
                                    <p:anim calcmode="lin" valueType="num">
                                      <p:cBhvr additive="base">
                                        <p:cTn id="62"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63" fill="hold">
                            <p:stCondLst>
                              <p:cond delay="4250"/>
                            </p:stCondLst>
                            <p:childTnLst>
                              <p:par>
                                <p:cTn id="64" presetID="2" presetClass="entr" presetSubtype="4" fill="hold" nodeType="afterEffect">
                                  <p:stCondLst>
                                    <p:cond delay="0"/>
                                  </p:stCondLst>
                                  <p:childTnLst>
                                    <p:set>
                                      <p:cBhvr>
                                        <p:cTn id="65" dur="1" fill="hold">
                                          <p:stCondLst>
                                            <p:cond delay="0"/>
                                          </p:stCondLst>
                                        </p:cTn>
                                        <p:tgtEl>
                                          <p:spTgt spid="682">
                                            <p:txEl>
                                              <p:charRg st="1" end="1"/>
                                            </p:txEl>
                                          </p:spTgt>
                                        </p:tgtEl>
                                        <p:attrNameLst>
                                          <p:attrName>style.visibility</p:attrName>
                                        </p:attrNameLst>
                                      </p:cBhvr>
                                      <p:to>
                                        <p:strVal val="visible"/>
                                      </p:to>
                                    </p:set>
                                    <p:anim calcmode="lin" valueType="num">
                                      <p:cBhvr additive="base">
                                        <p:cTn id="66"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67" fill="hold">
                            <p:stCondLst>
                              <p:cond delay="4750"/>
                            </p:stCondLst>
                            <p:childTnLst>
                              <p:par>
                                <p:cTn id="68" presetID="2" presetClass="entr" presetSubtype="4" fill="hold" nodeType="afterEffect">
                                  <p:stCondLst>
                                    <p:cond delay="0"/>
                                  </p:stCondLst>
                                  <p:childTnLst>
                                    <p:set>
                                      <p:cBhvr>
                                        <p:cTn id="69" dur="1" fill="hold">
                                          <p:stCondLst>
                                            <p:cond delay="0"/>
                                          </p:stCondLst>
                                        </p:cTn>
                                        <p:tgtEl>
                                          <p:spTgt spid="682">
                                            <p:txEl>
                                              <p:charRg st="1" end="1"/>
                                            </p:txEl>
                                          </p:spTgt>
                                        </p:tgtEl>
                                        <p:attrNameLst>
                                          <p:attrName>style.visibility</p:attrName>
                                        </p:attrNameLst>
                                      </p:cBhvr>
                                      <p:to>
                                        <p:strVal val="visible"/>
                                      </p:to>
                                    </p:set>
                                    <p:anim calcmode="lin" valueType="num">
                                      <p:cBhvr additive="base">
                                        <p:cTn id="70"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4763" y="7575950"/>
            <a:ext cx="7147894" cy="2711052"/>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8" name="Freeform 7"/>
          <p:cNvSpPr/>
          <p:nvPr/>
        </p:nvSpPr>
        <p:spPr>
          <a:xfrm>
            <a:off x="-4760" y="7576939"/>
            <a:ext cx="18291173" cy="2710064"/>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Placeholder 1"/>
          <p:cNvSpPr>
            <a:spLocks noGrp="1"/>
          </p:cNvSpPr>
          <p:nvPr>
            <p:ph type="title"/>
          </p:nvPr>
        </p:nvSpPr>
        <p:spPr>
          <a:xfrm>
            <a:off x="1645777" y="548640"/>
            <a:ext cx="15040575" cy="822960"/>
          </a:xfrm>
          <a:prstGeom prst="rect">
            <a:avLst/>
          </a:prstGeom>
        </p:spPr>
        <p:txBody>
          <a:bodyPr vert="horz" lIns="163275" tIns="81638" rIns="163275" bIns="81638" rtlCol="0" anchor="ctr">
            <a:no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645777" y="1650943"/>
            <a:ext cx="15040575" cy="5369774"/>
          </a:xfrm>
          <a:prstGeom prst="rect">
            <a:avLst/>
          </a:prstGeom>
        </p:spPr>
        <p:txBody>
          <a:bodyPr vert="horz" lIns="163275" tIns="81638" rIns="163275" bIns="81638"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rot="19140000">
            <a:off x="402301" y="8805672"/>
            <a:ext cx="4352166" cy="301752"/>
          </a:xfrm>
          <a:prstGeom prst="rect">
            <a:avLst/>
          </a:prstGeom>
        </p:spPr>
        <p:txBody>
          <a:bodyPr vert="horz" lIns="163275" tIns="81638" rIns="163275" bIns="81638" rtlCol="0" anchor="ctr"/>
          <a:lstStyle>
            <a:lvl1pPr algn="l">
              <a:defRPr sz="2100">
                <a:solidFill>
                  <a:srgbClr val="FFFFFF"/>
                </a:solidFill>
              </a:defRPr>
            </a:lvl1pPr>
          </a:lstStyle>
          <a:p>
            <a:pPr eaLnBrk="1" latinLnBrk="0" hangingPunct="1"/>
            <a:fld id="{0D0EC791-D078-4631-9937-E8318C63790B}" type="datetimeFigureOut">
              <a:rPr lang="en-US" smtClean="0"/>
              <a:pPr eaLnBrk="1" latinLnBrk="0" hangingPunct="1"/>
              <a:t>9/7/2024</a:t>
            </a:fld>
            <a:endParaRPr lang="en-US" dirty="0"/>
          </a:p>
        </p:txBody>
      </p:sp>
      <p:sp>
        <p:nvSpPr>
          <p:cNvPr id="5" name="Footer Placeholder 4"/>
          <p:cNvSpPr>
            <a:spLocks noGrp="1"/>
          </p:cNvSpPr>
          <p:nvPr>
            <p:ph type="ftr" sz="quarter" idx="3"/>
          </p:nvPr>
        </p:nvSpPr>
        <p:spPr>
          <a:xfrm>
            <a:off x="7034418" y="9427683"/>
            <a:ext cx="9447980" cy="411480"/>
          </a:xfrm>
          <a:prstGeom prst="rect">
            <a:avLst/>
          </a:prstGeom>
        </p:spPr>
        <p:txBody>
          <a:bodyPr vert="horz" lIns="163275" tIns="81638" rIns="163275" bIns="81638" rtlCol="0" anchor="ctr"/>
          <a:lstStyle>
            <a:lvl1pPr algn="r">
              <a:defRPr sz="1800" cap="all" spc="357" baseline="0">
                <a:solidFill>
                  <a:srgbClr val="FFFFFF"/>
                </a:solidFill>
              </a:defRPr>
            </a:lvl1pPr>
          </a:lstStyle>
          <a:p>
            <a:endParaRPr kumimoji="0" lang="zh-CN" altLang="en-US" dirty="0"/>
          </a:p>
        </p:txBody>
      </p:sp>
      <p:sp>
        <p:nvSpPr>
          <p:cNvPr id="6" name="Slide Number Placeholder 5"/>
          <p:cNvSpPr>
            <a:spLocks noGrp="1"/>
          </p:cNvSpPr>
          <p:nvPr>
            <p:ph type="sldNum" sz="quarter" idx="4"/>
          </p:nvPr>
        </p:nvSpPr>
        <p:spPr>
          <a:xfrm>
            <a:off x="16800618" y="9256233"/>
            <a:ext cx="1005753" cy="754380"/>
          </a:xfrm>
          <a:prstGeom prst="ellipse">
            <a:avLst/>
          </a:prstGeom>
          <a:ln w="19050">
            <a:solidFill>
              <a:srgbClr val="FFFFFF"/>
            </a:solidFill>
          </a:ln>
        </p:spPr>
        <p:txBody>
          <a:bodyPr vert="horz" lIns="16328" tIns="16328" rIns="16328" bIns="16328" rtlCol="0" anchor="ctr">
            <a:normAutofit/>
          </a:bodyPr>
          <a:lstStyle>
            <a:lvl1pPr algn="ctr">
              <a:defRPr sz="2900">
                <a:solidFill>
                  <a:srgbClr val="FFFFFF"/>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Lst>
  <p:hf hdr="0" ftr="0" dt="0"/>
  <p:txStyles>
    <p:titleStyle>
      <a:lvl1pPr algn="l" defTabSz="1632753" rtl="0" eaLnBrk="1" latinLnBrk="0" hangingPunct="1">
        <a:spcBef>
          <a:spcPct val="0"/>
        </a:spcBef>
        <a:buNone/>
        <a:defRPr sz="5000" kern="1200" cap="all" baseline="0">
          <a:solidFill>
            <a:schemeClr val="tx1"/>
          </a:solidFill>
          <a:latin typeface="+mj-lt"/>
          <a:ea typeface="+mj-ea"/>
          <a:cs typeface="+mj-cs"/>
        </a:defRPr>
      </a:lvl1pPr>
    </p:titleStyle>
    <p:bodyStyle>
      <a:lvl1pPr marL="612282" indent="-612282" algn="l" defTabSz="1632753" rtl="0" eaLnBrk="1" latinLnBrk="0" hangingPunct="1">
        <a:spcBef>
          <a:spcPts val="1428"/>
        </a:spcBef>
        <a:buFont typeface="Arial" pitchFamily="34" charset="0"/>
        <a:buNone/>
        <a:defRPr sz="2900" b="1" kern="1200">
          <a:solidFill>
            <a:schemeClr val="tx1"/>
          </a:solidFill>
          <a:latin typeface="+mn-lt"/>
          <a:ea typeface="+mn-ea"/>
          <a:cs typeface="+mn-cs"/>
        </a:defRPr>
      </a:lvl1pPr>
      <a:lvl2pPr marL="310223" indent="-310223"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2pPr>
      <a:lvl3pPr marL="718411" indent="-293895"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3pPr>
      <a:lvl4pPr marL="1126599" indent="-293895"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4pPr>
      <a:lvl5pPr marL="1534787" indent="-310223"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5pPr>
      <a:lvl6pPr marL="1959303" indent="-310223"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6pPr>
      <a:lvl7pPr marL="2416474"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7pPr>
      <a:lvl8pPr marL="2824662"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8pPr>
      <a:lvl9pPr marL="3200195"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9pPr>
    </p:bodyStyle>
    <p:other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www.voicefromtheheart.com.tw/" TargetMode="External"/><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1"/>
          <p:cNvSpPr txBox="1">
            <a:spLocks noGrp="1"/>
          </p:cNvSpPr>
          <p:nvPr>
            <p:ph type="ctrTitle"/>
          </p:nvPr>
        </p:nvSpPr>
        <p:spPr>
          <a:xfrm>
            <a:off x="2513475" y="1166875"/>
            <a:ext cx="13837800" cy="5709600"/>
          </a:xfrm>
          <a:prstGeom prst="rect">
            <a:avLst/>
          </a:prstGeom>
          <a:noFill/>
          <a:ln>
            <a:noFill/>
          </a:ln>
        </p:spPr>
        <p:txBody>
          <a:bodyPr spcFirstLastPara="1" wrap="square" lIns="163275" tIns="81625" rIns="163275" bIns="81625" anchor="b" anchorCtr="0">
            <a:normAutofit/>
          </a:bodyPr>
          <a:lstStyle/>
          <a:p>
            <a:pPr marL="0" lvl="0" indent="0" algn="ctr" rtl="0">
              <a:lnSpc>
                <a:spcPct val="93750"/>
              </a:lnSpc>
              <a:spcBef>
                <a:spcPts val="0"/>
              </a:spcBef>
              <a:spcAft>
                <a:spcPts val="0"/>
              </a:spcAft>
              <a:buClr>
                <a:srgbClr val="0505CB"/>
              </a:buClr>
              <a:buSzPct val="66666"/>
              <a:buFont typeface="Arial"/>
              <a:buNone/>
            </a:pPr>
            <a:r>
              <a:rPr lang="zh-TW" dirty="0" smtClean="0">
                <a:solidFill>
                  <a:srgbClr val="0000FF"/>
                </a:solidFill>
                <a:latin typeface="DFKai-SB"/>
                <a:ea typeface="DFKai-SB"/>
                <a:cs typeface="DFKai-SB"/>
                <a:sym typeface="DFKai-SB"/>
              </a:rPr>
              <a:t>11</a:t>
            </a:r>
            <a:r>
              <a:rPr lang="en-US" altLang="zh-TW" dirty="0">
                <a:solidFill>
                  <a:srgbClr val="0000FF"/>
                </a:solidFill>
                <a:latin typeface="DFKai-SB"/>
                <a:ea typeface="DFKai-SB"/>
                <a:cs typeface="DFKai-SB"/>
                <a:sym typeface="DFKai-SB"/>
              </a:rPr>
              <a:t>3</a:t>
            </a:r>
            <a:r>
              <a:rPr lang="zh-TW" dirty="0" smtClean="0">
                <a:solidFill>
                  <a:srgbClr val="0000FF"/>
                </a:solidFill>
                <a:latin typeface="DFKai-SB"/>
                <a:ea typeface="DFKai-SB"/>
                <a:cs typeface="DFKai-SB"/>
                <a:sym typeface="DFKai-SB"/>
              </a:rPr>
              <a:t>學年</a:t>
            </a:r>
            <a:r>
              <a:rPr lang="zh-TW" dirty="0">
                <a:solidFill>
                  <a:srgbClr val="0000FF"/>
                </a:solidFill>
                <a:latin typeface="DFKai-SB"/>
                <a:ea typeface="DFKai-SB"/>
                <a:cs typeface="DFKai-SB"/>
                <a:sym typeface="DFKai-SB"/>
              </a:rPr>
              <a:t>度</a:t>
            </a:r>
            <a:endParaRPr dirty="0">
              <a:solidFill>
                <a:srgbClr val="0000FF"/>
              </a:solidFill>
              <a:latin typeface="DFKai-SB"/>
              <a:ea typeface="DFKai-SB"/>
              <a:cs typeface="DFKai-SB"/>
              <a:sym typeface="DFKai-SB"/>
            </a:endParaRPr>
          </a:p>
          <a:p>
            <a:pPr marL="0" lvl="0" indent="0" algn="ctr" rtl="0">
              <a:lnSpc>
                <a:spcPct val="93750"/>
              </a:lnSpc>
              <a:spcBef>
                <a:spcPts val="0"/>
              </a:spcBef>
              <a:spcAft>
                <a:spcPts val="0"/>
              </a:spcAft>
              <a:buClr>
                <a:srgbClr val="0505CB"/>
              </a:buClr>
              <a:buSzPct val="66666"/>
              <a:buFont typeface="Arial"/>
              <a:buNone/>
            </a:pPr>
            <a:r>
              <a:rPr lang="zh-TW" b="1" dirty="0">
                <a:latin typeface="DFKai-SB"/>
                <a:ea typeface="DFKai-SB"/>
                <a:cs typeface="DFKai-SB"/>
                <a:sym typeface="DFKai-SB"/>
              </a:rPr>
              <a:t>光仁國小學校日</a:t>
            </a:r>
            <a:r>
              <a:rPr lang="zh-TW" b="1" dirty="0">
                <a:solidFill>
                  <a:srgbClr val="0505CB"/>
                </a:solidFill>
              </a:rPr>
              <a:t/>
            </a:r>
            <a:br>
              <a:rPr lang="zh-TW" b="1" dirty="0">
                <a:solidFill>
                  <a:srgbClr val="0505CB"/>
                </a:solidFill>
              </a:rPr>
            </a:br>
            <a:r>
              <a:rPr lang="zh-TW" dirty="0">
                <a:solidFill>
                  <a:srgbClr val="CC0066"/>
                </a:solidFill>
                <a:latin typeface="DFKai-SB"/>
                <a:ea typeface="DFKai-SB"/>
                <a:cs typeface="DFKai-SB"/>
                <a:sym typeface="DFKai-SB"/>
              </a:rPr>
              <a:t>家庭暴力防治宣導</a:t>
            </a:r>
            <a:endParaRPr dirty="0">
              <a:solidFill>
                <a:srgbClr val="CC0066"/>
              </a:solidFill>
            </a:endParaRPr>
          </a:p>
        </p:txBody>
      </p:sp>
      <p:sp>
        <p:nvSpPr>
          <p:cNvPr id="689" name="Google Shape;689;p1"/>
          <p:cNvSpPr txBox="1">
            <a:spLocks noGrp="1"/>
          </p:cNvSpPr>
          <p:nvPr>
            <p:ph type="subTitle" idx="1"/>
          </p:nvPr>
        </p:nvSpPr>
        <p:spPr>
          <a:xfrm>
            <a:off x="2738750" y="6997374"/>
            <a:ext cx="13681500" cy="2117100"/>
          </a:xfrm>
          <a:prstGeom prst="rect">
            <a:avLst/>
          </a:prstGeom>
          <a:noFill/>
          <a:ln>
            <a:noFill/>
          </a:ln>
        </p:spPr>
        <p:txBody>
          <a:bodyPr spcFirstLastPara="1" wrap="square" lIns="163275" tIns="81625" rIns="163275" bIns="81625" anchor="t" anchorCtr="0">
            <a:noAutofit/>
          </a:bodyPr>
          <a:lstStyle/>
          <a:p>
            <a:pPr marL="0" lvl="0" indent="0" algn="ctr" rtl="0">
              <a:lnSpc>
                <a:spcPct val="90000"/>
              </a:lnSpc>
              <a:spcBef>
                <a:spcPts val="0"/>
              </a:spcBef>
              <a:spcAft>
                <a:spcPts val="0"/>
              </a:spcAft>
              <a:buClr>
                <a:srgbClr val="1A0D97"/>
              </a:buClr>
              <a:buSzPts val="4400"/>
              <a:buFont typeface="DFKai-SB"/>
              <a:buNone/>
            </a:pPr>
            <a:r>
              <a:rPr lang="zh-TW" sz="7000" b="1">
                <a:solidFill>
                  <a:srgbClr val="1A0D97"/>
                </a:solidFill>
                <a:latin typeface="DFKai-SB"/>
                <a:ea typeface="DFKai-SB"/>
                <a:cs typeface="DFKai-SB"/>
                <a:sym typeface="DFKai-SB"/>
              </a:rPr>
              <a:t>臺北市私立光仁國小</a:t>
            </a:r>
            <a:endParaRPr sz="7000" b="1">
              <a:solidFill>
                <a:srgbClr val="1A0D97"/>
              </a:solidFill>
              <a:latin typeface="DFKai-SB"/>
              <a:ea typeface="DFKai-SB"/>
              <a:cs typeface="DFKai-SB"/>
              <a:sym typeface="DFKai-SB"/>
            </a:endParaRPr>
          </a:p>
          <a:p>
            <a:pPr marL="0" lvl="0" indent="0" algn="ctr" rtl="0">
              <a:lnSpc>
                <a:spcPct val="90000"/>
              </a:lnSpc>
              <a:spcBef>
                <a:spcPts val="880"/>
              </a:spcBef>
              <a:spcAft>
                <a:spcPts val="0"/>
              </a:spcAft>
              <a:buClr>
                <a:srgbClr val="1A0D97"/>
              </a:buClr>
              <a:buSzPts val="4400"/>
              <a:buFont typeface="DFKai-SB"/>
              <a:buNone/>
            </a:pPr>
            <a:r>
              <a:rPr lang="zh-TW" sz="7000" b="1">
                <a:solidFill>
                  <a:srgbClr val="1A0D97"/>
                </a:solidFill>
                <a:latin typeface="DFKai-SB"/>
                <a:ea typeface="DFKai-SB"/>
                <a:cs typeface="DFKai-SB"/>
                <a:sym typeface="DFKai-SB"/>
              </a:rPr>
              <a:t>輔導室</a:t>
            </a:r>
            <a:endParaRPr sz="7000" b="1">
              <a:solidFill>
                <a:srgbClr val="1A0D97"/>
              </a:solidFill>
              <a:latin typeface="DFKai-SB"/>
              <a:ea typeface="DFKai-SB"/>
              <a:cs typeface="DFKai-SB"/>
              <a:sym typeface="DFKai-SB"/>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2"/>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DFKai-SB"/>
              <a:buNone/>
            </a:pPr>
            <a:r>
              <a:rPr lang="zh-TW" sz="7000" b="1">
                <a:solidFill>
                  <a:srgbClr val="0505CB"/>
                </a:solidFill>
                <a:latin typeface="DFKai-SB"/>
                <a:ea typeface="DFKai-SB"/>
                <a:cs typeface="DFKai-SB"/>
                <a:sym typeface="DFKai-SB"/>
              </a:rPr>
              <a:t>家庭暴力定義</a:t>
            </a:r>
            <a:endParaRPr sz="7000">
              <a:solidFill>
                <a:srgbClr val="0505CB"/>
              </a:solidFill>
            </a:endParaRPr>
          </a:p>
        </p:txBody>
      </p:sp>
      <p:sp>
        <p:nvSpPr>
          <p:cNvPr id="695" name="Google Shape;695;p2"/>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just" rtl="0">
              <a:lnSpc>
                <a:spcPct val="110000"/>
              </a:lnSpc>
              <a:spcBef>
                <a:spcPts val="0"/>
              </a:spcBef>
              <a:spcAft>
                <a:spcPts val="0"/>
              </a:spcAft>
              <a:buClr>
                <a:srgbClr val="0505CB"/>
              </a:buClr>
              <a:buSzPts val="5000"/>
              <a:buFont typeface="DFKai-SB"/>
              <a:buNone/>
            </a:pPr>
            <a:r>
              <a:rPr lang="zh-TW" sz="5000" b="1">
                <a:solidFill>
                  <a:srgbClr val="0505CB"/>
                </a:solidFill>
                <a:latin typeface="DFKai-SB"/>
                <a:ea typeface="DFKai-SB"/>
                <a:cs typeface="DFKai-SB"/>
                <a:sym typeface="DFKai-SB"/>
              </a:rPr>
              <a:t>家庭暴力</a:t>
            </a:r>
            <a:r>
              <a:rPr lang="zh-TW" sz="5000">
                <a:latin typeface="DFKai-SB"/>
                <a:ea typeface="DFKai-SB"/>
                <a:cs typeface="DFKai-SB"/>
                <a:sym typeface="DFKai-SB"/>
              </a:rPr>
              <a:t>是指家庭成員間施以</a:t>
            </a:r>
            <a:r>
              <a:rPr lang="zh-TW" sz="5000" b="1">
                <a:solidFill>
                  <a:srgbClr val="FF0000"/>
                </a:solidFill>
                <a:latin typeface="DFKai-SB"/>
                <a:ea typeface="DFKai-SB"/>
                <a:cs typeface="DFKai-SB"/>
                <a:sym typeface="DFKai-SB"/>
              </a:rPr>
              <a:t>身體或精神上</a:t>
            </a:r>
            <a:r>
              <a:rPr lang="zh-TW" sz="5000">
                <a:latin typeface="DFKai-SB"/>
                <a:ea typeface="DFKai-SB"/>
                <a:cs typeface="DFKai-SB"/>
                <a:sym typeface="DFKai-SB"/>
              </a:rPr>
              <a:t>不法侵害之行為。所謂的家庭成員包括下列成員及其子女：</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1.配偶及前配偶。</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2.現有或曾有同居關係、家長家屬或家屬間關係者。</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3.現為或曾為直系血親或直系姻親。</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4.現為或曾為四親等以內之旁系血親或旁系姻親。</a:t>
            </a:r>
            <a:endParaRPr sz="5000">
              <a:latin typeface="DFKai-SB"/>
              <a:ea typeface="DFKai-SB"/>
              <a:cs typeface="DFKai-SB"/>
              <a:sym typeface="DFKai-SB"/>
            </a:endParaRPr>
          </a:p>
          <a:p>
            <a:pPr marL="0" lvl="0" indent="0" algn="ctr" rtl="0">
              <a:spcBef>
                <a:spcPts val="1200"/>
              </a:spcBef>
              <a:spcAft>
                <a:spcPts val="0"/>
              </a:spcAft>
              <a:buClr>
                <a:srgbClr val="525252"/>
              </a:buClr>
              <a:buSzPts val="6000"/>
              <a:buFont typeface="Arial"/>
              <a:buNone/>
            </a:pPr>
            <a:endParaRPr/>
          </a:p>
        </p:txBody>
      </p:sp>
      <p:sp>
        <p:nvSpPr>
          <p:cNvPr id="697" name="Google Shape;697;p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2</a:t>
            </a:fld>
            <a:endParaRPr/>
          </a:p>
        </p:txBody>
      </p:sp>
      <p:sp>
        <p:nvSpPr>
          <p:cNvPr id="696" name="Google Shape;696;p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3"/>
          <p:cNvSpPr txBox="1">
            <a:spLocks noGrp="1"/>
          </p:cNvSpPr>
          <p:nvPr>
            <p:ph type="title"/>
          </p:nvPr>
        </p:nvSpPr>
        <p:spPr>
          <a:xfrm>
            <a:off x="1426450" y="1140425"/>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00ADEF"/>
                </a:solidFill>
                <a:latin typeface="DFKai-SB"/>
                <a:ea typeface="DFKai-SB"/>
                <a:cs typeface="DFKai-SB"/>
                <a:sym typeface="DFKai-SB"/>
              </a:rPr>
              <a:t>發生家庭暴力案件該怎麼辦？(1/2)</a:t>
            </a:r>
            <a:endParaRPr sz="7000">
              <a:solidFill>
                <a:srgbClr val="00ADEF"/>
              </a:solidFill>
            </a:endParaRPr>
          </a:p>
        </p:txBody>
      </p:sp>
      <p:sp>
        <p:nvSpPr>
          <p:cNvPr id="705" name="Google Shape;705;p3"/>
          <p:cNvSpPr txBox="1">
            <a:spLocks noGrp="1"/>
          </p:cNvSpPr>
          <p:nvPr>
            <p:ph type="sldNum" sz="quarter" idx="12"/>
          </p:nvPr>
        </p:nvSpPr>
        <p:spPr>
          <a:prstGeom prst="rect">
            <a:avLst/>
          </a:prstGeom>
        </p:spPr>
        <p:txBody>
          <a:bodyPr spcFirstLastPara="1" wrap="square" lIns="182850" tIns="182850" rIns="182850" bIns="182850" anchor="ctr" anchorCtr="0">
            <a:normAutofit fontScale="92500" lnSpcReduction="10000"/>
          </a:bodyPr>
          <a:lstStyle/>
          <a:p>
            <a:pPr marL="0" lvl="0" indent="0" algn="r" rtl="0">
              <a:spcBef>
                <a:spcPts val="0"/>
              </a:spcBef>
              <a:spcAft>
                <a:spcPts val="0"/>
              </a:spcAft>
              <a:buNone/>
            </a:pPr>
            <a:fld id="{00000000-1234-1234-1234-123412341234}" type="slidenum">
              <a:rPr lang="en-US" altLang="zh-TW"/>
              <a:t>3</a:t>
            </a:fld>
            <a:endParaRPr/>
          </a:p>
        </p:txBody>
      </p:sp>
      <p:sp>
        <p:nvSpPr>
          <p:cNvPr id="703" name="Google Shape;703;p3"/>
          <p:cNvSpPr txBox="1">
            <a:spLocks noGrp="1"/>
          </p:cNvSpPr>
          <p:nvPr>
            <p:ph type="body" idx="4294967295"/>
          </p:nvPr>
        </p:nvSpPr>
        <p:spPr>
          <a:xfrm>
            <a:off x="1220788" y="2840038"/>
            <a:ext cx="17065625" cy="5759450"/>
          </a:xfrm>
          <a:prstGeom prst="rect">
            <a:avLst/>
          </a:prstGeom>
          <a:noFill/>
          <a:ln>
            <a:noFill/>
          </a:ln>
        </p:spPr>
        <p:txBody>
          <a:bodyPr spcFirstLastPara="1" wrap="square" lIns="163275" tIns="81625" rIns="163275" bIns="81625" anchor="ctr" anchorCtr="0">
            <a:normAutofit fontScale="92500"/>
          </a:bodyPr>
          <a:lstStyle/>
          <a:p>
            <a:pPr marL="0" lvl="0" indent="0" algn="l" rtl="0">
              <a:spcBef>
                <a:spcPts val="0"/>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1.保持鎮定</a:t>
            </a:r>
            <a:r>
              <a:rPr lang="zh-TW" sz="5400">
                <a:latin typeface="DFKai-SB"/>
                <a:ea typeface="DFKai-SB"/>
                <a:cs typeface="DFKai-SB"/>
                <a:sym typeface="DFKai-SB"/>
              </a:rPr>
              <a:t>：不要說刺激對方的話，也不要回打，以免火上 </a:t>
            </a:r>
            <a:endParaRPr sz="5400">
              <a:latin typeface="DFKai-SB"/>
              <a:ea typeface="DFKai-SB"/>
              <a:cs typeface="DFKai-SB"/>
              <a:sym typeface="DFKai-SB"/>
            </a:endParaRPr>
          </a:p>
          <a:p>
            <a:pPr marL="0" lvl="0" indent="0" algn="l" rtl="0">
              <a:spcBef>
                <a:spcPts val="999"/>
              </a:spcBef>
              <a:spcAft>
                <a:spcPts val="0"/>
              </a:spcAft>
              <a:buClr>
                <a:srgbClr val="525252"/>
              </a:buClr>
              <a:buSzPct val="100000"/>
              <a:buFont typeface="DFKai-SB"/>
              <a:buNone/>
            </a:pPr>
            <a:r>
              <a:rPr lang="zh-TW" sz="5400">
                <a:latin typeface="DFKai-SB"/>
                <a:ea typeface="DFKai-SB"/>
                <a:cs typeface="DFKai-SB"/>
                <a:sym typeface="DFKai-SB"/>
              </a:rPr>
              <a:t>            加油。</a:t>
            </a:r>
            <a:endParaRPr sz="5400">
              <a:latin typeface="DFKai-SB"/>
              <a:ea typeface="DFKai-SB"/>
              <a:cs typeface="DFKai-SB"/>
              <a:sym typeface="DFKai-SB"/>
            </a:endParaRPr>
          </a:p>
          <a:p>
            <a:pPr marL="0" lvl="0" indent="0" algn="l" rtl="0">
              <a:spcBef>
                <a:spcPts val="999"/>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2.保護自己</a:t>
            </a:r>
            <a:r>
              <a:rPr lang="zh-TW" sz="5400">
                <a:latin typeface="DFKai-SB"/>
                <a:ea typeface="DFKai-SB"/>
                <a:cs typeface="DFKai-SB"/>
                <a:sym typeface="DFKai-SB"/>
              </a:rPr>
              <a:t>：尤其是頭、臉、頸、胸、腹等主要身體部位。</a:t>
            </a:r>
            <a:r>
              <a:rPr lang="zh-TW" sz="5400" b="1">
                <a:solidFill>
                  <a:srgbClr val="FF0000"/>
                </a:solidFill>
                <a:latin typeface="DFKai-SB"/>
                <a:ea typeface="DFKai-SB"/>
                <a:cs typeface="DFKai-SB"/>
                <a:sym typeface="DFKai-SB"/>
              </a:rPr>
              <a:t>3.大聲呼救</a:t>
            </a:r>
            <a:r>
              <a:rPr lang="zh-TW" sz="5400">
                <a:latin typeface="DFKai-SB"/>
                <a:ea typeface="DFKai-SB"/>
                <a:cs typeface="DFKai-SB"/>
                <a:sym typeface="DFKai-SB"/>
              </a:rPr>
              <a:t>：請家人、鄰居幫忙。</a:t>
            </a:r>
            <a:endParaRPr sz="5400">
              <a:latin typeface="DFKai-SB"/>
              <a:ea typeface="DFKai-SB"/>
              <a:cs typeface="DFKai-SB"/>
              <a:sym typeface="DFKai-SB"/>
            </a:endParaRPr>
          </a:p>
          <a:p>
            <a:pPr marL="0" lvl="0" indent="0" algn="l" rtl="0">
              <a:spcBef>
                <a:spcPts val="999"/>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4.快點避開</a:t>
            </a:r>
            <a:r>
              <a:rPr lang="zh-TW" sz="5400">
                <a:latin typeface="DFKai-SB"/>
                <a:ea typeface="DFKai-SB"/>
                <a:cs typeface="DFKai-SB"/>
                <a:sym typeface="DFKai-SB"/>
              </a:rPr>
              <a:t>：離開現場，或到親戚、鄰居、朋友家，或到處</a:t>
            </a:r>
            <a:endParaRPr sz="5400">
              <a:latin typeface="DFKai-SB"/>
              <a:ea typeface="DFKai-SB"/>
              <a:cs typeface="DFKai-SB"/>
              <a:sym typeface="DFKai-SB"/>
            </a:endParaRPr>
          </a:p>
          <a:p>
            <a:pPr marL="0" lvl="0" indent="0" algn="l" rtl="0">
              <a:spcBef>
                <a:spcPts val="999"/>
              </a:spcBef>
              <a:spcAft>
                <a:spcPts val="0"/>
              </a:spcAft>
              <a:buClr>
                <a:srgbClr val="525252"/>
              </a:buClr>
              <a:buSzPct val="100000"/>
              <a:buFont typeface="DFKai-SB"/>
              <a:buNone/>
            </a:pPr>
            <a:r>
              <a:rPr lang="zh-TW" sz="5400">
                <a:latin typeface="DFKai-SB"/>
                <a:ea typeface="DFKai-SB"/>
                <a:cs typeface="DFKai-SB"/>
                <a:sym typeface="DFKai-SB"/>
              </a:rPr>
              <a:t>            理家庭暴力的機構。</a:t>
            </a:r>
            <a:endParaRPr/>
          </a:p>
          <a:p>
            <a:pPr marL="0" lvl="0" indent="0" algn="ctr" rtl="0">
              <a:spcBef>
                <a:spcPts val="1110"/>
              </a:spcBef>
              <a:spcAft>
                <a:spcPts val="0"/>
              </a:spcAft>
              <a:buClr>
                <a:srgbClr val="525252"/>
              </a:buClr>
              <a:buSzPct val="187500"/>
              <a:buFont typeface="Arial"/>
              <a:buNone/>
            </a:pPr>
            <a:endParaRPr/>
          </a:p>
        </p:txBody>
      </p:sp>
      <p:sp>
        <p:nvSpPr>
          <p:cNvPr id="704" name="Google Shape;704;p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00ADEF"/>
                </a:solidFill>
                <a:latin typeface="DFKai-SB"/>
                <a:ea typeface="DFKai-SB"/>
                <a:cs typeface="DFKai-SB"/>
                <a:sym typeface="DFKai-SB"/>
              </a:rPr>
              <a:t>發生家庭暴力案件該怎麼辦？(2/2)</a:t>
            </a:r>
            <a:endParaRPr sz="7000">
              <a:solidFill>
                <a:srgbClr val="00ADEF"/>
              </a:solidFill>
            </a:endParaRPr>
          </a:p>
        </p:txBody>
      </p:sp>
      <p:sp>
        <p:nvSpPr>
          <p:cNvPr id="713" name="Google Shape;713;p4"/>
          <p:cNvSpPr txBox="1">
            <a:spLocks noGrp="1"/>
          </p:cNvSpPr>
          <p:nvPr>
            <p:ph type="sldNum" sz="quarter" idx="12"/>
          </p:nvPr>
        </p:nvSpPr>
        <p:spPr>
          <a:prstGeom prst="rect">
            <a:avLst/>
          </a:prstGeom>
        </p:spPr>
        <p:txBody>
          <a:bodyPr spcFirstLastPara="1" wrap="square" lIns="182850" tIns="182850" rIns="182850" bIns="182850" anchor="ctr" anchorCtr="0">
            <a:normAutofit fontScale="92500" lnSpcReduction="10000"/>
          </a:bodyPr>
          <a:lstStyle/>
          <a:p>
            <a:pPr marL="0" lvl="0" indent="0" algn="r" rtl="0">
              <a:spcBef>
                <a:spcPts val="0"/>
              </a:spcBef>
              <a:spcAft>
                <a:spcPts val="0"/>
              </a:spcAft>
              <a:buNone/>
            </a:pPr>
            <a:fld id="{00000000-1234-1234-1234-123412341234}" type="slidenum">
              <a:rPr lang="en-US" altLang="zh-TW"/>
              <a:t>4</a:t>
            </a:fld>
            <a:endParaRPr/>
          </a:p>
        </p:txBody>
      </p:sp>
      <p:sp>
        <p:nvSpPr>
          <p:cNvPr id="711" name="Google Shape;711;p4"/>
          <p:cNvSpPr txBox="1">
            <a:spLocks noGrp="1"/>
          </p:cNvSpPr>
          <p:nvPr>
            <p:ph type="body" idx="4294967295"/>
          </p:nvPr>
        </p:nvSpPr>
        <p:spPr>
          <a:xfrm>
            <a:off x="0" y="3127375"/>
            <a:ext cx="17065625" cy="5761038"/>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5.去找警察</a:t>
            </a:r>
            <a:r>
              <a:rPr lang="zh-TW" sz="5000">
                <a:latin typeface="DFKai-SB"/>
                <a:ea typeface="DFKai-SB"/>
                <a:cs typeface="DFKai-SB"/>
                <a:sym typeface="DFKai-SB"/>
              </a:rPr>
              <a:t>：請警察出面制止施暴或送醫，或送庇護中心。</a:t>
            </a:r>
            <a:endParaRPr sz="5000">
              <a:latin typeface="DFKai-SB"/>
              <a:ea typeface="DFKai-SB"/>
              <a:cs typeface="DFKai-SB"/>
              <a:sym typeface="DFKai-SB"/>
            </a:endParaRPr>
          </a:p>
          <a:p>
            <a:pPr marL="0" lvl="0" indent="0" algn="l" rtl="0">
              <a:spcBef>
                <a:spcPts val="100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6.向警察報案</a:t>
            </a:r>
            <a:r>
              <a:rPr lang="zh-TW" sz="5000">
                <a:latin typeface="DFKai-SB"/>
                <a:ea typeface="DFKai-SB"/>
                <a:cs typeface="DFKai-SB"/>
                <a:sym typeface="DFKai-SB"/>
              </a:rPr>
              <a:t>：作筆錄，記下發生經過。保留證物，如：驗</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傷單、筆錄、被破壞的衣物、凶器等。如已</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有保護令之核發，應予提示警察執行或逮捕</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加害人。</a:t>
            </a:r>
            <a:endParaRPr sz="5000">
              <a:latin typeface="DFKai-SB"/>
              <a:ea typeface="DFKai-SB"/>
              <a:cs typeface="DFKai-SB"/>
              <a:sym typeface="DFKai-SB"/>
            </a:endParaRPr>
          </a:p>
          <a:p>
            <a:pPr marL="0" lvl="0" indent="0" algn="l" rtl="0">
              <a:spcBef>
                <a:spcPts val="100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7.立刻請醫生驗傷</a:t>
            </a:r>
            <a:r>
              <a:rPr lang="zh-TW" sz="5000">
                <a:latin typeface="DFKai-SB"/>
                <a:ea typeface="DFKai-SB"/>
                <a:cs typeface="DFKai-SB"/>
                <a:sym typeface="DFKai-SB"/>
              </a:rPr>
              <a:t>，並設法拍照存證。</a:t>
            </a:r>
            <a:endParaRPr/>
          </a:p>
          <a:p>
            <a:pPr marL="0" lvl="0" indent="0" algn="ctr" rtl="0">
              <a:spcBef>
                <a:spcPts val="1200"/>
              </a:spcBef>
              <a:spcAft>
                <a:spcPts val="0"/>
              </a:spcAft>
              <a:buClr>
                <a:srgbClr val="525252"/>
              </a:buClr>
              <a:buSzPts val="6000"/>
              <a:buFont typeface="Arial"/>
              <a:buNone/>
            </a:pPr>
            <a:endParaRPr/>
          </a:p>
        </p:txBody>
      </p:sp>
      <p:sp>
        <p:nvSpPr>
          <p:cNvPr id="712" name="Google Shape;712;p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5"/>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對家庭暴力的誤解(1/3)</a:t>
            </a:r>
            <a:endParaRPr sz="7000">
              <a:solidFill>
                <a:srgbClr val="0505CB"/>
              </a:solidFill>
            </a:endParaRPr>
          </a:p>
        </p:txBody>
      </p:sp>
      <p:sp>
        <p:nvSpPr>
          <p:cNvPr id="721" name="Google Shape;721;p5"/>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5</a:t>
            </a:fld>
            <a:endParaRPr/>
          </a:p>
        </p:txBody>
      </p:sp>
      <p:sp>
        <p:nvSpPr>
          <p:cNvPr id="719" name="Google Shape;719;p5"/>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一、</a:t>
            </a:r>
            <a:r>
              <a:rPr lang="zh-TW" sz="5000" b="1" u="sng">
                <a:latin typeface="DFKai-SB"/>
                <a:ea typeface="DFKai-SB"/>
                <a:cs typeface="DFKai-SB"/>
                <a:sym typeface="DFKai-SB"/>
              </a:rPr>
              <a:t>家庭暴力不會常常發生，即使偶而發生也不會惡化</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有太多的家庭暴力因為受害者的個人觀念或社會認為是家務事的狀況下，而很少公開，因此實際發生的案件數遠大於報案的數字。而且，一而再、再而三的暴力行為往往是得寸進尺，越演越烈的。</a:t>
            </a:r>
            <a:endParaRPr/>
          </a:p>
          <a:p>
            <a:pPr marL="0" lvl="0" indent="0" algn="l" rtl="0">
              <a:spcBef>
                <a:spcPts val="1200"/>
              </a:spcBef>
              <a:spcAft>
                <a:spcPts val="0"/>
              </a:spcAft>
              <a:buClr>
                <a:srgbClr val="525252"/>
              </a:buClr>
              <a:buSzPts val="6000"/>
              <a:buFont typeface="Arial"/>
              <a:buNone/>
            </a:pPr>
            <a:endParaRPr/>
          </a:p>
        </p:txBody>
      </p:sp>
      <p:sp>
        <p:nvSpPr>
          <p:cNvPr id="720" name="Google Shape;720;p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6"/>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對家庭暴力的誤解(2/3)</a:t>
            </a:r>
            <a:endParaRPr sz="7000">
              <a:solidFill>
                <a:srgbClr val="0505CB"/>
              </a:solidFill>
            </a:endParaRPr>
          </a:p>
        </p:txBody>
      </p:sp>
      <p:sp>
        <p:nvSpPr>
          <p:cNvPr id="729" name="Google Shape;729;p6"/>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6</a:t>
            </a:fld>
            <a:endParaRPr/>
          </a:p>
        </p:txBody>
      </p:sp>
      <p:sp>
        <p:nvSpPr>
          <p:cNvPr id="727" name="Google Shape;727;p6"/>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二、</a:t>
            </a:r>
            <a:r>
              <a:rPr lang="zh-TW" sz="5000" b="1" u="sng">
                <a:latin typeface="DFKai-SB"/>
                <a:ea typeface="DFKai-SB"/>
                <a:cs typeface="DFKai-SB"/>
                <a:sym typeface="DFKai-SB"/>
              </a:rPr>
              <a:t>只有低收入戶、特定的種族、宗教、教育程度低的人，</a:t>
            </a:r>
            <a:endParaRPr sz="5000" b="1" u="sng">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b="1">
                <a:latin typeface="DFKai-SB"/>
                <a:ea typeface="DFKai-SB"/>
                <a:cs typeface="DFKai-SB"/>
                <a:sym typeface="DFKai-SB"/>
              </a:rPr>
              <a:t>    </a:t>
            </a:r>
            <a:r>
              <a:rPr lang="zh-TW" sz="5000" b="1" u="sng">
                <a:latin typeface="DFKai-SB"/>
                <a:ea typeface="DFKai-SB"/>
                <a:cs typeface="DFKai-SB"/>
                <a:sym typeface="DFKai-SB"/>
              </a:rPr>
              <a:t>才會發生家庭暴力。</a:t>
            </a:r>
            <a:endParaRPr sz="5000" b="1" u="sng">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家庭暴力存在於各種經濟、教育、種族、宗教背景的家庭中。</a:t>
            </a:r>
            <a:endParaRPr/>
          </a:p>
          <a:p>
            <a:pPr marL="0" lvl="0" indent="0" algn="l" rtl="0">
              <a:spcBef>
                <a:spcPts val="1200"/>
              </a:spcBef>
              <a:spcAft>
                <a:spcPts val="0"/>
              </a:spcAft>
              <a:buClr>
                <a:srgbClr val="525252"/>
              </a:buClr>
              <a:buSzPts val="6000"/>
              <a:buFont typeface="Arial"/>
              <a:buNone/>
            </a:pPr>
            <a:endParaRPr/>
          </a:p>
        </p:txBody>
      </p:sp>
      <p:sp>
        <p:nvSpPr>
          <p:cNvPr id="728" name="Google Shape;728;p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7"/>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對家庭暴力的誤解(3/3)</a:t>
            </a:r>
            <a:endParaRPr sz="7000">
              <a:solidFill>
                <a:srgbClr val="0505CB"/>
              </a:solidFill>
            </a:endParaRPr>
          </a:p>
        </p:txBody>
      </p:sp>
      <p:sp>
        <p:nvSpPr>
          <p:cNvPr id="737" name="Google Shape;737;p7"/>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7</a:t>
            </a:fld>
            <a:endParaRPr/>
          </a:p>
        </p:txBody>
      </p:sp>
      <p:sp>
        <p:nvSpPr>
          <p:cNvPr id="735" name="Google Shape;735;p7"/>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三、</a:t>
            </a:r>
            <a:r>
              <a:rPr lang="zh-TW" sz="5000" b="1" u="sng">
                <a:latin typeface="DFKai-SB"/>
                <a:ea typeface="DFKai-SB"/>
                <a:cs typeface="DFKai-SB"/>
                <a:sym typeface="DFKai-SB"/>
              </a:rPr>
              <a:t>酗酒是造成家庭暴力的最大原因。</a:t>
            </a:r>
            <a:endParaRPr sz="5000" b="1" u="sng">
              <a:latin typeface="DFKai-SB"/>
              <a:ea typeface="DFKai-SB"/>
              <a:cs typeface="DFKai-SB"/>
              <a:sym typeface="DFKai-SB"/>
            </a:endParaRPr>
          </a:p>
          <a:p>
            <a:pPr marL="0" lvl="0" indent="0" algn="l" rtl="0">
              <a:spcBef>
                <a:spcPts val="1000"/>
              </a:spcBef>
              <a:spcAft>
                <a:spcPts val="0"/>
              </a:spcAft>
              <a:buClr>
                <a:srgbClr val="525252"/>
              </a:buClr>
              <a:buSzPts val="5000"/>
              <a:buFont typeface="Arial"/>
              <a:buNone/>
            </a:pPr>
            <a:endParaRPr sz="5000" b="1">
              <a:solidFill>
                <a:srgbClr val="0505CB"/>
              </a:solidFill>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許多施虐者並沒有酗酒的習慣。</a:t>
            </a:r>
            <a:endParaRPr/>
          </a:p>
          <a:p>
            <a:pPr marL="0" lvl="0" indent="0" algn="l" rtl="0">
              <a:spcBef>
                <a:spcPts val="1200"/>
              </a:spcBef>
              <a:spcAft>
                <a:spcPts val="0"/>
              </a:spcAft>
              <a:buClr>
                <a:srgbClr val="525252"/>
              </a:buClr>
              <a:buSzPts val="6000"/>
              <a:buFont typeface="Arial"/>
              <a:buNone/>
            </a:pPr>
            <a:endParaRPr/>
          </a:p>
        </p:txBody>
      </p:sp>
      <p:sp>
        <p:nvSpPr>
          <p:cNvPr id="736" name="Google Shape;736;p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8"/>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5878"/>
                </a:solidFill>
                <a:latin typeface="DFKai-SB"/>
                <a:ea typeface="DFKai-SB"/>
                <a:cs typeface="DFKai-SB"/>
                <a:sym typeface="DFKai-SB"/>
              </a:rPr>
              <a:t>暴力對兒童的影響</a:t>
            </a:r>
            <a:endParaRPr sz="7000">
              <a:solidFill>
                <a:srgbClr val="005878"/>
              </a:solidFill>
            </a:endParaRPr>
          </a:p>
        </p:txBody>
      </p:sp>
      <p:sp>
        <p:nvSpPr>
          <p:cNvPr id="743" name="Google Shape;743;p8"/>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400"/>
              <a:buFont typeface="DFKai-SB"/>
              <a:buNone/>
            </a:pPr>
            <a:r>
              <a:rPr lang="zh-TW" sz="5400">
                <a:latin typeface="DFKai-SB"/>
                <a:ea typeface="DFKai-SB"/>
                <a:cs typeface="DFKai-SB"/>
                <a:sym typeface="DFKai-SB"/>
              </a:rPr>
              <a:t>角色楷模有暴力行為時，兒童可能</a:t>
            </a:r>
            <a:r>
              <a:rPr lang="zh-TW" sz="5400" b="1" u="sng">
                <a:solidFill>
                  <a:srgbClr val="0505CB"/>
                </a:solidFill>
                <a:latin typeface="DFKai-SB"/>
                <a:ea typeface="DFKai-SB"/>
                <a:cs typeface="DFKai-SB"/>
                <a:sym typeface="DFKai-SB"/>
              </a:rPr>
              <a:t>會模仿其暴力行為</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lang="zh-TW" sz="5400" b="1" u="sng">
                <a:solidFill>
                  <a:srgbClr val="0505CB"/>
                </a:solidFill>
                <a:latin typeface="DFKai-SB"/>
                <a:ea typeface="DFKai-SB"/>
                <a:cs typeface="DFKai-SB"/>
                <a:sym typeface="DFKai-SB"/>
              </a:rPr>
              <a:t>會導致一種較高層次的激發</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lang="zh-TW" sz="5400" b="1" u="sng">
                <a:solidFill>
                  <a:srgbClr val="0505CB"/>
                </a:solidFill>
                <a:latin typeface="DFKai-SB"/>
                <a:ea typeface="DFKai-SB"/>
                <a:cs typeface="DFKai-SB"/>
                <a:sym typeface="DFKai-SB"/>
              </a:rPr>
              <a:t>會影響一個人的態度和價值</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200"/>
              </a:spcBef>
              <a:spcAft>
                <a:spcPts val="0"/>
              </a:spcAft>
              <a:buClr>
                <a:srgbClr val="525252"/>
              </a:buClr>
              <a:buSzPts val="6000"/>
              <a:buFont typeface="Arial"/>
              <a:buNone/>
            </a:pPr>
            <a:endParaRPr/>
          </a:p>
        </p:txBody>
      </p:sp>
      <p:sp>
        <p:nvSpPr>
          <p:cNvPr id="745" name="Google Shape;745;p8"/>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8</a:t>
            </a:fld>
            <a:endParaRPr/>
          </a:p>
        </p:txBody>
      </p:sp>
      <p:sp>
        <p:nvSpPr>
          <p:cNvPr id="744" name="Google Shape;744;p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9"/>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00"/>
              </a:buClr>
              <a:buSzPts val="8800"/>
              <a:buFont typeface="DFKai-SB"/>
              <a:buNone/>
            </a:pPr>
            <a:r>
              <a:rPr lang="zh-TW" sz="7000" b="1">
                <a:solidFill>
                  <a:srgbClr val="FF0000"/>
                </a:solidFill>
                <a:latin typeface="DFKai-SB"/>
                <a:ea typeface="DFKai-SB"/>
                <a:cs typeface="DFKai-SB"/>
                <a:sym typeface="DFKai-SB"/>
              </a:rPr>
              <a:t>處理家庭暴力的方式</a:t>
            </a:r>
            <a:endParaRPr sz="7000">
              <a:solidFill>
                <a:srgbClr val="002060"/>
              </a:solidFill>
            </a:endParaRPr>
          </a:p>
        </p:txBody>
      </p:sp>
      <p:sp>
        <p:nvSpPr>
          <p:cNvPr id="751" name="Google Shape;751;p9"/>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一、學習一種有助於</a:t>
            </a:r>
            <a:r>
              <a:rPr lang="zh-TW" sz="5000" b="1">
                <a:solidFill>
                  <a:srgbClr val="0505CB"/>
                </a:solidFill>
                <a:latin typeface="DFKai-SB"/>
                <a:ea typeface="DFKai-SB"/>
                <a:cs typeface="DFKai-SB"/>
                <a:sym typeface="DFKai-SB"/>
              </a:rPr>
              <a:t>情緒壓力的紓解</a:t>
            </a:r>
            <a:r>
              <a:rPr lang="zh-TW" sz="5000">
                <a:latin typeface="DFKai-SB"/>
                <a:ea typeface="DFKai-SB"/>
                <a:cs typeface="DFKai-SB"/>
                <a:sym typeface="DFKai-SB"/>
              </a:rPr>
              <a:t>又</a:t>
            </a:r>
            <a:r>
              <a:rPr lang="zh-TW" sz="5000" b="1">
                <a:solidFill>
                  <a:srgbClr val="0505CB"/>
                </a:solidFill>
                <a:latin typeface="DFKai-SB"/>
                <a:ea typeface="DFKai-SB"/>
                <a:cs typeface="DFKai-SB"/>
                <a:sym typeface="DFKai-SB"/>
              </a:rPr>
              <a:t>不會傷害他人</a:t>
            </a:r>
            <a:endParaRPr sz="5000" b="1">
              <a:solidFill>
                <a:srgbClr val="0505CB"/>
              </a:solidFill>
              <a:latin typeface="DFKai-SB"/>
              <a:ea typeface="DFKai-SB"/>
              <a:cs typeface="DFKai-SB"/>
              <a:sym typeface="DFKai-SB"/>
            </a:endParaRPr>
          </a:p>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    的方法才是治本之道。</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二、求助於</a:t>
            </a:r>
            <a:r>
              <a:rPr lang="zh-TW" sz="5000" b="1">
                <a:solidFill>
                  <a:srgbClr val="0505CB"/>
                </a:solidFill>
                <a:latin typeface="DFKai-SB"/>
                <a:ea typeface="DFKai-SB"/>
                <a:cs typeface="DFKai-SB"/>
                <a:sym typeface="DFKai-SB"/>
              </a:rPr>
              <a:t>專業機構與防治中心</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三、尋找</a:t>
            </a:r>
            <a:r>
              <a:rPr lang="zh-TW" sz="5000" b="1">
                <a:solidFill>
                  <a:srgbClr val="0505CB"/>
                </a:solidFill>
                <a:latin typeface="DFKai-SB"/>
                <a:ea typeface="DFKai-SB"/>
                <a:cs typeface="DFKai-SB"/>
                <a:sym typeface="DFKai-SB"/>
              </a:rPr>
              <a:t>安全的庇護處所</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200"/>
              </a:spcBef>
              <a:spcAft>
                <a:spcPts val="0"/>
              </a:spcAft>
              <a:buClr>
                <a:srgbClr val="525252"/>
              </a:buClr>
              <a:buSzPts val="6000"/>
              <a:buFont typeface="Arial"/>
              <a:buNone/>
            </a:pPr>
            <a:endParaRPr/>
          </a:p>
        </p:txBody>
      </p:sp>
      <p:sp>
        <p:nvSpPr>
          <p:cNvPr id="753" name="Google Shape;753;p9"/>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9</a:t>
            </a:fld>
            <a:endParaRPr/>
          </a:p>
        </p:txBody>
      </p:sp>
      <p:sp>
        <p:nvSpPr>
          <p:cNvPr id="752" name="Google Shape;752;p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10"/>
          <p:cNvSpPr txBox="1">
            <a:spLocks noGrp="1"/>
          </p:cNvSpPr>
          <p:nvPr>
            <p:ph type="title"/>
          </p:nvPr>
        </p:nvSpPr>
        <p:spPr>
          <a:xfrm>
            <a:off x="4569850" y="421725"/>
            <a:ext cx="9146700" cy="21411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FF0000"/>
                </a:solidFill>
                <a:latin typeface="DFKai-SB"/>
                <a:ea typeface="DFKai-SB"/>
                <a:cs typeface="DFKai-SB"/>
                <a:sym typeface="DFKai-SB"/>
              </a:rPr>
              <a:t>家庭暴力的求助管道</a:t>
            </a:r>
            <a:endParaRPr sz="7000" b="1">
              <a:solidFill>
                <a:srgbClr val="FF0000"/>
              </a:solidFill>
              <a:latin typeface="DFKai-SB"/>
              <a:ea typeface="DFKai-SB"/>
              <a:cs typeface="DFKai-SB"/>
              <a:sym typeface="DFKai-SB"/>
            </a:endParaRPr>
          </a:p>
        </p:txBody>
      </p:sp>
      <p:sp>
        <p:nvSpPr>
          <p:cNvPr id="765" name="Google Shape;765;p10"/>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10</a:t>
            </a:fld>
            <a:endParaRPr/>
          </a:p>
        </p:txBody>
      </p:sp>
      <p:sp>
        <p:nvSpPr>
          <p:cNvPr id="759" name="Google Shape;759;p1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
        <p:nvSpPr>
          <p:cNvPr id="760" name="Google Shape;760;p10"/>
          <p:cNvSpPr/>
          <p:nvPr/>
        </p:nvSpPr>
        <p:spPr>
          <a:xfrm>
            <a:off x="2047950" y="3007792"/>
            <a:ext cx="4320600" cy="1800300"/>
          </a:xfrm>
          <a:prstGeom prst="wedgeRectCallout">
            <a:avLst>
              <a:gd name="adj1" fmla="val 46954"/>
              <a:gd name="adj2" fmla="val 76389"/>
            </a:avLst>
          </a:prstGeom>
          <a:gradFill>
            <a:gsLst>
              <a:gs pos="0">
                <a:srgbClr val="7BE2FF"/>
              </a:gs>
              <a:gs pos="35000">
                <a:srgbClr val="A3E9FF"/>
              </a:gs>
              <a:gs pos="100000">
                <a:srgbClr val="D9F5FF"/>
              </a:gs>
            </a:gsLst>
            <a:lin ang="16200000" scaled="0"/>
          </a:gradFill>
          <a:ln w="9525" cap="flat" cmpd="sng">
            <a:solidFill>
              <a:srgbClr val="00ADE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FF0000"/>
                </a:solidFill>
                <a:latin typeface="DFKai-SB"/>
                <a:ea typeface="DFKai-SB"/>
                <a:cs typeface="DFKai-SB"/>
                <a:sym typeface="DFKai-SB"/>
              </a:rPr>
              <a:t>撥打110</a:t>
            </a:r>
            <a:endParaRPr/>
          </a:p>
          <a:p>
            <a:pPr marL="0" marR="0" lvl="0" indent="0" algn="ctr" rtl="0">
              <a:spcBef>
                <a:spcPts val="0"/>
              </a:spcBef>
              <a:spcAft>
                <a:spcPts val="0"/>
              </a:spcAft>
              <a:buNone/>
            </a:pPr>
            <a:r>
              <a:rPr lang="zh-TW" sz="5000" b="1" i="0" u="none" strike="noStrike" cap="none">
                <a:solidFill>
                  <a:srgbClr val="FF0000"/>
                </a:solidFill>
                <a:latin typeface="DFKai-SB"/>
                <a:ea typeface="DFKai-SB"/>
                <a:cs typeface="DFKai-SB"/>
                <a:sym typeface="DFKai-SB"/>
              </a:rPr>
              <a:t>協助</a:t>
            </a:r>
            <a:endParaRPr/>
          </a:p>
        </p:txBody>
      </p:sp>
      <p:sp>
        <p:nvSpPr>
          <p:cNvPr id="761" name="Google Shape;761;p10"/>
          <p:cNvSpPr/>
          <p:nvPr/>
        </p:nvSpPr>
        <p:spPr>
          <a:xfrm>
            <a:off x="10701279" y="3144044"/>
            <a:ext cx="4746600" cy="2376300"/>
          </a:xfrm>
          <a:prstGeom prst="cloudCallout">
            <a:avLst>
              <a:gd name="adj1" fmla="val -47144"/>
              <a:gd name="adj2" fmla="val 43287"/>
            </a:avLst>
          </a:prstGeom>
          <a:gradFill>
            <a:gsLst>
              <a:gs pos="0">
                <a:srgbClr val="FFBB82"/>
              </a:gs>
              <a:gs pos="35000">
                <a:srgbClr val="FFCFA8"/>
              </a:gs>
              <a:gs pos="100000">
                <a:srgbClr val="FFEBD9"/>
              </a:gs>
            </a:gsLst>
            <a:lin ang="16200000" scaled="0"/>
          </a:gradFill>
          <a:ln w="9525" cap="flat" cmpd="sng">
            <a:solidFill>
              <a:srgbClr val="F5913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505CB"/>
                </a:solidFill>
                <a:latin typeface="DFKai-SB"/>
                <a:ea typeface="DFKai-SB"/>
                <a:cs typeface="DFKai-SB"/>
                <a:sym typeface="DFKai-SB"/>
              </a:rPr>
              <a:t>撥打113</a:t>
            </a:r>
            <a:endParaRPr/>
          </a:p>
          <a:p>
            <a:pPr marL="0" marR="0" lvl="0" indent="0" algn="ctr" rtl="0">
              <a:spcBef>
                <a:spcPts val="0"/>
              </a:spcBef>
              <a:spcAft>
                <a:spcPts val="0"/>
              </a:spcAft>
              <a:buNone/>
            </a:pPr>
            <a:r>
              <a:rPr lang="zh-TW" sz="5000" b="1" i="0" u="none" strike="noStrike" cap="none">
                <a:solidFill>
                  <a:srgbClr val="0505CB"/>
                </a:solidFill>
                <a:latin typeface="DFKai-SB"/>
                <a:ea typeface="DFKai-SB"/>
                <a:cs typeface="DFKai-SB"/>
                <a:sym typeface="DFKai-SB"/>
              </a:rPr>
              <a:t>求助</a:t>
            </a:r>
            <a:endParaRPr/>
          </a:p>
        </p:txBody>
      </p:sp>
      <p:sp>
        <p:nvSpPr>
          <p:cNvPr id="762" name="Google Shape;762;p10"/>
          <p:cNvSpPr/>
          <p:nvPr/>
        </p:nvSpPr>
        <p:spPr>
          <a:xfrm>
            <a:off x="2494931" y="6683738"/>
            <a:ext cx="5040600" cy="2686200"/>
          </a:xfrm>
          <a:prstGeom prst="wedgeEllipseCallout">
            <a:avLst>
              <a:gd name="adj1" fmla="val 48213"/>
              <a:gd name="adj2" fmla="val -46528"/>
            </a:avLst>
          </a:prstGeom>
          <a:gradFill>
            <a:gsLst>
              <a:gs pos="0">
                <a:srgbClr val="E4FF7A"/>
              </a:gs>
              <a:gs pos="35000">
                <a:srgbClr val="EBFFA3"/>
              </a:gs>
              <a:gs pos="100000">
                <a:srgbClr val="F5FFD6"/>
              </a:gs>
            </a:gsLst>
            <a:lin ang="16200000" scaled="0"/>
          </a:gradFill>
          <a:ln w="9525" cap="flat" cmpd="sng">
            <a:solidFill>
              <a:srgbClr val="B7FD3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00000"/>
                </a:solidFill>
                <a:latin typeface="DFKai-SB"/>
                <a:ea typeface="DFKai-SB"/>
                <a:cs typeface="DFKai-SB"/>
                <a:sym typeface="DFKai-SB"/>
              </a:rPr>
              <a:t>到家防中心求助</a:t>
            </a:r>
            <a:endParaRPr/>
          </a:p>
        </p:txBody>
      </p:sp>
      <p:sp>
        <p:nvSpPr>
          <p:cNvPr id="763" name="Google Shape;763;p10"/>
          <p:cNvSpPr/>
          <p:nvPr/>
        </p:nvSpPr>
        <p:spPr>
          <a:xfrm>
            <a:off x="11908854" y="7392516"/>
            <a:ext cx="4306800" cy="1141200"/>
          </a:xfrm>
          <a:prstGeom prst="wedgeRoundRectCallout">
            <a:avLst>
              <a:gd name="adj1" fmla="val -76852"/>
              <a:gd name="adj2" fmla="val -64583"/>
              <a:gd name="adj3" fmla="val 16667"/>
            </a:avLst>
          </a:prstGeom>
          <a:gradFill>
            <a:gsLst>
              <a:gs pos="0">
                <a:srgbClr val="FF7BB2"/>
              </a:gs>
              <a:gs pos="35000">
                <a:srgbClr val="FFA3C8"/>
              </a:gs>
              <a:gs pos="100000">
                <a:srgbClr val="FFD9E7"/>
              </a:gs>
            </a:gsLst>
            <a:lin ang="16200000" scaled="0"/>
          </a:gradFill>
          <a:ln w="9525" cap="flat" cmpd="sng">
            <a:solidFill>
              <a:srgbClr val="EF007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05878"/>
                </a:solidFill>
                <a:latin typeface="DFKai-SB"/>
                <a:ea typeface="DFKai-SB"/>
                <a:cs typeface="DFKai-SB"/>
                <a:sym typeface="DFKai-SB"/>
              </a:rPr>
              <a:t>向醫院求助</a:t>
            </a:r>
            <a:endParaRPr/>
          </a:p>
        </p:txBody>
      </p:sp>
      <p:pic>
        <p:nvPicPr>
          <p:cNvPr id="764" name="Google Shape;764;p10"/>
          <p:cNvPicPr preferRelativeResize="0"/>
          <p:nvPr/>
        </p:nvPicPr>
        <p:blipFill rotWithShape="1">
          <a:blip r:embed="rId3">
            <a:alphaModFix/>
          </a:blip>
          <a:srcRect/>
          <a:stretch/>
        </p:blipFill>
        <p:spPr>
          <a:xfrm>
            <a:off x="6938714" y="4129785"/>
            <a:ext cx="3238246" cy="3238246"/>
          </a:xfrm>
          <a:prstGeom prst="rect">
            <a:avLst/>
          </a:prstGeom>
          <a:noFill/>
          <a:ln>
            <a:noFill/>
          </a:ln>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60"/>
                                        </p:tgtEl>
                                        <p:attrNameLst>
                                          <p:attrName>style.visibility</p:attrName>
                                        </p:attrNameLst>
                                      </p:cBhvr>
                                      <p:to>
                                        <p:strVal val="visible"/>
                                      </p:to>
                                    </p:set>
                                    <p:anim calcmode="lin" valueType="num">
                                      <p:cBhvr additive="base">
                                        <p:cTn id="7" dur="500"/>
                                        <p:tgtEl>
                                          <p:spTgt spid="760"/>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761"/>
                                        </p:tgtEl>
                                        <p:attrNameLst>
                                          <p:attrName>style.visibility</p:attrName>
                                        </p:attrNameLst>
                                      </p:cBhvr>
                                      <p:to>
                                        <p:strVal val="visible"/>
                                      </p:to>
                                    </p:set>
                                    <p:anim calcmode="lin" valueType="num">
                                      <p:cBhvr additive="base">
                                        <p:cTn id="12" dur="500"/>
                                        <p:tgtEl>
                                          <p:spTgt spid="761"/>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762"/>
                                        </p:tgtEl>
                                        <p:attrNameLst>
                                          <p:attrName>style.visibility</p:attrName>
                                        </p:attrNameLst>
                                      </p:cBhvr>
                                      <p:to>
                                        <p:strVal val="visible"/>
                                      </p:to>
                                    </p:set>
                                    <p:anim calcmode="lin" valueType="num">
                                      <p:cBhvr additive="base">
                                        <p:cTn id="17" dur="500"/>
                                        <p:tgtEl>
                                          <p:spTgt spid="762"/>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63"/>
                                        </p:tgtEl>
                                        <p:attrNameLst>
                                          <p:attrName>style.visibility</p:attrName>
                                        </p:attrNameLst>
                                      </p:cBhvr>
                                      <p:to>
                                        <p:strVal val="visible"/>
                                      </p:to>
                                    </p:set>
                                    <p:animEffect transition="in" filter="fade">
                                      <p:cBhvr>
                                        <p:cTn id="22" dur="300"/>
                                        <p:tgtEl>
                                          <p:spTgt spid="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11"/>
          <p:cNvSpPr txBox="1">
            <a:spLocks noGrp="1"/>
          </p:cNvSpPr>
          <p:nvPr>
            <p:ph type="title"/>
          </p:nvPr>
        </p:nvSpPr>
        <p:spPr>
          <a:xfrm>
            <a:off x="1426325" y="850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各專線用途(1/4)</a:t>
            </a:r>
            <a:endParaRPr sz="7000" b="1">
              <a:solidFill>
                <a:srgbClr val="CC0066"/>
              </a:solidFill>
              <a:latin typeface="DFKai-SB"/>
              <a:ea typeface="DFKai-SB"/>
              <a:cs typeface="DFKai-SB"/>
              <a:sym typeface="DFKai-SB"/>
            </a:endParaRPr>
          </a:p>
        </p:txBody>
      </p:sp>
      <p:sp>
        <p:nvSpPr>
          <p:cNvPr id="771" name="Google Shape;771;p11"/>
          <p:cNvSpPr txBox="1">
            <a:spLocks noGrp="1"/>
          </p:cNvSpPr>
          <p:nvPr>
            <p:ph type="body" idx="1"/>
          </p:nvPr>
        </p:nvSpPr>
        <p:spPr>
          <a:xfrm>
            <a:off x="2305025" y="2326100"/>
            <a:ext cx="13964400" cy="7023600"/>
          </a:xfrm>
          <a:prstGeom prst="rect">
            <a:avLst/>
          </a:prstGeom>
          <a:noFill/>
          <a:ln>
            <a:noFill/>
          </a:ln>
        </p:spPr>
        <p:txBody>
          <a:bodyPr spcFirstLastPara="1" wrap="square" lIns="163275" tIns="81625" rIns="163275" bIns="81625" anchor="ctr" anchorCtr="0">
            <a:normAutofit fontScale="85000" lnSpcReduction="10000"/>
          </a:bodyPr>
          <a:lstStyle/>
          <a:p>
            <a:pPr marL="0" lvl="0" indent="0" algn="ctr" rtl="0">
              <a:spcBef>
                <a:spcPts val="0"/>
              </a:spcBef>
              <a:spcAft>
                <a:spcPts val="0"/>
              </a:spcAft>
              <a:buClr>
                <a:srgbClr val="FF0000"/>
              </a:buClr>
              <a:buSzPct val="100000"/>
              <a:buFont typeface="Arial"/>
              <a:buNone/>
            </a:pPr>
            <a:r>
              <a:rPr lang="zh-TW" sz="9600" b="1">
                <a:solidFill>
                  <a:srgbClr val="FF0000"/>
                </a:solidFill>
                <a:highlight>
                  <a:srgbClr val="FFFF00"/>
                </a:highlight>
              </a:rPr>
              <a:t>110</a:t>
            </a:r>
            <a:r>
              <a:rPr lang="zh-TW" sz="9600" b="1">
                <a:solidFill>
                  <a:srgbClr val="FF0000"/>
                </a:solidFill>
                <a:highlight>
                  <a:srgbClr val="FFFF00"/>
                </a:highlight>
                <a:latin typeface="DFKai-SB"/>
                <a:ea typeface="DFKai-SB"/>
                <a:cs typeface="DFKai-SB"/>
                <a:sym typeface="DFKai-SB"/>
              </a:rPr>
              <a:t>(警方)</a:t>
            </a:r>
            <a:endParaRPr sz="9600" b="1">
              <a:solidFill>
                <a:srgbClr val="FF0000"/>
              </a:solidFill>
              <a:highlight>
                <a:srgbClr val="FFFF00"/>
              </a:highlight>
              <a:latin typeface="DFKai-SB"/>
              <a:ea typeface="DFKai-SB"/>
              <a:cs typeface="DFKai-SB"/>
              <a:sym typeface="DFKai-SB"/>
            </a:endParaRPr>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當</a:t>
            </a:r>
            <a:r>
              <a:rPr lang="zh-TW" sz="6450" b="1">
                <a:solidFill>
                  <a:srgbClr val="0505CB"/>
                </a:solidFill>
                <a:latin typeface="DFKai-SB"/>
                <a:ea typeface="DFKai-SB"/>
                <a:cs typeface="DFKai-SB"/>
                <a:sym typeface="DFKai-SB"/>
              </a:rPr>
              <a:t>家庭暴力</a:t>
            </a:r>
            <a:r>
              <a:rPr lang="zh-TW" sz="6450">
                <a:latin typeface="DFKai-SB"/>
                <a:ea typeface="DFKai-SB"/>
                <a:cs typeface="DFKai-SB"/>
                <a:sym typeface="DFKai-SB"/>
              </a:rPr>
              <a:t>發生在你身上，</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而且有</a:t>
            </a:r>
            <a:r>
              <a:rPr lang="zh-TW" sz="6450" b="1">
                <a:solidFill>
                  <a:srgbClr val="0505CB"/>
                </a:solidFill>
                <a:latin typeface="DFKai-SB"/>
                <a:ea typeface="DFKai-SB"/>
                <a:cs typeface="DFKai-SB"/>
                <a:sym typeface="DFKai-SB"/>
              </a:rPr>
              <a:t>立即危險</a:t>
            </a:r>
            <a:r>
              <a:rPr lang="zh-TW" sz="6450">
                <a:latin typeface="DFKai-SB"/>
                <a:ea typeface="DFKai-SB"/>
                <a:cs typeface="DFKai-SB"/>
                <a:sym typeface="DFKai-SB"/>
              </a:rPr>
              <a:t>時，記得</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可以撥打110向警方求助，</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警方將會派員到場處理，</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並將案件通知各縣市「</a:t>
            </a:r>
            <a:r>
              <a:rPr lang="zh-TW" sz="6450" b="1">
                <a:solidFill>
                  <a:srgbClr val="0505CB"/>
                </a:solidFill>
                <a:latin typeface="DFKai-SB"/>
                <a:ea typeface="DFKai-SB"/>
                <a:cs typeface="DFKai-SB"/>
                <a:sym typeface="DFKai-SB"/>
              </a:rPr>
              <a:t>家庭暴力防治中心</a:t>
            </a:r>
            <a:r>
              <a:rPr lang="zh-TW" sz="6450">
                <a:latin typeface="DFKai-SB"/>
                <a:ea typeface="DFKai-SB"/>
                <a:cs typeface="DFKai-SB"/>
                <a:sym typeface="DFKai-SB"/>
              </a:rPr>
              <a:t>」</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以提供後續協助。</a:t>
            </a:r>
            <a:endParaRPr sz="6450"/>
          </a:p>
        </p:txBody>
      </p:sp>
      <p:sp>
        <p:nvSpPr>
          <p:cNvPr id="773" name="Google Shape;773;p11"/>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11</a:t>
            </a:fld>
            <a:endParaRPr/>
          </a:p>
        </p:txBody>
      </p:sp>
      <p:sp>
        <p:nvSpPr>
          <p:cNvPr id="772" name="Google Shape;772;p1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12"/>
          <p:cNvSpPr txBox="1">
            <a:spLocks noGrp="1"/>
          </p:cNvSpPr>
          <p:nvPr>
            <p:ph type="title"/>
          </p:nvPr>
        </p:nvSpPr>
        <p:spPr>
          <a:xfrm>
            <a:off x="1426325" y="6980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各專線用途(2/4)</a:t>
            </a:r>
            <a:endParaRPr sz="7000" b="1">
              <a:solidFill>
                <a:srgbClr val="CC0066"/>
              </a:solidFill>
              <a:latin typeface="DFKai-SB"/>
              <a:ea typeface="DFKai-SB"/>
              <a:cs typeface="DFKai-SB"/>
              <a:sym typeface="DFKai-SB"/>
            </a:endParaRPr>
          </a:p>
        </p:txBody>
      </p:sp>
      <p:sp>
        <p:nvSpPr>
          <p:cNvPr id="779" name="Google Shape;779;p12"/>
          <p:cNvSpPr txBox="1">
            <a:spLocks noGrp="1"/>
          </p:cNvSpPr>
          <p:nvPr>
            <p:ph type="body" idx="1"/>
          </p:nvPr>
        </p:nvSpPr>
        <p:spPr>
          <a:xfrm>
            <a:off x="1887950" y="2148200"/>
            <a:ext cx="15660900" cy="7836600"/>
          </a:xfrm>
          <a:prstGeom prst="rect">
            <a:avLst/>
          </a:prstGeom>
          <a:noFill/>
          <a:ln>
            <a:noFill/>
          </a:ln>
        </p:spPr>
        <p:txBody>
          <a:bodyPr spcFirstLastPara="1" wrap="square" lIns="163275" tIns="81625" rIns="163275" bIns="81625" anchor="ctr" anchorCtr="0">
            <a:normAutofit/>
          </a:bodyPr>
          <a:lstStyle/>
          <a:p>
            <a:pPr marL="0" lvl="0" indent="0" algn="ctr" rtl="0">
              <a:spcBef>
                <a:spcPts val="0"/>
              </a:spcBef>
              <a:spcAft>
                <a:spcPts val="0"/>
              </a:spcAft>
              <a:buClr>
                <a:srgbClr val="FF0000"/>
              </a:buClr>
              <a:buSzPts val="9600"/>
              <a:buFont typeface="Arial"/>
              <a:buNone/>
            </a:pPr>
            <a:r>
              <a:rPr lang="zh-TW" sz="8150" b="1">
                <a:solidFill>
                  <a:srgbClr val="FF0000"/>
                </a:solidFill>
                <a:highlight>
                  <a:srgbClr val="FFFF00"/>
                </a:highlight>
              </a:rPr>
              <a:t>113</a:t>
            </a:r>
            <a:r>
              <a:rPr lang="zh-TW" sz="8150" b="1">
                <a:solidFill>
                  <a:srgbClr val="FF0000"/>
                </a:solidFill>
                <a:highlight>
                  <a:srgbClr val="FFFF00"/>
                </a:highlight>
                <a:latin typeface="DFKai-SB"/>
                <a:ea typeface="DFKai-SB"/>
                <a:cs typeface="DFKai-SB"/>
                <a:sym typeface="DFKai-SB"/>
              </a:rPr>
              <a:t>(全國婦幼保護專線)</a:t>
            </a:r>
            <a:endParaRPr sz="8150">
              <a:highlight>
                <a:srgbClr val="FFFF00"/>
              </a:highlight>
            </a:endParaRPr>
          </a:p>
          <a:p>
            <a:pPr marL="0" lvl="0" indent="0" algn="l" rtl="0">
              <a:spcBef>
                <a:spcPts val="1000"/>
              </a:spcBef>
              <a:spcAft>
                <a:spcPts val="0"/>
              </a:spcAft>
              <a:buClr>
                <a:srgbClr val="525252"/>
              </a:buClr>
              <a:buSzPts val="5000"/>
              <a:buFont typeface="DFKai-SB"/>
              <a:buNone/>
            </a:pPr>
            <a:r>
              <a:rPr lang="zh-TW" sz="5450">
                <a:latin typeface="DFKai-SB"/>
                <a:ea typeface="DFKai-SB"/>
                <a:cs typeface="DFKai-SB"/>
                <a:sym typeface="DFKai-SB"/>
              </a:rPr>
              <a:t>『113全國婦幼保護專線』是支</a:t>
            </a:r>
            <a:r>
              <a:rPr lang="zh-TW" sz="5450" b="1">
                <a:solidFill>
                  <a:srgbClr val="0505CB"/>
                </a:solidFill>
                <a:latin typeface="DFKai-SB"/>
                <a:ea typeface="DFKai-SB"/>
                <a:cs typeface="DFKai-SB"/>
                <a:sym typeface="DFKai-SB"/>
              </a:rPr>
              <a:t>二十四小時免付費</a:t>
            </a:r>
            <a:r>
              <a:rPr lang="zh-TW" sz="5450">
                <a:latin typeface="DFKai-SB"/>
                <a:ea typeface="DFKai-SB"/>
                <a:cs typeface="DFKai-SB"/>
                <a:sym typeface="DFKai-SB"/>
              </a:rPr>
              <a:t>的求助電話，只要撥打這支電話求助，專線系統就會為您將電話轉接到您所在位置當地的家庭暴力及性侵害防治中心，由專業的工作人員提供各項線上諮詢服務。「113」的號碼，代表的是</a:t>
            </a:r>
            <a:r>
              <a:rPr lang="zh-TW" sz="5450" b="1">
                <a:solidFill>
                  <a:srgbClr val="0505CB"/>
                </a:solidFill>
                <a:latin typeface="DFKai-SB"/>
                <a:ea typeface="DFKai-SB"/>
                <a:cs typeface="DFKai-SB"/>
                <a:sym typeface="DFKai-SB"/>
              </a:rPr>
              <a:t>1支電話</a:t>
            </a:r>
            <a:r>
              <a:rPr lang="zh-TW" sz="5450">
                <a:latin typeface="DFKai-SB"/>
                <a:ea typeface="DFKai-SB"/>
                <a:cs typeface="DFKai-SB"/>
                <a:sym typeface="DFKai-SB"/>
              </a:rPr>
              <a:t>、</a:t>
            </a:r>
            <a:endParaRPr sz="545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450" b="1">
                <a:solidFill>
                  <a:srgbClr val="0505CB"/>
                </a:solidFill>
                <a:latin typeface="DFKai-SB"/>
                <a:ea typeface="DFKai-SB"/>
                <a:cs typeface="DFKai-SB"/>
                <a:sym typeface="DFKai-SB"/>
              </a:rPr>
              <a:t>1個窗口</a:t>
            </a:r>
            <a:r>
              <a:rPr lang="zh-TW" sz="5450">
                <a:latin typeface="DFKai-SB"/>
                <a:ea typeface="DFKai-SB"/>
                <a:cs typeface="DFKai-SB"/>
                <a:sym typeface="DFKai-SB"/>
              </a:rPr>
              <a:t>、</a:t>
            </a:r>
            <a:r>
              <a:rPr lang="zh-TW" sz="5450" b="1">
                <a:solidFill>
                  <a:srgbClr val="0505CB"/>
                </a:solidFill>
                <a:latin typeface="DFKai-SB"/>
                <a:ea typeface="DFKai-SB"/>
                <a:cs typeface="DFKai-SB"/>
                <a:sym typeface="DFKai-SB"/>
              </a:rPr>
              <a:t>3種服務</a:t>
            </a:r>
            <a:r>
              <a:rPr lang="zh-TW" sz="5450">
                <a:latin typeface="DFKai-SB"/>
                <a:ea typeface="DFKai-SB"/>
                <a:cs typeface="DFKai-SB"/>
                <a:sym typeface="DFKai-SB"/>
              </a:rPr>
              <a:t>（</a:t>
            </a:r>
            <a:r>
              <a:rPr lang="zh-TW" sz="5450" b="1">
                <a:solidFill>
                  <a:srgbClr val="C00000"/>
                </a:solidFill>
                <a:latin typeface="DFKai-SB"/>
                <a:ea typeface="DFKai-SB"/>
                <a:cs typeface="DFKai-SB"/>
                <a:sym typeface="DFKai-SB"/>
              </a:rPr>
              <a:t>家庭暴力</a:t>
            </a:r>
            <a:r>
              <a:rPr lang="zh-TW" sz="5450">
                <a:latin typeface="DFKai-SB"/>
                <a:ea typeface="DFKai-SB"/>
                <a:cs typeface="DFKai-SB"/>
                <a:sym typeface="DFKai-SB"/>
              </a:rPr>
              <a:t>、</a:t>
            </a:r>
            <a:r>
              <a:rPr lang="zh-TW" sz="5450" b="1">
                <a:solidFill>
                  <a:srgbClr val="C00000"/>
                </a:solidFill>
                <a:latin typeface="DFKai-SB"/>
                <a:ea typeface="DFKai-SB"/>
                <a:cs typeface="DFKai-SB"/>
                <a:sym typeface="DFKai-SB"/>
              </a:rPr>
              <a:t>兒童保護</a:t>
            </a:r>
            <a:r>
              <a:rPr lang="zh-TW" sz="5450">
                <a:latin typeface="DFKai-SB"/>
                <a:ea typeface="DFKai-SB"/>
                <a:cs typeface="DFKai-SB"/>
                <a:sym typeface="DFKai-SB"/>
              </a:rPr>
              <a:t>、</a:t>
            </a:r>
            <a:endParaRPr sz="545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450" b="1">
                <a:solidFill>
                  <a:srgbClr val="C00000"/>
                </a:solidFill>
                <a:latin typeface="DFKai-SB"/>
                <a:ea typeface="DFKai-SB"/>
                <a:cs typeface="DFKai-SB"/>
                <a:sym typeface="DFKai-SB"/>
              </a:rPr>
              <a:t>性侵害</a:t>
            </a:r>
            <a:r>
              <a:rPr lang="zh-TW" sz="5450">
                <a:latin typeface="DFKai-SB"/>
                <a:ea typeface="DFKai-SB"/>
                <a:cs typeface="DFKai-SB"/>
                <a:sym typeface="DFKai-SB"/>
              </a:rPr>
              <a:t>）。</a:t>
            </a:r>
            <a:endParaRPr sz="5450"/>
          </a:p>
          <a:p>
            <a:pPr marL="0" lvl="0" indent="0" algn="l" rtl="0">
              <a:spcBef>
                <a:spcPts val="1200"/>
              </a:spcBef>
              <a:spcAft>
                <a:spcPts val="0"/>
              </a:spcAft>
              <a:buClr>
                <a:srgbClr val="525252"/>
              </a:buClr>
              <a:buSzPts val="6000"/>
              <a:buFont typeface="Arial"/>
              <a:buNone/>
            </a:pPr>
            <a:endParaRPr/>
          </a:p>
        </p:txBody>
      </p:sp>
      <p:sp>
        <p:nvSpPr>
          <p:cNvPr id="781" name="Google Shape;781;p1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12</a:t>
            </a:fld>
            <a:endParaRPr/>
          </a:p>
        </p:txBody>
      </p:sp>
      <p:sp>
        <p:nvSpPr>
          <p:cNvPr id="780" name="Google Shape;780;p1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13"/>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各專線用途(3/4)</a:t>
            </a:r>
            <a:endParaRPr sz="7000" b="1">
              <a:solidFill>
                <a:srgbClr val="CC0066"/>
              </a:solidFill>
              <a:latin typeface="DFKai-SB"/>
              <a:ea typeface="DFKai-SB"/>
              <a:cs typeface="DFKai-SB"/>
              <a:sym typeface="DFKai-SB"/>
            </a:endParaRPr>
          </a:p>
        </p:txBody>
      </p:sp>
      <p:sp>
        <p:nvSpPr>
          <p:cNvPr id="787" name="Google Shape;787;p13"/>
          <p:cNvSpPr txBox="1">
            <a:spLocks noGrp="1"/>
          </p:cNvSpPr>
          <p:nvPr>
            <p:ph type="body" idx="1"/>
          </p:nvPr>
        </p:nvSpPr>
        <p:spPr>
          <a:xfrm>
            <a:off x="2640825" y="2846000"/>
            <a:ext cx="15169500" cy="530100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C00000"/>
              </a:buClr>
              <a:buSzPts val="5000"/>
              <a:buFont typeface="DFKai-SB"/>
              <a:buNone/>
            </a:pPr>
            <a:r>
              <a:rPr lang="zh-TW" sz="7500" b="1">
                <a:solidFill>
                  <a:srgbClr val="0000FF"/>
                </a:solidFill>
                <a:latin typeface="DFKai-SB"/>
                <a:ea typeface="DFKai-SB"/>
                <a:cs typeface="DFKai-SB"/>
                <a:sym typeface="DFKai-SB"/>
              </a:rPr>
              <a:t>★電話「</a:t>
            </a:r>
            <a:r>
              <a:rPr lang="zh-TW" sz="7500" b="1">
                <a:solidFill>
                  <a:srgbClr val="0000FF"/>
                </a:solidFill>
              </a:rPr>
              <a:t>113」</a:t>
            </a:r>
            <a:r>
              <a:rPr lang="zh-TW" sz="7500" b="1">
                <a:solidFill>
                  <a:srgbClr val="0000FF"/>
                </a:solidFill>
                <a:latin typeface="DFKai-SB"/>
                <a:ea typeface="DFKai-SB"/>
                <a:cs typeface="DFKai-SB"/>
                <a:sym typeface="DFKai-SB"/>
              </a:rPr>
              <a:t>求助後的協助：</a:t>
            </a:r>
            <a:endParaRPr sz="7500" b="1">
              <a:solidFill>
                <a:srgbClr val="0000F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一、確認您的問題及安全。</a:t>
            </a:r>
            <a:endParaRPr sz="5450">
              <a:solidFill>
                <a:srgbClr val="2F2F2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二、安排後續社工員關懷。</a:t>
            </a:r>
            <a:endParaRPr sz="5450">
              <a:solidFill>
                <a:srgbClr val="2F2F2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三、聯繫各縣市家暴防治中心。</a:t>
            </a:r>
            <a:endParaRPr sz="5450">
              <a:solidFill>
                <a:srgbClr val="2F2F2F"/>
              </a:solidFill>
              <a:latin typeface="DFKai-SB"/>
              <a:ea typeface="DFKai-SB"/>
              <a:cs typeface="DFKai-SB"/>
              <a:sym typeface="DFKai-SB"/>
            </a:endParaRPr>
          </a:p>
        </p:txBody>
      </p:sp>
      <p:sp>
        <p:nvSpPr>
          <p:cNvPr id="789" name="Google Shape;789;p13"/>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13</a:t>
            </a:fld>
            <a:endParaRPr/>
          </a:p>
        </p:txBody>
      </p:sp>
      <p:sp>
        <p:nvSpPr>
          <p:cNvPr id="788" name="Google Shape;788;p1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14"/>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各專線用途(4/4)</a:t>
            </a:r>
            <a:endParaRPr sz="7000" b="1">
              <a:solidFill>
                <a:srgbClr val="CC0066"/>
              </a:solidFill>
              <a:latin typeface="DFKai-SB"/>
              <a:ea typeface="DFKai-SB"/>
              <a:cs typeface="DFKai-SB"/>
              <a:sym typeface="DFKai-SB"/>
            </a:endParaRPr>
          </a:p>
        </p:txBody>
      </p:sp>
      <p:sp>
        <p:nvSpPr>
          <p:cNvPr id="795" name="Google Shape;795;p14"/>
          <p:cNvSpPr txBox="1">
            <a:spLocks noGrp="1"/>
          </p:cNvSpPr>
          <p:nvPr>
            <p:ph type="body" idx="1"/>
          </p:nvPr>
        </p:nvSpPr>
        <p:spPr>
          <a:xfrm>
            <a:off x="1892500" y="2954700"/>
            <a:ext cx="14923800" cy="5994900"/>
          </a:xfrm>
          <a:prstGeom prst="rect">
            <a:avLst/>
          </a:prstGeom>
          <a:noFill/>
          <a:ln>
            <a:noFill/>
          </a:ln>
        </p:spPr>
        <p:txBody>
          <a:bodyPr spcFirstLastPara="1" wrap="square" lIns="163275" tIns="81625" rIns="163275" bIns="81625" anchor="ctr" anchorCtr="0">
            <a:normAutofit fontScale="70000" lnSpcReduction="20000"/>
          </a:bodyPr>
          <a:lstStyle/>
          <a:p>
            <a:pPr marL="0" lvl="0" indent="0" algn="ctr" rtl="0">
              <a:spcBef>
                <a:spcPts val="0"/>
              </a:spcBef>
              <a:spcAft>
                <a:spcPts val="0"/>
              </a:spcAft>
              <a:buClr>
                <a:srgbClr val="FF0000"/>
              </a:buClr>
              <a:buSzPct val="91428"/>
              <a:buFont typeface="Arial"/>
              <a:buNone/>
            </a:pPr>
            <a:r>
              <a:rPr lang="zh-TW" sz="10500" b="1">
                <a:solidFill>
                  <a:srgbClr val="FF0000"/>
                </a:solidFill>
                <a:highlight>
                  <a:srgbClr val="FFFF00"/>
                </a:highlight>
              </a:rPr>
              <a:t>0800024995</a:t>
            </a:r>
            <a:endParaRPr sz="10500" b="1">
              <a:solidFill>
                <a:srgbClr val="FF0000"/>
              </a:solidFill>
              <a:highlight>
                <a:srgbClr val="FFFF00"/>
              </a:highlight>
            </a:endParaRPr>
          </a:p>
          <a:p>
            <a:pPr marL="0" lvl="0" indent="0" algn="ctr" rtl="0">
              <a:spcBef>
                <a:spcPts val="0"/>
              </a:spcBef>
              <a:spcAft>
                <a:spcPts val="0"/>
              </a:spcAft>
              <a:buClr>
                <a:srgbClr val="FF0000"/>
              </a:buClr>
              <a:buSzPct val="91428"/>
              <a:buFont typeface="Arial"/>
              <a:buNone/>
            </a:pPr>
            <a:r>
              <a:rPr lang="zh-TW" sz="10500" b="1">
                <a:solidFill>
                  <a:srgbClr val="FF0000"/>
                </a:solidFill>
                <a:highlight>
                  <a:srgbClr val="FFFF00"/>
                </a:highlight>
                <a:latin typeface="DFKai-SB"/>
                <a:ea typeface="DFKai-SB"/>
                <a:cs typeface="DFKai-SB"/>
                <a:sym typeface="DFKai-SB"/>
              </a:rPr>
              <a:t>(全年無休的專線電話)</a:t>
            </a:r>
            <a:endParaRPr sz="10500">
              <a:highlight>
                <a:srgbClr val="FFFF00"/>
              </a:highlight>
            </a:endParaRPr>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當遇到一些有關於家庭暴力的疑問</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或是想知道該如何處理家庭暴力問題時，</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您可以撥打「</a:t>
            </a:r>
            <a:r>
              <a:rPr lang="zh-TW" sz="7000" b="1">
                <a:solidFill>
                  <a:srgbClr val="0505CB"/>
                </a:solidFill>
                <a:latin typeface="DFKai-SB"/>
                <a:ea typeface="DFKai-SB"/>
                <a:cs typeface="DFKai-SB"/>
                <a:sym typeface="DFKai-SB"/>
              </a:rPr>
              <a:t>0800024995</a:t>
            </a:r>
            <a:r>
              <a:rPr lang="zh-TW" sz="7000">
                <a:latin typeface="DFKai-SB"/>
                <a:ea typeface="DFKai-SB"/>
                <a:cs typeface="DFKai-SB"/>
                <a:sym typeface="DFKai-SB"/>
              </a:rPr>
              <a:t>」</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（諧音：</a:t>
            </a:r>
            <a:r>
              <a:rPr lang="zh-TW" sz="7000" b="1">
                <a:solidFill>
                  <a:srgbClr val="0505CB"/>
                </a:solidFill>
                <a:latin typeface="DFKai-SB"/>
                <a:ea typeface="DFKai-SB"/>
                <a:cs typeface="DFKai-SB"/>
                <a:sym typeface="DFKai-SB"/>
              </a:rPr>
              <a:t>二十四小時救救我</a:t>
            </a:r>
            <a:r>
              <a:rPr lang="zh-TW" sz="7000">
                <a:latin typeface="DFKai-SB"/>
                <a:ea typeface="DFKai-SB"/>
                <a:cs typeface="DFKai-SB"/>
                <a:sym typeface="DFKai-SB"/>
              </a:rPr>
              <a:t>）</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這是一支24小時、全年無休的專線電話。</a:t>
            </a:r>
            <a:r>
              <a:rPr lang="zh-TW" sz="7000" b="1">
                <a:solidFill>
                  <a:srgbClr val="FF0000"/>
                </a:solidFill>
              </a:rPr>
              <a:t> </a:t>
            </a:r>
            <a:endParaRPr sz="7000" b="1">
              <a:solidFill>
                <a:srgbClr val="FF0000"/>
              </a:solidFill>
            </a:endParaRPr>
          </a:p>
          <a:p>
            <a:pPr marL="0" lvl="0" indent="0" algn="l" rtl="0">
              <a:spcBef>
                <a:spcPts val="1110"/>
              </a:spcBef>
              <a:spcAft>
                <a:spcPts val="0"/>
              </a:spcAft>
              <a:buClr>
                <a:srgbClr val="525252"/>
              </a:buClr>
              <a:buSzPct val="187500"/>
              <a:buFont typeface="Arial"/>
              <a:buNone/>
            </a:pPr>
            <a:endParaRPr/>
          </a:p>
        </p:txBody>
      </p:sp>
      <p:sp>
        <p:nvSpPr>
          <p:cNvPr id="797" name="Google Shape;797;p14"/>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14</a:t>
            </a:fld>
            <a:endParaRPr sz="2400">
              <a:solidFill>
                <a:schemeClr val="dk1"/>
              </a:solidFill>
              <a:latin typeface="Poppins"/>
              <a:ea typeface="Poppins"/>
              <a:cs typeface="Poppins"/>
              <a:sym typeface="Poppins"/>
            </a:endParaRPr>
          </a:p>
        </p:txBody>
      </p:sp>
      <p:sp>
        <p:nvSpPr>
          <p:cNvPr id="796" name="Google Shape;796;p1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15"/>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求助單位(1/6)</a:t>
            </a:r>
            <a:endParaRPr sz="7000" b="1">
              <a:solidFill>
                <a:srgbClr val="EF007F"/>
              </a:solidFill>
              <a:latin typeface="DFKai-SB"/>
              <a:ea typeface="DFKai-SB"/>
              <a:cs typeface="DFKai-SB"/>
              <a:sym typeface="DFKai-SB"/>
            </a:endParaRPr>
          </a:p>
        </p:txBody>
      </p:sp>
      <p:sp>
        <p:nvSpPr>
          <p:cNvPr id="805" name="Google Shape;805;p15"/>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15</a:t>
            </a:fld>
            <a:endParaRPr sz="2400">
              <a:solidFill>
                <a:schemeClr val="dk1"/>
              </a:solidFill>
              <a:latin typeface="Poppins"/>
              <a:ea typeface="Poppins"/>
              <a:cs typeface="Poppins"/>
              <a:sym typeface="Poppins"/>
            </a:endParaRPr>
          </a:p>
        </p:txBody>
      </p:sp>
      <p:sp>
        <p:nvSpPr>
          <p:cNvPr id="803" name="Google Shape;803;p15"/>
          <p:cNvSpPr txBox="1">
            <a:spLocks noGrp="1"/>
          </p:cNvSpPr>
          <p:nvPr>
            <p:ph type="body" idx="4294967295"/>
          </p:nvPr>
        </p:nvSpPr>
        <p:spPr>
          <a:xfrm>
            <a:off x="0" y="2441575"/>
            <a:ext cx="17065625" cy="6840538"/>
          </a:xfrm>
          <a:prstGeom prst="rect">
            <a:avLst/>
          </a:prstGeom>
          <a:noFill/>
          <a:ln>
            <a:noFill/>
          </a:ln>
        </p:spPr>
        <p:txBody>
          <a:bodyPr spcFirstLastPara="1" wrap="square" lIns="163275" tIns="81625" rIns="163275" bIns="81625" anchor="ctr" anchorCtr="0">
            <a:normAutofit/>
          </a:bodyPr>
          <a:lstStyle/>
          <a:p>
            <a:pPr marL="0" lvl="0" indent="0" algn="ctr" rtl="0">
              <a:spcBef>
                <a:spcPts val="0"/>
              </a:spcBef>
              <a:spcAft>
                <a:spcPts val="0"/>
              </a:spcAft>
              <a:buClr>
                <a:srgbClr val="FF0000"/>
              </a:buClr>
              <a:buSzPts val="9600"/>
              <a:buFont typeface="DFKai-SB"/>
              <a:buNone/>
            </a:pPr>
            <a:r>
              <a:rPr lang="zh-TW" sz="9600" b="1">
                <a:solidFill>
                  <a:srgbClr val="FF0000"/>
                </a:solidFill>
                <a:highlight>
                  <a:srgbClr val="FFFF00"/>
                </a:highlight>
                <a:latin typeface="DFKai-SB"/>
                <a:ea typeface="DFKai-SB"/>
                <a:cs typeface="DFKai-SB"/>
                <a:sym typeface="DFKai-SB"/>
              </a:rPr>
              <a:t>醫院</a:t>
            </a:r>
            <a:endParaRPr>
              <a:highlight>
                <a:srgbClr val="FFFF00"/>
              </a:highlight>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我們可以直接至各地醫院</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（儘量到</a:t>
            </a:r>
            <a:r>
              <a:rPr lang="zh-TW" sz="5450" b="1">
                <a:solidFill>
                  <a:srgbClr val="0505CB"/>
                </a:solidFill>
                <a:latin typeface="DFKai-SB"/>
                <a:ea typeface="DFKai-SB"/>
                <a:cs typeface="DFKai-SB"/>
                <a:sym typeface="DFKai-SB"/>
              </a:rPr>
              <a:t>市立或區域醫院</a:t>
            </a:r>
            <a:r>
              <a:rPr lang="zh-TW" sz="5450">
                <a:solidFill>
                  <a:srgbClr val="2F2F2F"/>
                </a:solidFill>
                <a:latin typeface="DFKai-SB"/>
                <a:ea typeface="DFKai-SB"/>
                <a:cs typeface="DFKai-SB"/>
                <a:sym typeface="DFKai-SB"/>
              </a:rPr>
              <a:t>）求助，</a:t>
            </a:r>
            <a:endParaRPr sz="5450"/>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醫護人員將會協助</a:t>
            </a:r>
            <a:r>
              <a:rPr lang="zh-TW" sz="5450" b="1">
                <a:solidFill>
                  <a:srgbClr val="0505CB"/>
                </a:solidFill>
                <a:latin typeface="DFKai-SB"/>
                <a:ea typeface="DFKai-SB"/>
                <a:cs typeface="DFKai-SB"/>
                <a:sym typeface="DFKai-SB"/>
              </a:rPr>
              <a:t>驗傷</a:t>
            </a:r>
            <a:r>
              <a:rPr lang="zh-TW" sz="5450">
                <a:solidFill>
                  <a:srgbClr val="2F2F2F"/>
                </a:solidFill>
                <a:latin typeface="DFKai-SB"/>
                <a:ea typeface="DFKai-SB"/>
                <a:cs typeface="DFKai-SB"/>
                <a:sym typeface="DFKai-SB"/>
              </a:rPr>
              <a:t>、</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0505CB"/>
              </a:buClr>
              <a:buSzPts val="5000"/>
              <a:buFont typeface="DFKai-SB"/>
              <a:buNone/>
            </a:pPr>
            <a:r>
              <a:rPr lang="zh-TW" sz="5450" b="1">
                <a:solidFill>
                  <a:srgbClr val="0505CB"/>
                </a:solidFill>
                <a:latin typeface="DFKai-SB"/>
                <a:ea typeface="DFKai-SB"/>
                <a:cs typeface="DFKai-SB"/>
                <a:sym typeface="DFKai-SB"/>
              </a:rPr>
              <a:t>安置</a:t>
            </a:r>
            <a:r>
              <a:rPr lang="zh-TW" sz="5450">
                <a:solidFill>
                  <a:srgbClr val="2F2F2F"/>
                </a:solidFill>
                <a:latin typeface="DFKai-SB"/>
                <a:ea typeface="DFKai-SB"/>
                <a:cs typeface="DFKai-SB"/>
                <a:sym typeface="DFKai-SB"/>
              </a:rPr>
              <a:t>等等作業，並和警政單位</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及家庭暴力防治中心取得聯繫。</a:t>
            </a:r>
            <a:endParaRPr sz="5450"/>
          </a:p>
          <a:p>
            <a:pPr marL="0" lvl="0" indent="0" algn="l" rtl="0">
              <a:spcBef>
                <a:spcPts val="1200"/>
              </a:spcBef>
              <a:spcAft>
                <a:spcPts val="0"/>
              </a:spcAft>
              <a:buClr>
                <a:srgbClr val="525252"/>
              </a:buClr>
              <a:buSzPts val="6000"/>
              <a:buFont typeface="Arial"/>
              <a:buNone/>
            </a:pPr>
            <a:endParaRPr/>
          </a:p>
        </p:txBody>
      </p:sp>
      <p:sp>
        <p:nvSpPr>
          <p:cNvPr id="804" name="Google Shape;804;p1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16"/>
          <p:cNvSpPr txBox="1">
            <a:spLocks noGrp="1"/>
          </p:cNvSpPr>
          <p:nvPr>
            <p:ph type="title"/>
          </p:nvPr>
        </p:nvSpPr>
        <p:spPr>
          <a:xfrm>
            <a:off x="1426325" y="545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求助單位(2/6)</a:t>
            </a:r>
            <a:endParaRPr sz="7000" b="1">
              <a:solidFill>
                <a:srgbClr val="EF007F"/>
              </a:solidFill>
              <a:latin typeface="DFKai-SB"/>
              <a:ea typeface="DFKai-SB"/>
              <a:cs typeface="DFKai-SB"/>
              <a:sym typeface="DFKai-SB"/>
            </a:endParaRPr>
          </a:p>
        </p:txBody>
      </p:sp>
      <p:sp>
        <p:nvSpPr>
          <p:cNvPr id="814" name="Google Shape;814;p16"/>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16</a:t>
            </a:fld>
            <a:endParaRPr sz="2400">
              <a:solidFill>
                <a:schemeClr val="dk1"/>
              </a:solidFill>
              <a:latin typeface="Poppins"/>
              <a:ea typeface="Poppins"/>
              <a:cs typeface="Poppins"/>
              <a:sym typeface="Poppins"/>
            </a:endParaRPr>
          </a:p>
        </p:txBody>
      </p:sp>
      <p:sp>
        <p:nvSpPr>
          <p:cNvPr id="811" name="Google Shape;811;p16"/>
          <p:cNvSpPr txBox="1">
            <a:spLocks noGrp="1"/>
          </p:cNvSpPr>
          <p:nvPr>
            <p:ph type="body" idx="4294967295"/>
          </p:nvPr>
        </p:nvSpPr>
        <p:spPr>
          <a:xfrm>
            <a:off x="7618413" y="2228850"/>
            <a:ext cx="10668000" cy="1441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C00000"/>
              </a:buClr>
              <a:buSzPts val="5000"/>
              <a:buFont typeface="DFKai-SB"/>
              <a:buNone/>
            </a:pPr>
            <a:r>
              <a:rPr lang="zh-TW" sz="7500" b="1">
                <a:solidFill>
                  <a:srgbClr val="C00000"/>
                </a:solidFill>
                <a:latin typeface="DFKai-SB"/>
                <a:ea typeface="DFKai-SB"/>
                <a:cs typeface="DFKai-SB"/>
                <a:sym typeface="DFKai-SB"/>
              </a:rPr>
              <a:t>★醫院所提供的服務：</a:t>
            </a:r>
            <a:endParaRPr sz="7500" b="1">
              <a:solidFill>
                <a:srgbClr val="C00000"/>
              </a:solidFill>
              <a:latin typeface="DFKai-SB"/>
              <a:ea typeface="DFKai-SB"/>
              <a:cs typeface="DFKai-SB"/>
              <a:sym typeface="DFKai-SB"/>
            </a:endParaRPr>
          </a:p>
        </p:txBody>
      </p:sp>
      <p:sp>
        <p:nvSpPr>
          <p:cNvPr id="812" name="Google Shape;812;p1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13" name="Google Shape;813;p16" descr="3-1-1"/>
          <p:cNvPicPr preferRelativeResize="0"/>
          <p:nvPr/>
        </p:nvPicPr>
        <p:blipFill rotWithShape="1">
          <a:blip r:embed="rId3">
            <a:alphaModFix/>
          </a:blip>
          <a:srcRect/>
          <a:stretch/>
        </p:blipFill>
        <p:spPr>
          <a:xfrm>
            <a:off x="4511501" y="3931940"/>
            <a:ext cx="9073009" cy="5486006"/>
          </a:xfrm>
          <a:prstGeom prst="rect">
            <a:avLst/>
          </a:prstGeom>
          <a:noFill/>
          <a:ln>
            <a:noFill/>
          </a:ln>
        </p:spPr>
      </p:pic>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7"/>
          <p:cNvSpPr txBox="1">
            <a:spLocks noGrp="1"/>
          </p:cNvSpPr>
          <p:nvPr>
            <p:ph type="title"/>
          </p:nvPr>
        </p:nvSpPr>
        <p:spPr>
          <a:xfrm>
            <a:off x="1426325" y="621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求助單位(3/6)</a:t>
            </a:r>
            <a:endParaRPr sz="7000" b="1">
              <a:solidFill>
                <a:srgbClr val="EF007F"/>
              </a:solidFill>
              <a:latin typeface="DFKai-SB"/>
              <a:ea typeface="DFKai-SB"/>
              <a:cs typeface="DFKai-SB"/>
              <a:sym typeface="DFKai-SB"/>
            </a:endParaRPr>
          </a:p>
        </p:txBody>
      </p:sp>
      <p:sp>
        <p:nvSpPr>
          <p:cNvPr id="822" name="Google Shape;822;p17"/>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17</a:t>
            </a:fld>
            <a:endParaRPr sz="2400">
              <a:solidFill>
                <a:schemeClr val="dk1"/>
              </a:solidFill>
              <a:latin typeface="Poppins"/>
              <a:ea typeface="Poppins"/>
              <a:cs typeface="Poppins"/>
              <a:sym typeface="Poppins"/>
            </a:endParaRPr>
          </a:p>
        </p:txBody>
      </p:sp>
      <p:sp>
        <p:nvSpPr>
          <p:cNvPr id="820" name="Google Shape;820;p17"/>
          <p:cNvSpPr txBox="1">
            <a:spLocks noGrp="1"/>
          </p:cNvSpPr>
          <p:nvPr>
            <p:ph type="body" idx="4294967295"/>
          </p:nvPr>
        </p:nvSpPr>
        <p:spPr>
          <a:xfrm>
            <a:off x="0" y="2071688"/>
            <a:ext cx="17065625" cy="7481887"/>
          </a:xfrm>
          <a:prstGeom prst="rect">
            <a:avLst/>
          </a:prstGeom>
          <a:noFill/>
          <a:ln>
            <a:noFill/>
          </a:ln>
        </p:spPr>
        <p:txBody>
          <a:bodyPr spcFirstLastPara="1" wrap="square" lIns="163275" tIns="81625" rIns="163275" bIns="81625" anchor="ctr" anchorCtr="0">
            <a:normAutofit fontScale="25000" lnSpcReduction="20000"/>
          </a:bodyPr>
          <a:lstStyle/>
          <a:p>
            <a:pPr marL="0" lvl="0" indent="0" algn="ctr" rtl="0">
              <a:spcBef>
                <a:spcPts val="0"/>
              </a:spcBef>
              <a:spcAft>
                <a:spcPts val="0"/>
              </a:spcAft>
              <a:buClr>
                <a:srgbClr val="FF0000"/>
              </a:buClr>
              <a:buSzPct val="52604"/>
              <a:buFont typeface="DFKai-SB"/>
              <a:buNone/>
            </a:pPr>
            <a:r>
              <a:rPr lang="zh-TW" sz="38400" b="1">
                <a:solidFill>
                  <a:srgbClr val="FF0000"/>
                </a:solidFill>
                <a:highlight>
                  <a:srgbClr val="FFFF00"/>
                </a:highlight>
                <a:latin typeface="DFKai-SB"/>
                <a:ea typeface="DFKai-SB"/>
                <a:cs typeface="DFKai-SB"/>
                <a:sym typeface="DFKai-SB"/>
              </a:rPr>
              <a:t>家防中心</a:t>
            </a:r>
            <a:endParaRPr sz="38400" b="1">
              <a:solidFill>
                <a:srgbClr val="FF0000"/>
              </a:solidFill>
              <a:highlight>
                <a:srgbClr val="FFFF00"/>
              </a:highlight>
              <a:latin typeface="DFKai-SB"/>
              <a:ea typeface="DFKai-SB"/>
              <a:cs typeface="DFKai-SB"/>
              <a:sym typeface="DFKai-SB"/>
            </a:endParaRPr>
          </a:p>
          <a:p>
            <a:pPr marL="0" lvl="0" indent="0" algn="ctr" rtl="0">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我們可以自行到各縣市的</a:t>
            </a:r>
            <a:endParaRPr sz="21800"/>
          </a:p>
          <a:p>
            <a:pPr marL="0" lvl="0" indent="0" algn="ctr" rtl="0">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「家庭暴力暨性侵害防治中心」求助。</a:t>
            </a:r>
            <a:endParaRPr sz="21800"/>
          </a:p>
          <a:p>
            <a:pPr marL="0" lvl="0" indent="0" algn="ctr" rtl="0">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臺北市家庭暴力暨性侵害防治中心 </a:t>
            </a:r>
            <a:endParaRPr sz="21800">
              <a:solidFill>
                <a:srgbClr val="0505CB"/>
              </a:solidFill>
              <a:latin typeface="DFKai-SB"/>
              <a:ea typeface="DFKai-SB"/>
              <a:cs typeface="DFKai-SB"/>
              <a:sym typeface="DFKai-SB"/>
            </a:endParaRPr>
          </a:p>
          <a:p>
            <a:pPr marL="0" lvl="0" indent="0" algn="ctr" rtl="0">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  (02）2361-5295 </a:t>
            </a:r>
            <a:endParaRPr sz="21800">
              <a:solidFill>
                <a:srgbClr val="0505CB"/>
              </a:solidFill>
              <a:latin typeface="DFKai-SB"/>
              <a:ea typeface="DFKai-SB"/>
              <a:cs typeface="DFKai-SB"/>
              <a:sym typeface="DFKai-SB"/>
            </a:endParaRPr>
          </a:p>
          <a:p>
            <a:pPr marL="0" lvl="0" indent="0" algn="ctr" rtl="0">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新北市家庭暴力暨性侵害防治中心 </a:t>
            </a:r>
            <a:endParaRPr sz="21800">
              <a:solidFill>
                <a:srgbClr val="0070C0"/>
              </a:solidFill>
              <a:latin typeface="DFKai-SB"/>
              <a:ea typeface="DFKai-SB"/>
              <a:cs typeface="DFKai-SB"/>
              <a:sym typeface="DFKai-SB"/>
            </a:endParaRPr>
          </a:p>
          <a:p>
            <a:pPr marL="0" lvl="0" indent="0" algn="ctr" rtl="0">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 (02)8965-3359</a:t>
            </a:r>
            <a:endParaRPr sz="21800"/>
          </a:p>
          <a:p>
            <a:pPr marL="0" lvl="0" indent="0" algn="ctr" rtl="0">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桃園市家庭暴力暨性侵害防治中心 </a:t>
            </a:r>
            <a:endParaRPr sz="21800">
              <a:solidFill>
                <a:srgbClr val="002060"/>
              </a:solidFill>
              <a:latin typeface="DFKai-SB"/>
              <a:ea typeface="DFKai-SB"/>
              <a:cs typeface="DFKai-SB"/>
              <a:sym typeface="DFKai-SB"/>
            </a:endParaRPr>
          </a:p>
          <a:p>
            <a:pPr marL="0" lvl="0" indent="0" algn="ctr" rtl="0">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(03)332-2111</a:t>
            </a:r>
            <a:endParaRPr sz="21800">
              <a:solidFill>
                <a:srgbClr val="002060"/>
              </a:solidFill>
              <a:latin typeface="DFKai-SB"/>
              <a:ea typeface="DFKai-SB"/>
              <a:cs typeface="DFKai-SB"/>
              <a:sym typeface="DFKai-SB"/>
            </a:endParaRPr>
          </a:p>
          <a:p>
            <a:pPr marL="0" lvl="0" indent="0" algn="l" rtl="0">
              <a:spcBef>
                <a:spcPts val="570"/>
              </a:spcBef>
              <a:spcAft>
                <a:spcPts val="0"/>
              </a:spcAft>
              <a:buClr>
                <a:srgbClr val="525252"/>
              </a:buClr>
              <a:buSzPct val="187500"/>
              <a:buFont typeface="Arial"/>
              <a:buNone/>
            </a:pPr>
            <a:endParaRPr/>
          </a:p>
        </p:txBody>
      </p:sp>
      <p:sp>
        <p:nvSpPr>
          <p:cNvPr id="821" name="Google Shape;821;p1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18"/>
          <p:cNvSpPr txBox="1">
            <a:spLocks noGrp="1"/>
          </p:cNvSpPr>
          <p:nvPr>
            <p:ph type="title"/>
          </p:nvPr>
        </p:nvSpPr>
        <p:spPr>
          <a:xfrm>
            <a:off x="1426325" y="469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求助單位(4/6)</a:t>
            </a:r>
            <a:endParaRPr sz="7000" b="1">
              <a:solidFill>
                <a:srgbClr val="EF007F"/>
              </a:solidFill>
              <a:latin typeface="DFKai-SB"/>
              <a:ea typeface="DFKai-SB"/>
              <a:cs typeface="DFKai-SB"/>
              <a:sym typeface="DFKai-SB"/>
            </a:endParaRPr>
          </a:p>
        </p:txBody>
      </p:sp>
      <p:sp>
        <p:nvSpPr>
          <p:cNvPr id="830" name="Google Shape;830;p18"/>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18</a:t>
            </a:fld>
            <a:endParaRPr sz="2400">
              <a:solidFill>
                <a:schemeClr val="dk1"/>
              </a:solidFill>
              <a:latin typeface="Poppins"/>
              <a:ea typeface="Poppins"/>
              <a:cs typeface="Poppins"/>
              <a:sym typeface="Poppins"/>
            </a:endParaRPr>
          </a:p>
        </p:txBody>
      </p:sp>
      <p:sp>
        <p:nvSpPr>
          <p:cNvPr id="828" name="Google Shape;828;p18"/>
          <p:cNvSpPr txBox="1">
            <a:spLocks noGrp="1"/>
          </p:cNvSpPr>
          <p:nvPr>
            <p:ph type="body" idx="4294967295"/>
          </p:nvPr>
        </p:nvSpPr>
        <p:spPr>
          <a:xfrm>
            <a:off x="0" y="1809750"/>
            <a:ext cx="17364075" cy="7273925"/>
          </a:xfrm>
          <a:prstGeom prst="rect">
            <a:avLst/>
          </a:prstGeom>
          <a:noFill/>
          <a:ln>
            <a:noFill/>
          </a:ln>
        </p:spPr>
        <p:txBody>
          <a:bodyPr spcFirstLastPara="1" wrap="square" lIns="163275" tIns="81625" rIns="163275" bIns="81625" anchor="ctr" anchorCtr="0">
            <a:normAutofit fontScale="92500" lnSpcReduction="10000"/>
          </a:bodyPr>
          <a:lstStyle/>
          <a:p>
            <a:pPr marL="0" lvl="0" indent="0" algn="l" rtl="0">
              <a:spcBef>
                <a:spcPts val="0"/>
              </a:spcBef>
              <a:spcAft>
                <a:spcPts val="0"/>
              </a:spcAft>
              <a:buClr>
                <a:srgbClr val="C00000"/>
              </a:buClr>
              <a:buSzPct val="72000"/>
              <a:buFont typeface="DFKai-SB"/>
              <a:buNone/>
            </a:pPr>
            <a:r>
              <a:rPr lang="zh-TW" sz="7500" b="1">
                <a:solidFill>
                  <a:srgbClr val="C00000"/>
                </a:solidFill>
                <a:latin typeface="DFKai-SB"/>
                <a:ea typeface="DFKai-SB"/>
                <a:cs typeface="DFKai-SB"/>
                <a:sym typeface="DFKai-SB"/>
              </a:rPr>
              <a:t>★</a:t>
            </a:r>
            <a:r>
              <a:rPr lang="zh-TW" sz="7500" b="1">
                <a:solidFill>
                  <a:srgbClr val="C00000"/>
                </a:solidFill>
                <a:highlight>
                  <a:srgbClr val="FFFF00"/>
                </a:highlight>
                <a:latin typeface="DFKai-SB"/>
                <a:ea typeface="DFKai-SB"/>
                <a:cs typeface="DFKai-SB"/>
                <a:sym typeface="DFKai-SB"/>
              </a:rPr>
              <a:t>各縣市家暴暨性侵防治中心</a:t>
            </a:r>
            <a:r>
              <a:rPr lang="zh-TW" sz="7500" b="1">
                <a:solidFill>
                  <a:srgbClr val="C00000"/>
                </a:solidFill>
                <a:latin typeface="DFKai-SB"/>
                <a:ea typeface="DFKai-SB"/>
                <a:cs typeface="DFKai-SB"/>
                <a:sym typeface="DFKai-SB"/>
              </a:rPr>
              <a:t>提供的服務：</a:t>
            </a:r>
            <a:endParaRPr sz="7500" b="1">
              <a:solidFill>
                <a:srgbClr val="C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1.24小時全天候諮詢服務。</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2.緊急救援及庇護安置。</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3.協助申請保護令。</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4.協助至醫院進行診療或驗傷。</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5.提供相關的法律協助。</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6.提供心理、就業、住宅輔導。</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7.加害人身心治療之轉介。</a:t>
            </a:r>
            <a:endParaRPr sz="5800"/>
          </a:p>
        </p:txBody>
      </p:sp>
      <p:sp>
        <p:nvSpPr>
          <p:cNvPr id="829" name="Google Shape;829;p1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19"/>
          <p:cNvSpPr txBox="1">
            <a:spLocks noGrp="1"/>
          </p:cNvSpPr>
          <p:nvPr>
            <p:ph type="title"/>
          </p:nvPr>
        </p:nvSpPr>
        <p:spPr>
          <a:xfrm>
            <a:off x="1426325" y="164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求助單位(5/6)</a:t>
            </a:r>
            <a:endParaRPr sz="7000" b="1">
              <a:solidFill>
                <a:srgbClr val="EF007F"/>
              </a:solidFill>
              <a:latin typeface="DFKai-SB"/>
              <a:ea typeface="DFKai-SB"/>
              <a:cs typeface="DFKai-SB"/>
              <a:sym typeface="DFKai-SB"/>
            </a:endParaRPr>
          </a:p>
        </p:txBody>
      </p:sp>
      <p:sp>
        <p:nvSpPr>
          <p:cNvPr id="839" name="Google Shape;839;p19"/>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19</a:t>
            </a:fld>
            <a:endParaRPr sz="2400">
              <a:solidFill>
                <a:schemeClr val="dk1"/>
              </a:solidFill>
              <a:latin typeface="Poppins"/>
              <a:ea typeface="Poppins"/>
              <a:cs typeface="Poppins"/>
              <a:sym typeface="Poppins"/>
            </a:endParaRPr>
          </a:p>
        </p:txBody>
      </p:sp>
      <p:sp>
        <p:nvSpPr>
          <p:cNvPr id="836" name="Google Shape;836;p19"/>
          <p:cNvSpPr txBox="1">
            <a:spLocks noGrp="1"/>
          </p:cNvSpPr>
          <p:nvPr>
            <p:ph type="body" idx="4294967295"/>
          </p:nvPr>
        </p:nvSpPr>
        <p:spPr>
          <a:xfrm>
            <a:off x="0" y="1327150"/>
            <a:ext cx="17819688" cy="1223963"/>
          </a:xfrm>
          <a:prstGeom prst="rect">
            <a:avLst/>
          </a:prstGeom>
          <a:noFill/>
          <a:ln>
            <a:noFill/>
          </a:ln>
        </p:spPr>
        <p:txBody>
          <a:bodyPr spcFirstLastPara="1" wrap="square" lIns="163275" tIns="81625" rIns="163275" bIns="81625" anchor="ctr" anchorCtr="0">
            <a:noAutofit/>
          </a:bodyPr>
          <a:lstStyle/>
          <a:p>
            <a:pPr marL="0" lvl="0" indent="0" algn="l" rtl="0">
              <a:spcBef>
                <a:spcPts val="0"/>
              </a:spcBef>
              <a:spcAft>
                <a:spcPts val="0"/>
              </a:spcAft>
              <a:buClr>
                <a:srgbClr val="C00000"/>
              </a:buClr>
              <a:buSzPts val="5400"/>
              <a:buFont typeface="DFKai-SB"/>
              <a:buNone/>
            </a:pPr>
            <a:r>
              <a:rPr lang="zh-TW" sz="6500" b="1">
                <a:solidFill>
                  <a:srgbClr val="C00000"/>
                </a:solidFill>
                <a:latin typeface="DFKai-SB"/>
                <a:ea typeface="DFKai-SB"/>
                <a:cs typeface="DFKai-SB"/>
                <a:sym typeface="DFKai-SB"/>
              </a:rPr>
              <a:t>★</a:t>
            </a:r>
            <a:r>
              <a:rPr lang="zh-TW" sz="6500" b="1">
                <a:solidFill>
                  <a:srgbClr val="C00000"/>
                </a:solidFill>
                <a:highlight>
                  <a:srgbClr val="FFFF00"/>
                </a:highlight>
                <a:latin typeface="DFKai-SB"/>
                <a:ea typeface="DFKai-SB"/>
                <a:cs typeface="DFKai-SB"/>
                <a:sym typeface="DFKai-SB"/>
              </a:rPr>
              <a:t>各縣市家暴暨性侵防治中心</a:t>
            </a:r>
            <a:r>
              <a:rPr lang="zh-TW" sz="6500" b="1">
                <a:solidFill>
                  <a:srgbClr val="C00000"/>
                </a:solidFill>
                <a:latin typeface="DFKai-SB"/>
                <a:ea typeface="DFKai-SB"/>
                <a:cs typeface="DFKai-SB"/>
                <a:sym typeface="DFKai-SB"/>
              </a:rPr>
              <a:t>處理流程：</a:t>
            </a:r>
            <a:endParaRPr sz="6500"/>
          </a:p>
        </p:txBody>
      </p:sp>
      <p:sp>
        <p:nvSpPr>
          <p:cNvPr id="837" name="Google Shape;837;p1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38" name="Google Shape;838;p19" descr="3-4-3a"/>
          <p:cNvPicPr preferRelativeResize="0"/>
          <p:nvPr/>
        </p:nvPicPr>
        <p:blipFill rotWithShape="1">
          <a:blip r:embed="rId3">
            <a:alphaModFix/>
          </a:blip>
          <a:srcRect/>
          <a:stretch/>
        </p:blipFill>
        <p:spPr>
          <a:xfrm>
            <a:off x="4576925" y="2662900"/>
            <a:ext cx="9824850" cy="7624301"/>
          </a:xfrm>
          <a:prstGeom prst="rect">
            <a:avLst/>
          </a:prstGeom>
          <a:noFill/>
          <a:ln>
            <a:noFill/>
          </a:ln>
        </p:spPr>
      </p:pic>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20"/>
          <p:cNvSpPr txBox="1">
            <a:spLocks noGrp="1"/>
          </p:cNvSpPr>
          <p:nvPr>
            <p:ph type="title"/>
          </p:nvPr>
        </p:nvSpPr>
        <p:spPr>
          <a:xfrm>
            <a:off x="1350125" y="469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求助單位(6/6)</a:t>
            </a:r>
            <a:endParaRPr sz="7000" b="1">
              <a:solidFill>
                <a:srgbClr val="EF007F"/>
              </a:solidFill>
              <a:latin typeface="DFKai-SB"/>
              <a:ea typeface="DFKai-SB"/>
              <a:cs typeface="DFKai-SB"/>
              <a:sym typeface="DFKai-SB"/>
            </a:endParaRPr>
          </a:p>
        </p:txBody>
      </p:sp>
      <p:sp>
        <p:nvSpPr>
          <p:cNvPr id="848" name="Google Shape;848;p20"/>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20</a:t>
            </a:fld>
            <a:endParaRPr sz="2400">
              <a:solidFill>
                <a:schemeClr val="dk1"/>
              </a:solidFill>
              <a:latin typeface="Poppins"/>
              <a:ea typeface="Poppins"/>
              <a:cs typeface="Poppins"/>
              <a:sym typeface="Poppins"/>
            </a:endParaRPr>
          </a:p>
        </p:txBody>
      </p:sp>
      <p:sp>
        <p:nvSpPr>
          <p:cNvPr id="845" name="Google Shape;845;p20"/>
          <p:cNvSpPr txBox="1">
            <a:spLocks noGrp="1"/>
          </p:cNvSpPr>
          <p:nvPr>
            <p:ph type="body" idx="4294967295"/>
          </p:nvPr>
        </p:nvSpPr>
        <p:spPr>
          <a:xfrm>
            <a:off x="12309475" y="1543050"/>
            <a:ext cx="5976938" cy="2160588"/>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FF0000"/>
              </a:buClr>
              <a:buSzPts val="9600"/>
              <a:buFont typeface="DFKai-SB"/>
              <a:buNone/>
            </a:pPr>
            <a:r>
              <a:rPr lang="zh-TW" sz="9600" b="1">
                <a:solidFill>
                  <a:srgbClr val="FF0000"/>
                </a:solidFill>
                <a:highlight>
                  <a:srgbClr val="FFFF00"/>
                </a:highlight>
                <a:latin typeface="DFKai-SB"/>
                <a:ea typeface="DFKai-SB"/>
                <a:cs typeface="DFKai-SB"/>
                <a:sym typeface="DFKai-SB"/>
              </a:rPr>
              <a:t>警察機關</a:t>
            </a:r>
            <a:endParaRPr sz="5000">
              <a:solidFill>
                <a:srgbClr val="C00000"/>
              </a:solidFill>
              <a:highlight>
                <a:srgbClr val="FFFF00"/>
              </a:highlight>
              <a:latin typeface="DFKai-SB"/>
              <a:ea typeface="DFKai-SB"/>
              <a:cs typeface="DFKai-SB"/>
              <a:sym typeface="DFKai-SB"/>
            </a:endParaRPr>
          </a:p>
        </p:txBody>
      </p:sp>
      <p:sp>
        <p:nvSpPr>
          <p:cNvPr id="846" name="Google Shape;846;p2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47" name="Google Shape;847;p20" descr="3-4-4"/>
          <p:cNvPicPr preferRelativeResize="0"/>
          <p:nvPr/>
        </p:nvPicPr>
        <p:blipFill rotWithShape="1">
          <a:blip r:embed="rId3">
            <a:alphaModFix/>
          </a:blip>
          <a:srcRect/>
          <a:stretch/>
        </p:blipFill>
        <p:spPr>
          <a:xfrm>
            <a:off x="4199805" y="3775348"/>
            <a:ext cx="10133675" cy="5616624"/>
          </a:xfrm>
          <a:prstGeom prst="rect">
            <a:avLst/>
          </a:prstGeom>
          <a:noFill/>
          <a:ln>
            <a:noFill/>
          </a:ln>
        </p:spPr>
      </p:pic>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21"/>
          <p:cNvSpPr txBox="1">
            <a:spLocks noGrp="1"/>
          </p:cNvSpPr>
          <p:nvPr>
            <p:ph type="ctrTitle"/>
          </p:nvPr>
        </p:nvSpPr>
        <p:spPr>
          <a:xfrm>
            <a:off x="2253275" y="1842425"/>
            <a:ext cx="14067900" cy="5698200"/>
          </a:xfrm>
          <a:prstGeom prst="rect">
            <a:avLst/>
          </a:prstGeom>
          <a:noFill/>
          <a:ln>
            <a:noFill/>
          </a:ln>
        </p:spPr>
        <p:txBody>
          <a:bodyPr spcFirstLastPara="1" wrap="square" lIns="163275" tIns="81625" rIns="163275" bIns="81625" anchor="b" anchorCtr="0">
            <a:noAutofit/>
          </a:bodyPr>
          <a:lstStyle/>
          <a:p>
            <a:pPr marL="0" lvl="0" indent="0" algn="ctr" rtl="0">
              <a:lnSpc>
                <a:spcPct val="93750"/>
              </a:lnSpc>
              <a:spcBef>
                <a:spcPts val="0"/>
              </a:spcBef>
              <a:spcAft>
                <a:spcPts val="0"/>
              </a:spcAft>
              <a:buClr>
                <a:srgbClr val="7030A0"/>
              </a:buClr>
              <a:buSzPts val="9600"/>
              <a:buFont typeface="Arial"/>
              <a:buNone/>
            </a:pPr>
            <a:r>
              <a:rPr lang="zh-TW" sz="11000" dirty="0" smtClean="0">
                <a:solidFill>
                  <a:srgbClr val="0000FF"/>
                </a:solidFill>
                <a:latin typeface="DFKai-SB"/>
                <a:ea typeface="DFKai-SB"/>
                <a:cs typeface="DFKai-SB"/>
                <a:sym typeface="DFKai-SB"/>
              </a:rPr>
              <a:t>11</a:t>
            </a:r>
            <a:r>
              <a:rPr lang="en-US" altLang="zh-TW" sz="11000" dirty="0" smtClean="0">
                <a:solidFill>
                  <a:srgbClr val="0000FF"/>
                </a:solidFill>
                <a:latin typeface="DFKai-SB"/>
                <a:ea typeface="DFKai-SB"/>
                <a:cs typeface="DFKai-SB"/>
                <a:sym typeface="DFKai-SB"/>
              </a:rPr>
              <a:t>3</a:t>
            </a:r>
            <a:r>
              <a:rPr lang="zh-TW" sz="11000" dirty="0" smtClean="0">
                <a:solidFill>
                  <a:srgbClr val="0000FF"/>
                </a:solidFill>
                <a:latin typeface="DFKai-SB"/>
                <a:ea typeface="DFKai-SB"/>
                <a:cs typeface="DFKai-SB"/>
                <a:sym typeface="DFKai-SB"/>
              </a:rPr>
              <a:t>學年</a:t>
            </a:r>
            <a:r>
              <a:rPr lang="zh-TW" sz="11000" dirty="0">
                <a:solidFill>
                  <a:srgbClr val="0000FF"/>
                </a:solidFill>
                <a:latin typeface="DFKai-SB"/>
                <a:ea typeface="DFKai-SB"/>
                <a:cs typeface="DFKai-SB"/>
                <a:sym typeface="DFKai-SB"/>
              </a:rPr>
              <a:t>度</a:t>
            </a:r>
            <a:endParaRPr sz="11000" dirty="0">
              <a:solidFill>
                <a:srgbClr val="0000FF"/>
              </a:solidFill>
              <a:latin typeface="DFKai-SB"/>
              <a:ea typeface="DFKai-SB"/>
              <a:cs typeface="DFKai-SB"/>
              <a:sym typeface="DFKai-SB"/>
            </a:endParaRPr>
          </a:p>
          <a:p>
            <a:pPr marL="0" lvl="0" indent="0" algn="ctr" rtl="0">
              <a:lnSpc>
                <a:spcPct val="93750"/>
              </a:lnSpc>
              <a:spcBef>
                <a:spcPts val="0"/>
              </a:spcBef>
              <a:spcAft>
                <a:spcPts val="0"/>
              </a:spcAft>
              <a:buClr>
                <a:srgbClr val="7030A0"/>
              </a:buClr>
              <a:buSzPts val="9600"/>
              <a:buFont typeface="Arial"/>
              <a:buNone/>
            </a:pPr>
            <a:r>
              <a:rPr lang="zh-TW" sz="11000" b="1" dirty="0">
                <a:latin typeface="DFKai-SB"/>
                <a:ea typeface="DFKai-SB"/>
                <a:cs typeface="DFKai-SB"/>
                <a:sym typeface="DFKai-SB"/>
              </a:rPr>
              <a:t>光仁國小學校日</a:t>
            </a:r>
            <a:r>
              <a:rPr lang="zh-TW" sz="11000" b="1" dirty="0">
                <a:solidFill>
                  <a:srgbClr val="7030A0"/>
                </a:solidFill>
              </a:rPr>
              <a:t/>
            </a:r>
            <a:br>
              <a:rPr lang="zh-TW" sz="11000" b="1" dirty="0">
                <a:solidFill>
                  <a:srgbClr val="7030A0"/>
                </a:solidFill>
              </a:rPr>
            </a:br>
            <a:r>
              <a:rPr lang="zh-TW" sz="11000" dirty="0">
                <a:solidFill>
                  <a:srgbClr val="FF0000"/>
                </a:solidFill>
                <a:latin typeface="DFKai-SB"/>
                <a:ea typeface="DFKai-SB"/>
                <a:cs typeface="DFKai-SB"/>
                <a:sym typeface="DFKai-SB"/>
              </a:rPr>
              <a:t>性騷擾及</a:t>
            </a:r>
            <a:endParaRPr sz="11000" dirty="0">
              <a:solidFill>
                <a:srgbClr val="FF0000"/>
              </a:solidFill>
              <a:latin typeface="DFKai-SB"/>
              <a:ea typeface="DFKai-SB"/>
              <a:cs typeface="DFKai-SB"/>
              <a:sym typeface="DFKai-SB"/>
            </a:endParaRPr>
          </a:p>
          <a:p>
            <a:pPr marL="0" lvl="0" indent="0" algn="ctr" rtl="0">
              <a:lnSpc>
                <a:spcPct val="93750"/>
              </a:lnSpc>
              <a:spcBef>
                <a:spcPts val="0"/>
              </a:spcBef>
              <a:spcAft>
                <a:spcPts val="0"/>
              </a:spcAft>
              <a:buClr>
                <a:srgbClr val="7030A0"/>
              </a:buClr>
              <a:buSzPts val="9600"/>
              <a:buFont typeface="Arial"/>
              <a:buNone/>
            </a:pPr>
            <a:r>
              <a:rPr lang="zh-TW" sz="11000" dirty="0">
                <a:solidFill>
                  <a:srgbClr val="FF0000"/>
                </a:solidFill>
                <a:latin typeface="DFKai-SB"/>
                <a:ea typeface="DFKai-SB"/>
                <a:cs typeface="DFKai-SB"/>
                <a:sym typeface="DFKai-SB"/>
              </a:rPr>
              <a:t>性侵害防治宣導</a:t>
            </a:r>
            <a:endParaRPr sz="11000" dirty="0">
              <a:solidFill>
                <a:srgbClr val="FF0000"/>
              </a:solidFill>
            </a:endParaRPr>
          </a:p>
        </p:txBody>
      </p:sp>
      <p:sp>
        <p:nvSpPr>
          <p:cNvPr id="854" name="Google Shape;854;p21"/>
          <p:cNvSpPr txBox="1">
            <a:spLocks noGrp="1"/>
          </p:cNvSpPr>
          <p:nvPr>
            <p:ph type="subTitle" idx="1"/>
          </p:nvPr>
        </p:nvSpPr>
        <p:spPr>
          <a:xfrm>
            <a:off x="2261100" y="7616824"/>
            <a:ext cx="13681500" cy="2139300"/>
          </a:xfrm>
          <a:prstGeom prst="rect">
            <a:avLst/>
          </a:prstGeom>
          <a:noFill/>
          <a:ln>
            <a:noFill/>
          </a:ln>
        </p:spPr>
        <p:txBody>
          <a:bodyPr spcFirstLastPara="1" wrap="square" lIns="163275" tIns="81625" rIns="163275" bIns="81625" anchor="t" anchorCtr="0">
            <a:noAutofit/>
          </a:bodyPr>
          <a:lstStyle/>
          <a:p>
            <a:pPr marL="0" lvl="0" indent="0" algn="ctr" rtl="0">
              <a:lnSpc>
                <a:spcPct val="100000"/>
              </a:lnSpc>
              <a:spcBef>
                <a:spcPts val="0"/>
              </a:spcBef>
              <a:spcAft>
                <a:spcPts val="0"/>
              </a:spcAft>
              <a:buClr>
                <a:srgbClr val="1A0D97"/>
              </a:buClr>
              <a:buSzPts val="4400"/>
              <a:buFont typeface="DFKai-SB"/>
              <a:buNone/>
            </a:pPr>
            <a:r>
              <a:rPr lang="zh-TW" sz="6000" b="1">
                <a:solidFill>
                  <a:srgbClr val="1A0D97"/>
                </a:solidFill>
                <a:latin typeface="DFKai-SB"/>
                <a:ea typeface="DFKai-SB"/>
                <a:cs typeface="DFKai-SB"/>
                <a:sym typeface="DFKai-SB"/>
              </a:rPr>
              <a:t>臺北市私立光仁國小</a:t>
            </a:r>
            <a:endParaRPr sz="6000" b="1">
              <a:solidFill>
                <a:srgbClr val="1A0D97"/>
              </a:solidFill>
              <a:latin typeface="DFKai-SB"/>
              <a:ea typeface="DFKai-SB"/>
              <a:cs typeface="DFKai-SB"/>
              <a:sym typeface="DFKai-SB"/>
            </a:endParaRPr>
          </a:p>
          <a:p>
            <a:pPr marL="0" lvl="0" indent="0" algn="ctr" rtl="0">
              <a:lnSpc>
                <a:spcPct val="100000"/>
              </a:lnSpc>
              <a:spcBef>
                <a:spcPts val="880"/>
              </a:spcBef>
              <a:spcAft>
                <a:spcPts val="0"/>
              </a:spcAft>
              <a:buClr>
                <a:srgbClr val="1A0D97"/>
              </a:buClr>
              <a:buSzPts val="4400"/>
              <a:buFont typeface="DFKai-SB"/>
              <a:buNone/>
            </a:pPr>
            <a:r>
              <a:rPr lang="zh-TW" sz="6000" b="1">
                <a:solidFill>
                  <a:srgbClr val="1A0D97"/>
                </a:solidFill>
                <a:latin typeface="DFKai-SB"/>
                <a:ea typeface="DFKai-SB"/>
                <a:cs typeface="DFKai-SB"/>
                <a:sym typeface="DFKai-SB"/>
              </a:rPr>
              <a:t>輔導室</a:t>
            </a:r>
            <a:endParaRPr sz="6000" b="1">
              <a:solidFill>
                <a:srgbClr val="1A0D97"/>
              </a:solidFill>
              <a:latin typeface="DFKai-SB"/>
              <a:ea typeface="DFKai-SB"/>
              <a:cs typeface="DFKai-SB"/>
              <a:sym typeface="DFKai-SB"/>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22"/>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FF"/>
                </a:solidFill>
                <a:latin typeface="DFKai-SB"/>
                <a:ea typeface="DFKai-SB"/>
                <a:cs typeface="DFKai-SB"/>
                <a:sym typeface="DFKai-SB"/>
              </a:rPr>
              <a:t>認識性侵害性騷擾防治的重要性</a:t>
            </a:r>
            <a:endParaRPr sz="7000">
              <a:solidFill>
                <a:srgbClr val="FF00FF"/>
              </a:solidFill>
            </a:endParaRPr>
          </a:p>
        </p:txBody>
      </p:sp>
      <p:sp>
        <p:nvSpPr>
          <p:cNvPr id="860" name="Google Shape;860;p22"/>
          <p:cNvSpPr txBox="1">
            <a:spLocks noGrp="1"/>
          </p:cNvSpPr>
          <p:nvPr>
            <p:ph type="body" idx="1"/>
          </p:nvPr>
        </p:nvSpPr>
        <p:spPr>
          <a:xfrm>
            <a:off x="950800" y="2674250"/>
            <a:ext cx="17363400" cy="6832800"/>
          </a:xfrm>
          <a:prstGeom prst="rect">
            <a:avLst/>
          </a:prstGeom>
          <a:noFill/>
          <a:ln>
            <a:noFill/>
          </a:ln>
        </p:spPr>
        <p:txBody>
          <a:bodyPr spcFirstLastPara="1" wrap="square" lIns="163275" tIns="81625" rIns="163275" bIns="81625" anchor="ctr" anchorCtr="0">
            <a:noAutofit/>
          </a:bodyPr>
          <a:lstStyle/>
          <a:p>
            <a:pPr marL="0" lvl="0" indent="0" algn="l" rtl="0">
              <a:lnSpc>
                <a:spcPct val="90000"/>
              </a:lnSpc>
              <a:spcBef>
                <a:spcPts val="0"/>
              </a:spcBef>
              <a:spcAft>
                <a:spcPts val="0"/>
              </a:spcAft>
              <a:buClr>
                <a:srgbClr val="525252"/>
              </a:buClr>
              <a:buSzPts val="5000"/>
              <a:buFont typeface="DFKai-SB"/>
              <a:buNone/>
            </a:pPr>
            <a:r>
              <a:rPr lang="zh-TW" sz="5100">
                <a:latin typeface="DFKai-SB"/>
                <a:ea typeface="DFKai-SB"/>
                <a:cs typeface="DFKai-SB"/>
                <a:sym typeface="DFKai-SB"/>
              </a:rPr>
              <a:t>學生的兩性交往與輔導，除一般的兩性輔導過程外，須注意相關的法律規定。</a:t>
            </a:r>
            <a:endParaRPr sz="5100"/>
          </a:p>
          <a:p>
            <a:pPr marL="0" lvl="0" indent="0" algn="l" rtl="0">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從相關法律的立法與通過，宣示</a:t>
            </a:r>
            <a:r>
              <a:rPr lang="zh-TW" sz="5100" u="sng">
                <a:latin typeface="DFKai-SB"/>
                <a:ea typeface="DFKai-SB"/>
                <a:cs typeface="DFKai-SB"/>
                <a:sym typeface="DFKai-SB"/>
              </a:rPr>
              <a:t>台灣</a:t>
            </a:r>
            <a:r>
              <a:rPr lang="zh-TW" sz="5100">
                <a:latin typeface="DFKai-SB"/>
                <a:ea typeface="DFKai-SB"/>
                <a:cs typeface="DFKai-SB"/>
                <a:sym typeface="DFKai-SB"/>
              </a:rPr>
              <a:t>進入性別平等的社會。</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性騷擾防治法</a:t>
            </a:r>
            <a:r>
              <a:rPr lang="zh-TW" sz="5100">
                <a:latin typeface="DFKai-SB"/>
                <a:ea typeface="DFKai-SB"/>
                <a:cs typeface="DFKai-SB"/>
                <a:sym typeface="DFKai-SB"/>
              </a:rPr>
              <a:t>—我們不必再忍受公共場所不當的性騷擾。 </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性別平等工作法</a:t>
            </a:r>
            <a:r>
              <a:rPr lang="zh-TW" sz="5100">
                <a:latin typeface="DFKai-SB"/>
                <a:ea typeface="DFKai-SB"/>
                <a:cs typeface="DFKai-SB"/>
                <a:sym typeface="DFKai-SB"/>
              </a:rPr>
              <a:t>—工作領域的平等與保障。</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性別平等教育法</a:t>
            </a:r>
            <a:r>
              <a:rPr lang="zh-TW" sz="5100">
                <a:latin typeface="DFKai-SB"/>
                <a:ea typeface="DFKai-SB"/>
                <a:cs typeface="DFKai-SB"/>
                <a:sym typeface="DFKai-SB"/>
              </a:rPr>
              <a:t>—學校領域的平等與保障。</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家庭暴力防治法與兒童及少年福利與權益保障法</a:t>
            </a:r>
            <a:endParaRPr sz="5100" b="1">
              <a:solidFill>
                <a:srgbClr val="0505CB"/>
              </a:solidFill>
              <a:latin typeface="DFKai-SB"/>
              <a:ea typeface="DFKai-SB"/>
              <a:cs typeface="DFKai-SB"/>
              <a:sym typeface="DFKai-SB"/>
            </a:endParaRPr>
          </a:p>
          <a:p>
            <a:pPr marL="0" lvl="0" indent="0" algn="l" rtl="0">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—家庭領域的平等與保障。</a:t>
            </a:r>
            <a:endParaRPr sz="5100"/>
          </a:p>
        </p:txBody>
      </p:sp>
      <p:sp>
        <p:nvSpPr>
          <p:cNvPr id="862" name="Google Shape;862;p2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22</a:t>
            </a:fld>
            <a:endParaRPr sz="2400">
              <a:solidFill>
                <a:schemeClr val="dk1"/>
              </a:solidFill>
              <a:latin typeface="Poppins"/>
              <a:ea typeface="Poppins"/>
              <a:cs typeface="Poppins"/>
              <a:sym typeface="Poppins"/>
            </a:endParaRPr>
          </a:p>
        </p:txBody>
      </p:sp>
      <p:sp>
        <p:nvSpPr>
          <p:cNvPr id="861" name="Google Shape;861;p2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23"/>
          <p:cNvSpPr txBox="1">
            <a:spLocks noGrp="1"/>
          </p:cNvSpPr>
          <p:nvPr>
            <p:ph type="title"/>
          </p:nvPr>
        </p:nvSpPr>
        <p:spPr>
          <a:xfrm>
            <a:off x="1426325" y="6980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FF0066"/>
                </a:solidFill>
                <a:latin typeface="DFKai-SB"/>
                <a:ea typeface="DFKai-SB"/>
                <a:cs typeface="DFKai-SB"/>
                <a:sym typeface="DFKai-SB"/>
              </a:rPr>
              <a:t>性騷擾的定義</a:t>
            </a:r>
            <a:endParaRPr sz="7000">
              <a:solidFill>
                <a:srgbClr val="FF0066"/>
              </a:solidFill>
            </a:endParaRPr>
          </a:p>
        </p:txBody>
      </p:sp>
      <p:sp>
        <p:nvSpPr>
          <p:cNvPr id="870" name="Google Shape;870;p23"/>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23</a:t>
            </a:fld>
            <a:endParaRPr sz="2400">
              <a:solidFill>
                <a:schemeClr val="dk1"/>
              </a:solidFill>
              <a:latin typeface="Poppins"/>
              <a:ea typeface="Poppins"/>
              <a:cs typeface="Poppins"/>
              <a:sym typeface="Poppins"/>
            </a:endParaRPr>
          </a:p>
        </p:txBody>
      </p:sp>
      <p:sp>
        <p:nvSpPr>
          <p:cNvPr id="868" name="Google Shape;868;p23"/>
          <p:cNvSpPr txBox="1">
            <a:spLocks noGrp="1"/>
          </p:cNvSpPr>
          <p:nvPr>
            <p:ph type="body" idx="4294967295"/>
          </p:nvPr>
        </p:nvSpPr>
        <p:spPr>
          <a:xfrm>
            <a:off x="1363663" y="2047875"/>
            <a:ext cx="16922750" cy="7416800"/>
          </a:xfrm>
          <a:prstGeom prst="rect">
            <a:avLst/>
          </a:prstGeom>
          <a:noFill/>
          <a:ln>
            <a:noFill/>
          </a:ln>
        </p:spPr>
        <p:txBody>
          <a:bodyPr spcFirstLastPara="1" wrap="square" lIns="163275" tIns="81625" rIns="163275" bIns="81625" anchor="ctr" anchorCtr="0">
            <a:normAutofit fontScale="92500" lnSpcReduction="20000"/>
          </a:bodyPr>
          <a:lstStyle/>
          <a:p>
            <a:pPr marL="685800" lvl="0" indent="-685800" algn="l" rtl="0">
              <a:spcBef>
                <a:spcPts val="0"/>
              </a:spcBef>
              <a:spcAft>
                <a:spcPts val="0"/>
              </a:spcAft>
              <a:buClr>
                <a:srgbClr val="FF0000"/>
              </a:buClr>
              <a:buSzPct val="100000"/>
              <a:buFont typeface="Arial"/>
              <a:buChar char="•"/>
            </a:pPr>
            <a:r>
              <a:rPr lang="zh-TW" sz="5400" b="1">
                <a:solidFill>
                  <a:srgbClr val="FF0000"/>
                </a:solidFill>
                <a:latin typeface="DFKai-SB"/>
                <a:ea typeface="DFKai-SB"/>
                <a:cs typeface="DFKai-SB"/>
                <a:sym typeface="DFKai-SB"/>
              </a:rPr>
              <a:t>性騷擾的定義</a:t>
            </a:r>
            <a:r>
              <a:rPr lang="zh-TW" sz="5400">
                <a:solidFill>
                  <a:srgbClr val="333333"/>
                </a:solidFill>
                <a:latin typeface="DFKai-SB"/>
                <a:ea typeface="DFKai-SB"/>
                <a:cs typeface="DFKai-SB"/>
                <a:sym typeface="DFKai-SB"/>
              </a:rPr>
              <a:t>：指性侵害犯罪以外之罪，對他人實施違反其意願行為而與性或性別有關之交換式性騷擾或敵意環境性騷擾之行為。</a:t>
            </a:r>
            <a:endParaRPr sz="5400">
              <a:solidFill>
                <a:srgbClr val="333333"/>
              </a:solidFill>
              <a:latin typeface="DFKai-SB"/>
              <a:ea typeface="DFKai-SB"/>
              <a:cs typeface="DFKai-SB"/>
              <a:sym typeface="DFKai-SB"/>
            </a:endParaRPr>
          </a:p>
          <a:p>
            <a:pPr marL="685800" lvl="0" indent="-685800" algn="l" rtl="0">
              <a:spcBef>
                <a:spcPts val="999"/>
              </a:spcBef>
              <a:spcAft>
                <a:spcPts val="0"/>
              </a:spcAft>
              <a:buClr>
                <a:srgbClr val="FF0000"/>
              </a:buClr>
              <a:buSzPct val="100000"/>
              <a:buFont typeface="Arial"/>
              <a:buChar char="•"/>
            </a:pPr>
            <a:r>
              <a:rPr lang="zh-TW" sz="5400" b="1">
                <a:solidFill>
                  <a:srgbClr val="FF0000"/>
                </a:solidFill>
                <a:latin typeface="DFKai-SB"/>
                <a:ea typeface="DFKai-SB"/>
                <a:cs typeface="DFKai-SB"/>
                <a:sym typeface="DFKai-SB"/>
              </a:rPr>
              <a:t>性騷擾的界定</a:t>
            </a:r>
            <a:r>
              <a:rPr lang="zh-TW" sz="5400">
                <a:solidFill>
                  <a:srgbClr val="333333"/>
                </a:solidFill>
                <a:latin typeface="DFKai-SB"/>
                <a:ea typeface="DFKai-SB"/>
                <a:cs typeface="DFKai-SB"/>
                <a:sym typeface="DFKai-SB"/>
              </a:rPr>
              <a:t>：</a:t>
            </a:r>
            <a:r>
              <a:rPr lang="zh-TW" sz="5400" b="1">
                <a:solidFill>
                  <a:srgbClr val="0505CB"/>
                </a:solidFill>
                <a:latin typeface="DFKai-SB"/>
                <a:ea typeface="DFKai-SB"/>
                <a:cs typeface="DFKai-SB"/>
                <a:sym typeface="DFKai-SB"/>
              </a:rPr>
              <a:t>一切</a:t>
            </a:r>
            <a:r>
              <a:rPr lang="zh-TW" sz="5400">
                <a:solidFill>
                  <a:schemeClr val="dk1"/>
                </a:solidFill>
                <a:latin typeface="DFKai-SB"/>
                <a:ea typeface="DFKai-SB"/>
                <a:cs typeface="DFKai-SB"/>
                <a:sym typeface="DFKai-SB"/>
              </a:rPr>
              <a:t>不受到歡迎，與性或性別有關的言行舉止，</a:t>
            </a:r>
            <a:r>
              <a:rPr lang="zh-TW" sz="5400" b="1">
                <a:solidFill>
                  <a:srgbClr val="0505CB"/>
                </a:solidFill>
                <a:latin typeface="DFKai-SB"/>
                <a:ea typeface="DFKai-SB"/>
                <a:cs typeface="DFKai-SB"/>
                <a:sym typeface="DFKai-SB"/>
              </a:rPr>
              <a:t>讓被行為者感到不舒服、不自在，覺得被冒犯，被侮辱</a:t>
            </a:r>
            <a:r>
              <a:rPr lang="zh-TW" sz="5400">
                <a:solidFill>
                  <a:schemeClr val="dk1"/>
                </a:solidFill>
                <a:latin typeface="DFKai-SB"/>
                <a:ea typeface="DFKai-SB"/>
                <a:cs typeface="DFKai-SB"/>
                <a:sym typeface="DFKai-SB"/>
              </a:rPr>
              <a:t>；在嚴重的情況下會影響到被行為者就學或就業的機會或表現者。</a:t>
            </a:r>
            <a:endParaRPr sz="5400">
              <a:solidFill>
                <a:schemeClr val="dk1"/>
              </a:solidFill>
              <a:latin typeface="DFKai-SB"/>
              <a:ea typeface="DFKai-SB"/>
              <a:cs typeface="DFKai-SB"/>
              <a:sym typeface="DFKai-SB"/>
            </a:endParaRPr>
          </a:p>
          <a:p>
            <a:pPr marL="685800" lvl="0" indent="-685800" algn="l" rtl="0">
              <a:spcBef>
                <a:spcPts val="999"/>
              </a:spcBef>
              <a:spcAft>
                <a:spcPts val="0"/>
              </a:spcAft>
              <a:buClr>
                <a:srgbClr val="CC0066"/>
              </a:buClr>
              <a:buSzPct val="100000"/>
              <a:buFont typeface="Arial"/>
              <a:buChar char="•"/>
            </a:pPr>
            <a:r>
              <a:rPr lang="zh-TW" sz="5400" b="1">
                <a:solidFill>
                  <a:srgbClr val="CC0066"/>
                </a:solidFill>
                <a:latin typeface="DFKai-SB"/>
                <a:ea typeface="DFKai-SB"/>
                <a:cs typeface="DFKai-SB"/>
                <a:sym typeface="DFKai-SB"/>
              </a:rPr>
              <a:t>性騷擾特別刑法</a:t>
            </a:r>
            <a:r>
              <a:rPr lang="zh-TW" sz="5400">
                <a:solidFill>
                  <a:srgbClr val="CC0066"/>
                </a:solidFill>
                <a:latin typeface="DFKai-SB"/>
                <a:ea typeface="DFKai-SB"/>
                <a:cs typeface="DFKai-SB"/>
                <a:sym typeface="DFKai-SB"/>
              </a:rPr>
              <a:t>（</a:t>
            </a:r>
            <a:r>
              <a:rPr lang="zh-TW" sz="5400" b="1">
                <a:solidFill>
                  <a:srgbClr val="FF0000"/>
                </a:solidFill>
                <a:latin typeface="DFKai-SB"/>
                <a:ea typeface="DFKai-SB"/>
                <a:cs typeface="DFKai-SB"/>
                <a:sym typeface="DFKai-SB"/>
              </a:rPr>
              <a:t>性騷擾防治法第25條</a:t>
            </a:r>
            <a:r>
              <a:rPr lang="zh-TW" sz="5400">
                <a:solidFill>
                  <a:srgbClr val="FF0000"/>
                </a:solidFill>
                <a:latin typeface="DFKai-SB"/>
                <a:ea typeface="DFKai-SB"/>
                <a:cs typeface="DFKai-SB"/>
                <a:sym typeface="DFKai-SB"/>
              </a:rPr>
              <a:t>）</a:t>
            </a:r>
            <a:r>
              <a:rPr lang="zh-TW" sz="5400">
                <a:latin typeface="DFKai-SB"/>
                <a:ea typeface="DFKai-SB"/>
                <a:cs typeface="DFKai-SB"/>
                <a:sym typeface="DFKai-SB"/>
              </a:rPr>
              <a:t>：意圖性騷擾，趁人不及抗拒而為親吻、擁抱或觸摸其臀部、胸部或其他身體隱私處之行為。（處2年以下有期徒刑、拘役或科或併科新臺幣10萬元以下罰金）本罪須</a:t>
            </a:r>
            <a:r>
              <a:rPr lang="zh-TW" sz="5400" b="1">
                <a:solidFill>
                  <a:srgbClr val="FF0000"/>
                </a:solidFill>
                <a:latin typeface="DFKai-SB"/>
                <a:ea typeface="DFKai-SB"/>
                <a:cs typeface="DFKai-SB"/>
                <a:sym typeface="DFKai-SB"/>
              </a:rPr>
              <a:t>告訴乃論</a:t>
            </a:r>
            <a:r>
              <a:rPr lang="zh-TW" sz="5400">
                <a:solidFill>
                  <a:srgbClr val="333333"/>
                </a:solidFill>
                <a:latin typeface="DFKai-SB"/>
                <a:ea typeface="DFKai-SB"/>
                <a:cs typeface="DFKai-SB"/>
                <a:sym typeface="DFKai-SB"/>
              </a:rPr>
              <a:t>。</a:t>
            </a:r>
            <a:endParaRPr sz="5400">
              <a:solidFill>
                <a:srgbClr val="333333"/>
              </a:solidFill>
              <a:latin typeface="DFKai-SB"/>
              <a:ea typeface="DFKai-SB"/>
              <a:cs typeface="DFKai-SB"/>
              <a:sym typeface="DFKai-SB"/>
            </a:endParaRPr>
          </a:p>
        </p:txBody>
      </p:sp>
      <p:sp>
        <p:nvSpPr>
          <p:cNvPr id="869" name="Google Shape;869;p2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p24"/>
          <p:cNvSpPr txBox="1">
            <a:spLocks noGrp="1"/>
          </p:cNvSpPr>
          <p:nvPr>
            <p:ph type="title"/>
          </p:nvPr>
        </p:nvSpPr>
        <p:spPr>
          <a:xfrm>
            <a:off x="1502525" y="621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EF007F"/>
                </a:solidFill>
                <a:latin typeface="DFKai-SB"/>
                <a:ea typeface="DFKai-SB"/>
                <a:cs typeface="DFKai-SB"/>
                <a:sym typeface="DFKai-SB"/>
              </a:rPr>
              <a:t>性騷擾按程度區分成五等級：</a:t>
            </a:r>
            <a:endParaRPr sz="7000">
              <a:solidFill>
                <a:srgbClr val="EF007F"/>
              </a:solidFill>
            </a:endParaRPr>
          </a:p>
        </p:txBody>
      </p:sp>
      <p:sp>
        <p:nvSpPr>
          <p:cNvPr id="878" name="Google Shape;878;p24"/>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24</a:t>
            </a:fld>
            <a:endParaRPr sz="2400">
              <a:solidFill>
                <a:schemeClr val="dk1"/>
              </a:solidFill>
              <a:latin typeface="Poppins"/>
              <a:ea typeface="Poppins"/>
              <a:cs typeface="Poppins"/>
              <a:sym typeface="Poppins"/>
            </a:endParaRPr>
          </a:p>
        </p:txBody>
      </p:sp>
      <p:sp>
        <p:nvSpPr>
          <p:cNvPr id="876" name="Google Shape;876;p24"/>
          <p:cNvSpPr txBox="1">
            <a:spLocks noGrp="1"/>
          </p:cNvSpPr>
          <p:nvPr>
            <p:ph type="body" idx="4294967295"/>
          </p:nvPr>
        </p:nvSpPr>
        <p:spPr>
          <a:xfrm>
            <a:off x="0" y="1703388"/>
            <a:ext cx="18476913" cy="7223125"/>
          </a:xfrm>
          <a:prstGeom prst="rect">
            <a:avLst/>
          </a:prstGeom>
          <a:noFill/>
          <a:ln>
            <a:noFill/>
          </a:ln>
        </p:spPr>
        <p:txBody>
          <a:bodyPr spcFirstLastPara="1" wrap="square" lIns="163275" tIns="81625" rIns="163275" bIns="81625" anchor="ctr" anchorCtr="0">
            <a:normAutofit fontScale="25000" lnSpcReduction="20000"/>
          </a:bodyPr>
          <a:lstStyle/>
          <a:p>
            <a:pPr marL="685800" lvl="0" indent="-406400" algn="l" rtl="0">
              <a:spcBef>
                <a:spcPts val="0"/>
              </a:spcBef>
              <a:spcAft>
                <a:spcPts val="0"/>
              </a:spcAft>
              <a:buClr>
                <a:srgbClr val="525252"/>
              </a:buClr>
              <a:buSzPct val="100000"/>
              <a:buFont typeface="Arial"/>
              <a:buNone/>
            </a:pPr>
            <a:endParaRPr sz="176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1.</a:t>
            </a:r>
            <a:r>
              <a:rPr lang="zh-TW" sz="18800" b="1" u="sng">
                <a:solidFill>
                  <a:srgbClr val="FF0000"/>
                </a:solidFill>
                <a:latin typeface="DFKai-SB"/>
                <a:ea typeface="DFKai-SB"/>
                <a:cs typeface="DFKai-SB"/>
                <a:sym typeface="DFKai-SB"/>
              </a:rPr>
              <a:t>性別騷擾</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歧視兩性的評論及行為，包括你看她像男人婆、那個人很娘娘腔。</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2.</a:t>
            </a:r>
            <a:r>
              <a:rPr lang="zh-TW" sz="18800" b="1" u="sng">
                <a:solidFill>
                  <a:srgbClr val="FF0000"/>
                </a:solidFill>
                <a:latin typeface="DFKai-SB"/>
                <a:ea typeface="DFKai-SB"/>
                <a:cs typeface="DFKai-SB"/>
                <a:sym typeface="DFKai-SB"/>
              </a:rPr>
              <a:t>性挑逗</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指不想要、不適當且冒犯對方身體或語言的性侵犯。</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3.</a:t>
            </a:r>
            <a:r>
              <a:rPr lang="zh-TW" sz="18800" b="1" u="sng">
                <a:solidFill>
                  <a:srgbClr val="FF0000"/>
                </a:solidFill>
                <a:latin typeface="DFKai-SB"/>
                <a:ea typeface="DFKai-SB"/>
                <a:cs typeface="DFKai-SB"/>
                <a:sym typeface="DFKai-SB"/>
              </a:rPr>
              <a:t>性賄賂</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指同意以性的服務來作為交換利益的手段。</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4.</a:t>
            </a:r>
            <a:r>
              <a:rPr lang="zh-TW" sz="18800" b="1" u="sng">
                <a:solidFill>
                  <a:srgbClr val="FF0000"/>
                </a:solidFill>
                <a:latin typeface="DFKai-SB"/>
                <a:ea typeface="DFKai-SB"/>
                <a:cs typeface="DFKai-SB"/>
                <a:sym typeface="DFKai-SB"/>
              </a:rPr>
              <a:t>性要脅</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指以懲罰或威脅的機會方式，強迫對方發生性關係。</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5.</a:t>
            </a:r>
            <a:r>
              <a:rPr lang="zh-TW" sz="18800" b="1" u="sng">
                <a:solidFill>
                  <a:srgbClr val="FF0000"/>
                </a:solidFill>
                <a:latin typeface="DFKai-SB"/>
                <a:ea typeface="DFKai-SB"/>
                <a:cs typeface="DFKai-SB"/>
                <a:sym typeface="DFKai-SB"/>
              </a:rPr>
              <a:t>性攻擊</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指性傷害或性強暴，或任何造成肢體傷害的暴力動作或行為。</a:t>
            </a:r>
            <a:endParaRPr/>
          </a:p>
          <a:p>
            <a:pPr marL="685800" lvl="0" indent="-600075" algn="l" rtl="0">
              <a:spcBef>
                <a:spcPts val="270"/>
              </a:spcBef>
              <a:spcAft>
                <a:spcPts val="0"/>
              </a:spcAft>
              <a:buClr>
                <a:srgbClr val="525252"/>
              </a:buClr>
              <a:buSzPct val="100000"/>
              <a:buFont typeface="Arial"/>
              <a:buNone/>
            </a:pPr>
            <a:endParaRPr sz="5400">
              <a:solidFill>
                <a:srgbClr val="333333"/>
              </a:solidFill>
              <a:latin typeface="DFKai-SB"/>
              <a:ea typeface="DFKai-SB"/>
              <a:cs typeface="DFKai-SB"/>
              <a:sym typeface="DFKai-SB"/>
            </a:endParaRPr>
          </a:p>
        </p:txBody>
      </p:sp>
      <p:sp>
        <p:nvSpPr>
          <p:cNvPr id="877" name="Google Shape;877;p2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6" name="Google Shape;886;p25"/>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25</a:t>
            </a:fld>
            <a:endParaRPr/>
          </a:p>
        </p:txBody>
      </p:sp>
      <p:sp>
        <p:nvSpPr>
          <p:cNvPr id="883" name="Google Shape;883;p25"/>
          <p:cNvSpPr txBox="1">
            <a:spLocks noGrp="1"/>
          </p:cNvSpPr>
          <p:nvPr>
            <p:ph type="title" idx="4294967295"/>
          </p:nvPr>
        </p:nvSpPr>
        <p:spPr>
          <a:xfrm>
            <a:off x="0" y="850900"/>
            <a:ext cx="15433675" cy="1144588"/>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00FF"/>
                </a:solidFill>
                <a:latin typeface="DFKai-SB"/>
                <a:ea typeface="DFKai-SB"/>
                <a:cs typeface="DFKai-SB"/>
                <a:sym typeface="DFKai-SB"/>
              </a:rPr>
              <a:t>性騷擾的應對模式(1/2)</a:t>
            </a:r>
            <a:endParaRPr sz="7000" b="1">
              <a:solidFill>
                <a:srgbClr val="0000FF"/>
              </a:solidFill>
              <a:latin typeface="DFKai-SB"/>
              <a:ea typeface="DFKai-SB"/>
              <a:cs typeface="DFKai-SB"/>
              <a:sym typeface="DFKai-SB"/>
            </a:endParaRPr>
          </a:p>
        </p:txBody>
      </p:sp>
      <p:sp>
        <p:nvSpPr>
          <p:cNvPr id="884" name="Google Shape;884;p25"/>
          <p:cNvSpPr txBox="1">
            <a:spLocks noGrp="1"/>
          </p:cNvSpPr>
          <p:nvPr>
            <p:ph type="body" idx="4294967295"/>
          </p:nvPr>
        </p:nvSpPr>
        <p:spPr>
          <a:xfrm>
            <a:off x="1363663" y="2259013"/>
            <a:ext cx="16922750" cy="6624637"/>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當遭受到性騷擾時，建議採取下列的</a:t>
            </a:r>
            <a:r>
              <a:rPr lang="zh-TW" sz="5400" b="1">
                <a:solidFill>
                  <a:srgbClr val="0505CB"/>
                </a:solidFill>
                <a:latin typeface="DFKai-SB"/>
                <a:ea typeface="DFKai-SB"/>
                <a:cs typeface="DFKai-SB"/>
                <a:sym typeface="DFKai-SB"/>
              </a:rPr>
              <a:t>積極</a:t>
            </a:r>
            <a:r>
              <a:rPr lang="zh-TW" sz="5400">
                <a:solidFill>
                  <a:schemeClr val="dk1"/>
                </a:solidFill>
                <a:latin typeface="DFKai-SB"/>
                <a:ea typeface="DFKai-SB"/>
                <a:cs typeface="DFKai-SB"/>
                <a:sym typeface="DFKai-SB"/>
              </a:rPr>
              <a:t>應對模式，以有效制止他人的性騷擾行為：</a:t>
            </a:r>
            <a:endParaRPr sz="5400">
              <a:solidFill>
                <a:schemeClr val="dk1"/>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
            </a:r>
            <a:br>
              <a:rPr lang="zh-TW" sz="5400">
                <a:solidFill>
                  <a:schemeClr val="dk1"/>
                </a:solidFill>
                <a:latin typeface="DFKai-SB"/>
                <a:ea typeface="DFKai-SB"/>
                <a:cs typeface="DFKai-SB"/>
                <a:sym typeface="DFKai-SB"/>
              </a:rPr>
            </a:br>
            <a:r>
              <a:rPr lang="zh-TW" sz="5400">
                <a:solidFill>
                  <a:schemeClr val="dk1"/>
                </a:solidFill>
                <a:latin typeface="DFKai-SB"/>
                <a:ea typeface="DFKai-SB"/>
                <a:cs typeface="DFKai-SB"/>
                <a:sym typeface="DFKai-SB"/>
              </a:rPr>
              <a:t>一、如果</a:t>
            </a:r>
            <a:r>
              <a:rPr lang="zh-TW" sz="5400" b="1">
                <a:solidFill>
                  <a:srgbClr val="FF0000"/>
                </a:solidFill>
                <a:latin typeface="DFKai-SB"/>
                <a:ea typeface="DFKai-SB"/>
                <a:cs typeface="DFKai-SB"/>
                <a:sym typeface="DFKai-SB"/>
              </a:rPr>
              <a:t>情況許可</a:t>
            </a:r>
            <a:r>
              <a:rPr lang="zh-TW" sz="5400">
                <a:solidFill>
                  <a:schemeClr val="dk1"/>
                </a:solidFill>
                <a:latin typeface="DFKai-SB"/>
                <a:ea typeface="DFKai-SB"/>
                <a:cs typeface="DFKai-SB"/>
                <a:sym typeface="DFKai-SB"/>
              </a:rPr>
              <a:t>，可嘗試</a:t>
            </a:r>
            <a:r>
              <a:rPr lang="zh-TW" sz="5400" b="1">
                <a:solidFill>
                  <a:srgbClr val="FF0000"/>
                </a:solidFill>
                <a:latin typeface="DFKai-SB"/>
                <a:ea typeface="DFKai-SB"/>
                <a:cs typeface="DFKai-SB"/>
                <a:sym typeface="DFKai-SB"/>
              </a:rPr>
              <a:t>與行為人溝通</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當面或以書信，或透過雙方都信任的第三人，</a:t>
            </a:r>
            <a:r>
              <a:rPr lang="zh-TW" sz="5400" b="1">
                <a:solidFill>
                  <a:srgbClr val="0505CB"/>
                </a:solidFill>
                <a:latin typeface="DFKai-SB"/>
                <a:ea typeface="DFKai-SB"/>
                <a:cs typeface="DFKai-SB"/>
                <a:sym typeface="DFKai-SB"/>
              </a:rPr>
              <a:t>明確告知</a:t>
            </a:r>
            <a:endParaRPr sz="5400" b="1">
              <a:solidFill>
                <a:srgbClr val="0505CB"/>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行為人你不舒服的感覺，要求對方</a:t>
            </a:r>
            <a:r>
              <a:rPr lang="zh-TW" sz="5400" b="1">
                <a:solidFill>
                  <a:srgbClr val="0505CB"/>
                </a:solidFill>
                <a:latin typeface="DFKai-SB"/>
                <a:ea typeface="DFKai-SB"/>
                <a:cs typeface="DFKai-SB"/>
                <a:sym typeface="DFKai-SB"/>
              </a:rPr>
              <a:t>立即停止</a:t>
            </a:r>
            <a:r>
              <a:rPr lang="zh-TW" sz="5400">
                <a:solidFill>
                  <a:schemeClr val="dk1"/>
                </a:solidFill>
                <a:latin typeface="DFKai-SB"/>
                <a:ea typeface="DFKai-SB"/>
                <a:cs typeface="DFKai-SB"/>
                <a:sym typeface="DFKai-SB"/>
              </a:rPr>
              <a:t>該行為。</a:t>
            </a:r>
            <a:endParaRPr sz="5400">
              <a:solidFill>
                <a:srgbClr val="333333"/>
              </a:solidFill>
              <a:latin typeface="DFKai-SB"/>
              <a:ea typeface="DFKai-SB"/>
              <a:cs typeface="DFKai-SB"/>
              <a:sym typeface="DFKai-SB"/>
            </a:endParaRPr>
          </a:p>
        </p:txBody>
      </p:sp>
      <p:sp>
        <p:nvSpPr>
          <p:cNvPr id="885" name="Google Shape;885;p2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4" name="Google Shape;894;p26"/>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26</a:t>
            </a:fld>
            <a:endParaRPr sz="2400">
              <a:solidFill>
                <a:schemeClr val="dk1"/>
              </a:solidFill>
              <a:latin typeface="Poppins"/>
              <a:ea typeface="Poppins"/>
              <a:cs typeface="Poppins"/>
              <a:sym typeface="Poppins"/>
            </a:endParaRPr>
          </a:p>
        </p:txBody>
      </p:sp>
      <p:sp>
        <p:nvSpPr>
          <p:cNvPr id="891" name="Google Shape;891;p26"/>
          <p:cNvSpPr txBox="1">
            <a:spLocks noGrp="1"/>
          </p:cNvSpPr>
          <p:nvPr>
            <p:ph type="title" idx="4294967295"/>
          </p:nvPr>
        </p:nvSpPr>
        <p:spPr>
          <a:xfrm>
            <a:off x="0" y="534988"/>
            <a:ext cx="18286413" cy="987425"/>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00FF"/>
                </a:solidFill>
                <a:latin typeface="DFKai-SB"/>
                <a:ea typeface="DFKai-SB"/>
                <a:cs typeface="DFKai-SB"/>
                <a:sym typeface="DFKai-SB"/>
              </a:rPr>
              <a:t>性騷擾的應對模式(</a:t>
            </a:r>
            <a:r>
              <a:rPr lang="zh-TW" sz="7000">
                <a:solidFill>
                  <a:srgbClr val="0000FF"/>
                </a:solidFill>
                <a:latin typeface="DFKai-SB"/>
                <a:ea typeface="DFKai-SB"/>
                <a:cs typeface="DFKai-SB"/>
                <a:sym typeface="DFKai-SB"/>
              </a:rPr>
              <a:t>2</a:t>
            </a:r>
            <a:r>
              <a:rPr lang="zh-TW" sz="7000" b="1">
                <a:solidFill>
                  <a:srgbClr val="0000FF"/>
                </a:solidFill>
                <a:latin typeface="DFKai-SB"/>
                <a:ea typeface="DFKai-SB"/>
                <a:cs typeface="DFKai-SB"/>
                <a:sym typeface="DFKai-SB"/>
              </a:rPr>
              <a:t>/2)</a:t>
            </a:r>
            <a:endParaRPr sz="7000" b="1">
              <a:solidFill>
                <a:srgbClr val="0000FF"/>
              </a:solidFill>
              <a:latin typeface="DFKai-SB"/>
              <a:ea typeface="DFKai-SB"/>
              <a:cs typeface="DFKai-SB"/>
              <a:sym typeface="DFKai-SB"/>
            </a:endParaRPr>
          </a:p>
        </p:txBody>
      </p:sp>
      <p:sp>
        <p:nvSpPr>
          <p:cNvPr id="892" name="Google Shape;892;p26"/>
          <p:cNvSpPr txBox="1">
            <a:spLocks noGrp="1"/>
          </p:cNvSpPr>
          <p:nvPr>
            <p:ph type="body" idx="4294967295"/>
          </p:nvPr>
        </p:nvSpPr>
        <p:spPr>
          <a:xfrm>
            <a:off x="825500" y="2181225"/>
            <a:ext cx="17460913" cy="6624638"/>
          </a:xfrm>
          <a:prstGeom prst="rect">
            <a:avLst/>
          </a:prstGeom>
          <a:noFill/>
          <a:ln>
            <a:noFill/>
          </a:ln>
        </p:spPr>
        <p:txBody>
          <a:bodyPr spcFirstLastPara="1" wrap="square" lIns="163275" tIns="81625" rIns="163275" bIns="81625" anchor="ctr" anchorCtr="0">
            <a:normAutofit fontScale="92500" lnSpcReduction="10000"/>
          </a:bodyPr>
          <a:lstStyle/>
          <a:p>
            <a:pPr marL="0" lvl="0" indent="0" algn="l" rtl="0">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二、如果</a:t>
            </a:r>
            <a:r>
              <a:rPr lang="zh-TW" sz="5400" b="1">
                <a:solidFill>
                  <a:srgbClr val="0505CB"/>
                </a:solidFill>
                <a:latin typeface="DFKai-SB"/>
                <a:ea typeface="DFKai-SB"/>
                <a:cs typeface="DFKai-SB"/>
                <a:sym typeface="DFKai-SB"/>
              </a:rPr>
              <a:t>情況沒有改善</a:t>
            </a:r>
            <a:r>
              <a:rPr lang="zh-TW" sz="5400">
                <a:solidFill>
                  <a:schemeClr val="dk1"/>
                </a:solidFill>
                <a:latin typeface="DFKai-SB"/>
                <a:ea typeface="DFKai-SB"/>
                <a:cs typeface="DFKai-SB"/>
                <a:sym typeface="DFKai-SB"/>
              </a:rPr>
              <a:t>，則應採取掌控情勢的策略：</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1.將事發經過以及對你的影響，</a:t>
            </a:r>
            <a:r>
              <a:rPr lang="zh-TW" sz="5400" b="1">
                <a:solidFill>
                  <a:srgbClr val="FF0000"/>
                </a:solidFill>
                <a:latin typeface="DFKai-SB"/>
                <a:ea typeface="DFKai-SB"/>
                <a:cs typeface="DFKai-SB"/>
                <a:sym typeface="DFKai-SB"/>
              </a:rPr>
              <a:t>告知</a:t>
            </a:r>
            <a:r>
              <a:rPr lang="zh-TW" sz="5400">
                <a:solidFill>
                  <a:schemeClr val="dk1"/>
                </a:solidFill>
                <a:latin typeface="DFKai-SB"/>
                <a:ea typeface="DFKai-SB"/>
                <a:cs typeface="DFKai-SB"/>
                <a:sym typeface="DFKai-SB"/>
              </a:rPr>
              <a:t>你可信任之親友或同儕。</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2.</a:t>
            </a:r>
            <a:r>
              <a:rPr lang="zh-TW" sz="5400" b="1">
                <a:solidFill>
                  <a:srgbClr val="FF0000"/>
                </a:solidFill>
                <a:latin typeface="DFKai-SB"/>
                <a:ea typeface="DFKai-SB"/>
                <a:cs typeface="DFKai-SB"/>
                <a:sym typeface="DFKai-SB"/>
              </a:rPr>
              <a:t>記錄</a:t>
            </a:r>
            <a:r>
              <a:rPr lang="zh-TW" sz="5400">
                <a:solidFill>
                  <a:schemeClr val="dk1"/>
                </a:solidFill>
                <a:latin typeface="DFKai-SB"/>
                <a:ea typeface="DFKai-SB"/>
                <a:cs typeface="DFKai-SB"/>
                <a:sym typeface="DFKai-SB"/>
              </a:rPr>
              <a:t>性騷擾事件：詳盡紀錄事情發生的完整經過、列舉目</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擊者、 詳細記錄每次事發時間、日期和地點、妥善保存</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你的紀錄。</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3.</a:t>
            </a:r>
            <a:r>
              <a:rPr lang="zh-TW" sz="5400" b="1">
                <a:solidFill>
                  <a:srgbClr val="FF0000"/>
                </a:solidFill>
                <a:latin typeface="DFKai-SB"/>
                <a:ea typeface="DFKai-SB"/>
                <a:cs typeface="DFKai-SB"/>
                <a:sym typeface="DFKai-SB"/>
              </a:rPr>
              <a:t>搜證</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4.提出</a:t>
            </a:r>
            <a:r>
              <a:rPr lang="zh-TW" sz="5400" b="1">
                <a:solidFill>
                  <a:srgbClr val="FF0000"/>
                </a:solidFill>
                <a:latin typeface="DFKai-SB"/>
                <a:ea typeface="DFKai-SB"/>
                <a:cs typeface="DFKai-SB"/>
                <a:sym typeface="DFKai-SB"/>
              </a:rPr>
              <a:t>法律救濟</a:t>
            </a:r>
            <a:r>
              <a:rPr lang="zh-TW" sz="5400">
                <a:solidFill>
                  <a:schemeClr val="dk1"/>
                </a:solidFill>
                <a:latin typeface="DFKai-SB"/>
                <a:ea typeface="DFKai-SB"/>
                <a:cs typeface="DFKai-SB"/>
                <a:sym typeface="DFKai-SB"/>
              </a:rPr>
              <a:t>，如：提起刑事訴訟、民事賠償、行政救濟</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（申訴或申請調解）。</a:t>
            </a:r>
            <a:endParaRPr sz="5400">
              <a:solidFill>
                <a:srgbClr val="333333"/>
              </a:solidFill>
              <a:latin typeface="DFKai-SB"/>
              <a:ea typeface="DFKai-SB"/>
              <a:cs typeface="DFKai-SB"/>
              <a:sym typeface="DFKai-SB"/>
            </a:endParaRPr>
          </a:p>
        </p:txBody>
      </p:sp>
      <p:sp>
        <p:nvSpPr>
          <p:cNvPr id="893" name="Google Shape;893;p2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27"/>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974806"/>
              </a:buClr>
              <a:buSzPts val="8800"/>
              <a:buFont typeface="DFKai-SB"/>
              <a:buNone/>
            </a:pPr>
            <a:r>
              <a:rPr lang="zh-TW" sz="7000" b="1">
                <a:solidFill>
                  <a:srgbClr val="CC0000"/>
                </a:solidFill>
                <a:latin typeface="DFKai-SB"/>
                <a:ea typeface="DFKai-SB"/>
                <a:cs typeface="DFKai-SB"/>
                <a:sym typeface="DFKai-SB"/>
              </a:rPr>
              <a:t>校園性騷擾事件處理程序</a:t>
            </a:r>
            <a:endParaRPr sz="7000" b="1">
              <a:solidFill>
                <a:srgbClr val="CC0000"/>
              </a:solidFill>
              <a:latin typeface="DFKai-SB"/>
              <a:ea typeface="DFKai-SB"/>
              <a:cs typeface="DFKai-SB"/>
              <a:sym typeface="DFKai-SB"/>
            </a:endParaRPr>
          </a:p>
        </p:txBody>
      </p:sp>
      <p:sp>
        <p:nvSpPr>
          <p:cNvPr id="903" name="Google Shape;903;p27"/>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27</a:t>
            </a:fld>
            <a:endParaRPr sz="2400">
              <a:solidFill>
                <a:schemeClr val="dk1"/>
              </a:solidFill>
              <a:latin typeface="Poppins"/>
              <a:ea typeface="Poppins"/>
              <a:cs typeface="Poppins"/>
              <a:sym typeface="Poppins"/>
            </a:endParaRPr>
          </a:p>
        </p:txBody>
      </p:sp>
      <p:sp>
        <p:nvSpPr>
          <p:cNvPr id="900" name="Google Shape;900;p27"/>
          <p:cNvSpPr txBox="1">
            <a:spLocks noGrp="1"/>
          </p:cNvSpPr>
          <p:nvPr>
            <p:ph type="body" idx="4294967295"/>
          </p:nvPr>
        </p:nvSpPr>
        <p:spPr>
          <a:xfrm>
            <a:off x="1363663" y="2479675"/>
            <a:ext cx="16922750" cy="2879725"/>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當事件一方為</a:t>
            </a:r>
            <a:r>
              <a:rPr lang="zh-TW" sz="5400" b="1">
                <a:solidFill>
                  <a:srgbClr val="0505CB"/>
                </a:solidFill>
                <a:latin typeface="DFKai-SB"/>
                <a:ea typeface="DFKai-SB"/>
                <a:cs typeface="DFKai-SB"/>
                <a:sym typeface="DFKai-SB"/>
              </a:rPr>
              <a:t>同校或跨校之教職員生</a:t>
            </a:r>
            <a:r>
              <a:rPr lang="zh-TW" sz="5400">
                <a:solidFill>
                  <a:schemeClr val="dk1"/>
                </a:solidFill>
                <a:latin typeface="DFKai-SB"/>
                <a:ea typeface="DFKai-SB"/>
                <a:cs typeface="DFKai-SB"/>
                <a:sym typeface="DFKai-SB"/>
              </a:rPr>
              <a:t>，他方為</a:t>
            </a:r>
            <a:r>
              <a:rPr lang="zh-TW" sz="5400" b="1">
                <a:solidFill>
                  <a:srgbClr val="0505CB"/>
                </a:solidFill>
                <a:latin typeface="DFKai-SB"/>
                <a:ea typeface="DFKai-SB"/>
                <a:cs typeface="DFKai-SB"/>
                <a:sym typeface="DFKai-SB"/>
              </a:rPr>
              <a:t>學生</a:t>
            </a:r>
            <a:r>
              <a:rPr lang="zh-TW" sz="5400">
                <a:solidFill>
                  <a:schemeClr val="dk1"/>
                </a:solidFill>
                <a:latin typeface="DFKai-SB"/>
                <a:ea typeface="DFKai-SB"/>
                <a:cs typeface="DFKai-SB"/>
                <a:sym typeface="DFKai-SB"/>
              </a:rPr>
              <a:t>時，則依《性別平等教育法》，向行為人於行為時所屬學校申請調查或檢舉。其調查及處理程序如下：</a:t>
            </a:r>
            <a:endParaRPr sz="5400">
              <a:solidFill>
                <a:schemeClr val="dk1"/>
              </a:solidFill>
              <a:latin typeface="DFKai-SB"/>
              <a:ea typeface="DFKai-SB"/>
              <a:cs typeface="DFKai-SB"/>
              <a:sym typeface="DFKai-SB"/>
            </a:endParaRPr>
          </a:p>
          <a:p>
            <a:pPr marL="0" lvl="0" indent="0" algn="l" rtl="0">
              <a:spcBef>
                <a:spcPts val="1080"/>
              </a:spcBef>
              <a:spcAft>
                <a:spcPts val="0"/>
              </a:spcAft>
              <a:buClr>
                <a:srgbClr val="525252"/>
              </a:buClr>
              <a:buSzPct val="100000"/>
              <a:buFont typeface="Arial"/>
              <a:buNone/>
            </a:pPr>
            <a:endParaRPr sz="5400">
              <a:solidFill>
                <a:srgbClr val="333333"/>
              </a:solidFill>
              <a:latin typeface="DFKai-SB"/>
              <a:ea typeface="DFKai-SB"/>
              <a:cs typeface="DFKai-SB"/>
              <a:sym typeface="DFKai-SB"/>
            </a:endParaRPr>
          </a:p>
        </p:txBody>
      </p:sp>
      <p:sp>
        <p:nvSpPr>
          <p:cNvPr id="901" name="Google Shape;901;p2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
        <p:nvSpPr>
          <p:cNvPr id="902" name="Google Shape;902;p27"/>
          <p:cNvSpPr txBox="1"/>
          <p:nvPr/>
        </p:nvSpPr>
        <p:spPr>
          <a:xfrm>
            <a:off x="1213779" y="4758308"/>
            <a:ext cx="15844200" cy="4104600"/>
          </a:xfrm>
          <a:prstGeom prst="rect">
            <a:avLst/>
          </a:prstGeom>
          <a:noFill/>
          <a:ln>
            <a:noFill/>
          </a:ln>
        </p:spPr>
        <p:txBody>
          <a:bodyPr spcFirstLastPara="1" wrap="square" lIns="91425" tIns="45700" rIns="91425" bIns="45700" anchor="t" anchorCtr="0">
            <a:noAutofit/>
          </a:bodyPr>
          <a:lstStyle/>
          <a:p>
            <a:pPr marL="0" marR="0" lvl="0" indent="0" algn="l" rtl="0">
              <a:lnSpc>
                <a:spcPct val="104166"/>
              </a:lnSpc>
              <a:spcBef>
                <a:spcPts val="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◎當事人或檢舉人向學校申請調查或檢舉→學務處收件並</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過濾→由性別平等委員會調查並做出處理建議→權責機關</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（學生獎懲委員會，教師評議委員會等）決議懲處→學務</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處/人事室執行懲處→若當事人不服處理結果→向學校申復</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→若申復成立→可重新調查及調整懲處。</a:t>
            </a:r>
            <a:endParaRPr/>
          </a:p>
          <a:p>
            <a:pPr marL="0" marR="0" lvl="0" indent="0" algn="l" rtl="0">
              <a:spcBef>
                <a:spcPts val="640"/>
              </a:spcBef>
              <a:spcAft>
                <a:spcPts val="0"/>
              </a:spcAft>
              <a:buClr>
                <a:schemeClr val="dk1"/>
              </a:buClr>
              <a:buSzPts val="3200"/>
              <a:buFont typeface="Encode Sans Light"/>
              <a:buNone/>
            </a:pPr>
            <a:endParaRPr sz="3200" b="0" i="0" u="none" strike="noStrike" cap="none">
              <a:solidFill>
                <a:schemeClr val="dk1"/>
              </a:solidFill>
              <a:latin typeface="Encode Sans Light"/>
              <a:ea typeface="Encode Sans Light"/>
              <a:cs typeface="Encode Sans Light"/>
              <a:sym typeface="Encode Sans Light"/>
            </a:endParaRPr>
          </a:p>
        </p:txBody>
      </p:sp>
    </p:spTree>
  </p:cSld>
  <p:clrMapOvr>
    <a:masterClrMapping/>
  </p:clrMapOvr>
  <p:transition spd="slow">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28"/>
          <p:cNvSpPr txBox="1">
            <a:spLocks noGrp="1"/>
          </p:cNvSpPr>
          <p:nvPr>
            <p:ph type="title"/>
          </p:nvPr>
        </p:nvSpPr>
        <p:spPr>
          <a:xfrm>
            <a:off x="5849050" y="384300"/>
            <a:ext cx="6588300" cy="25023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FF0066"/>
                </a:solidFill>
                <a:latin typeface="DFKai-SB"/>
                <a:ea typeface="DFKai-SB"/>
                <a:cs typeface="DFKai-SB"/>
                <a:sym typeface="DFKai-SB"/>
              </a:rPr>
              <a:t>性侵害的定義</a:t>
            </a:r>
            <a:endParaRPr sz="7000">
              <a:solidFill>
                <a:srgbClr val="FF0066"/>
              </a:solidFill>
            </a:endParaRPr>
          </a:p>
        </p:txBody>
      </p:sp>
      <p:sp>
        <p:nvSpPr>
          <p:cNvPr id="911" name="Google Shape;911;p28"/>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28</a:t>
            </a:fld>
            <a:endParaRPr sz="2400">
              <a:solidFill>
                <a:schemeClr val="dk1"/>
              </a:solidFill>
              <a:latin typeface="Poppins"/>
              <a:ea typeface="Poppins"/>
              <a:cs typeface="Poppins"/>
              <a:sym typeface="Poppins"/>
            </a:endParaRPr>
          </a:p>
        </p:txBody>
      </p:sp>
      <p:sp>
        <p:nvSpPr>
          <p:cNvPr id="909" name="Google Shape;909;p28"/>
          <p:cNvSpPr txBox="1">
            <a:spLocks noGrp="1"/>
          </p:cNvSpPr>
          <p:nvPr>
            <p:ph type="body" idx="4294967295"/>
          </p:nvPr>
        </p:nvSpPr>
        <p:spPr>
          <a:xfrm>
            <a:off x="1363663" y="3378200"/>
            <a:ext cx="16922750" cy="5014913"/>
          </a:xfrm>
          <a:prstGeom prst="rect">
            <a:avLst/>
          </a:prstGeom>
          <a:noFill/>
          <a:ln>
            <a:noFill/>
          </a:ln>
        </p:spPr>
        <p:txBody>
          <a:bodyPr spcFirstLastPara="1" wrap="square" lIns="163275" tIns="81625" rIns="163275" bIns="81625" anchor="ctr" anchorCtr="0">
            <a:normAutofit/>
          </a:bodyPr>
          <a:lstStyle/>
          <a:p>
            <a:pPr marL="685800" lvl="0" indent="-685800" algn="l" rtl="0">
              <a:spcBef>
                <a:spcPts val="0"/>
              </a:spcBef>
              <a:spcAft>
                <a:spcPts val="0"/>
              </a:spcAft>
              <a:buClr>
                <a:srgbClr val="FF0000"/>
              </a:buClr>
              <a:buSzPts val="5400"/>
              <a:buFont typeface="Arial"/>
              <a:buChar char="•"/>
            </a:pPr>
            <a:r>
              <a:rPr lang="zh-TW" sz="5400" b="1">
                <a:solidFill>
                  <a:srgbClr val="FF0000"/>
                </a:solidFill>
                <a:latin typeface="DFKai-SB"/>
                <a:ea typeface="DFKai-SB"/>
                <a:cs typeface="DFKai-SB"/>
                <a:sym typeface="DFKai-SB"/>
              </a:rPr>
              <a:t>性侵害</a:t>
            </a:r>
            <a:r>
              <a:rPr lang="zh-TW" sz="5400">
                <a:solidFill>
                  <a:srgbClr val="2F2F2F"/>
                </a:solidFill>
                <a:latin typeface="DFKai-SB"/>
                <a:ea typeface="DFKai-SB"/>
                <a:cs typeface="DFKai-SB"/>
                <a:sym typeface="DFKai-SB"/>
              </a:rPr>
              <a:t>：</a:t>
            </a:r>
            <a:r>
              <a:rPr lang="zh-TW" sz="5400">
                <a:latin typeface="DFKai-SB"/>
                <a:ea typeface="DFKai-SB"/>
                <a:cs typeface="DFKai-SB"/>
                <a:sym typeface="DFKai-SB"/>
              </a:rPr>
              <a:t>是指對男女以強暴、脅迫、恐嚇、催眠或其他</a:t>
            </a:r>
            <a:r>
              <a:rPr lang="zh-TW" sz="5400" b="1">
                <a:solidFill>
                  <a:srgbClr val="0505CB"/>
                </a:solidFill>
                <a:latin typeface="DFKai-SB"/>
                <a:ea typeface="DFKai-SB"/>
                <a:cs typeface="DFKai-SB"/>
                <a:sym typeface="DFKai-SB"/>
              </a:rPr>
              <a:t>違反其意願之方法而性交或猥褻者</a:t>
            </a:r>
            <a:r>
              <a:rPr lang="zh-TW" sz="5400">
                <a:latin typeface="DFKai-SB"/>
                <a:ea typeface="DFKai-SB"/>
                <a:cs typeface="DFKai-SB"/>
                <a:sym typeface="DFKai-SB"/>
              </a:rPr>
              <a:t>，亦即以性的方式侵犯到人的身體自主權，即可視為一種性侵害。</a:t>
            </a:r>
            <a:endParaRPr sz="5400"/>
          </a:p>
          <a:p>
            <a:pPr marL="685800" lvl="0" indent="-685800" algn="l" rtl="0">
              <a:spcBef>
                <a:spcPts val="1080"/>
              </a:spcBef>
              <a:spcAft>
                <a:spcPts val="0"/>
              </a:spcAft>
              <a:buClr>
                <a:srgbClr val="2F2F2F"/>
              </a:buClr>
              <a:buSzPts val="5400"/>
              <a:buFont typeface="Arial"/>
              <a:buChar char="•"/>
            </a:pPr>
            <a:r>
              <a:rPr lang="zh-TW" sz="5400">
                <a:solidFill>
                  <a:srgbClr val="2F2F2F"/>
                </a:solidFill>
                <a:latin typeface="DFKai-SB"/>
                <a:ea typeface="DFKai-SB"/>
                <a:cs typeface="DFKai-SB"/>
                <a:sym typeface="DFKai-SB"/>
              </a:rPr>
              <a:t>此為</a:t>
            </a:r>
            <a:r>
              <a:rPr lang="zh-TW" sz="5400" b="1">
                <a:solidFill>
                  <a:srgbClr val="FF0000"/>
                </a:solidFill>
                <a:latin typeface="DFKai-SB"/>
                <a:ea typeface="DFKai-SB"/>
                <a:cs typeface="DFKai-SB"/>
                <a:sym typeface="DFKai-SB"/>
              </a:rPr>
              <a:t>公訴罪</a:t>
            </a:r>
            <a:r>
              <a:rPr lang="zh-TW" sz="5400">
                <a:latin typeface="DFKai-SB"/>
                <a:ea typeface="DFKai-SB"/>
                <a:cs typeface="DFKai-SB"/>
                <a:sym typeface="DFKai-SB"/>
              </a:rPr>
              <a:t>。</a:t>
            </a:r>
            <a:endParaRPr sz="5400" b="1">
              <a:solidFill>
                <a:srgbClr val="FF0000"/>
              </a:solidFill>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10" name="Google Shape;910;p2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29"/>
          <p:cNvSpPr txBox="1">
            <a:spLocks noGrp="1"/>
          </p:cNvSpPr>
          <p:nvPr>
            <p:ph type="title"/>
          </p:nvPr>
        </p:nvSpPr>
        <p:spPr>
          <a:xfrm>
            <a:off x="1350125" y="926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相關法條(1/3)</a:t>
            </a:r>
            <a:endParaRPr sz="7000" b="1">
              <a:solidFill>
                <a:srgbClr val="FF0000"/>
              </a:solidFill>
              <a:latin typeface="DFKai-SB"/>
              <a:ea typeface="DFKai-SB"/>
              <a:cs typeface="DFKai-SB"/>
              <a:sym typeface="DFKai-SB"/>
            </a:endParaRPr>
          </a:p>
        </p:txBody>
      </p:sp>
      <p:sp>
        <p:nvSpPr>
          <p:cNvPr id="919" name="Google Shape;919;p29"/>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29</a:t>
            </a:fld>
            <a:endParaRPr sz="2400">
              <a:solidFill>
                <a:schemeClr val="dk1"/>
              </a:solidFill>
              <a:latin typeface="Poppins"/>
              <a:ea typeface="Poppins"/>
              <a:cs typeface="Poppins"/>
              <a:sym typeface="Poppins"/>
            </a:endParaRPr>
          </a:p>
        </p:txBody>
      </p:sp>
      <p:sp>
        <p:nvSpPr>
          <p:cNvPr id="917" name="Google Shape;917;p29"/>
          <p:cNvSpPr txBox="1">
            <a:spLocks noGrp="1"/>
          </p:cNvSpPr>
          <p:nvPr>
            <p:ph type="body" idx="4294967295"/>
          </p:nvPr>
        </p:nvSpPr>
        <p:spPr>
          <a:xfrm>
            <a:off x="1363663" y="2335213"/>
            <a:ext cx="16922750" cy="7416800"/>
          </a:xfrm>
          <a:prstGeom prst="rect">
            <a:avLst/>
          </a:prstGeom>
          <a:noFill/>
          <a:ln>
            <a:noFill/>
          </a:ln>
        </p:spPr>
        <p:txBody>
          <a:bodyPr spcFirstLastPara="1" wrap="square" lIns="163275" tIns="81625" rIns="163275" bIns="81625" anchor="ctr" anchorCtr="0">
            <a:normAutofit/>
          </a:bodyPr>
          <a:lstStyle/>
          <a:p>
            <a:pPr marL="0" lvl="0" indent="0" algn="l" rtl="0">
              <a:lnSpc>
                <a:spcPct val="80000"/>
              </a:lnSpc>
              <a:spcBef>
                <a:spcPts val="0"/>
              </a:spcBef>
              <a:spcAft>
                <a:spcPts val="0"/>
              </a:spcAft>
              <a:buClr>
                <a:srgbClr val="FF0000"/>
              </a:buClr>
              <a:buSzPts val="5400"/>
              <a:buFont typeface="DFKai-SB"/>
              <a:buNone/>
            </a:pPr>
            <a:r>
              <a:rPr lang="zh-TW" sz="5400">
                <a:solidFill>
                  <a:srgbClr val="FF0000"/>
                </a:solidFill>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刑法227條</a:t>
            </a:r>
            <a:r>
              <a:rPr lang="zh-TW" sz="5400" b="1">
                <a:solidFill>
                  <a:srgbClr val="4A86E8"/>
                </a:solidFill>
                <a:latin typeface="DFKai-SB"/>
                <a:ea typeface="DFKai-SB"/>
                <a:cs typeface="DFKai-SB"/>
                <a:sym typeface="DFKai-SB"/>
              </a:rPr>
              <a:t>（對十六歲以下者性交猥褻罪）</a:t>
            </a:r>
            <a:r>
              <a:rPr lang="zh-TW" sz="5400" b="1">
                <a:solidFill>
                  <a:srgbClr val="00B0F0"/>
                </a:solidFill>
                <a:latin typeface="DFKai-SB"/>
                <a:ea typeface="DFKai-SB"/>
                <a:cs typeface="DFKai-SB"/>
                <a:sym typeface="DFKai-SB"/>
              </a:rPr>
              <a:t> </a:t>
            </a:r>
            <a:endParaRPr sz="5400"/>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1.對於</a:t>
            </a:r>
            <a:r>
              <a:rPr lang="zh-TW" sz="5000">
                <a:solidFill>
                  <a:srgbClr val="0000FF"/>
                </a:solidFill>
                <a:latin typeface="DFKai-SB"/>
                <a:ea typeface="DFKai-SB"/>
                <a:cs typeface="DFKai-SB"/>
                <a:sym typeface="DFKai-SB"/>
              </a:rPr>
              <a:t>未滿十四歲之男女為性交者</a:t>
            </a:r>
            <a:r>
              <a:rPr lang="zh-TW" sz="5000">
                <a:latin typeface="DFKai-SB"/>
                <a:ea typeface="DFKai-SB"/>
                <a:cs typeface="DFKai-SB"/>
                <a:sym typeface="DFKai-SB"/>
              </a:rPr>
              <a:t>，處三年以上</a:t>
            </a:r>
            <a:r>
              <a:rPr lang="zh-TW" sz="5000">
                <a:solidFill>
                  <a:srgbClr val="0000FF"/>
                </a:solidFill>
                <a:latin typeface="DFKai-SB"/>
                <a:ea typeface="DFKai-SB"/>
                <a:cs typeface="DFKai-SB"/>
                <a:sym typeface="DFKai-SB"/>
              </a:rPr>
              <a:t>十年以</a:t>
            </a:r>
            <a:endParaRPr sz="5000">
              <a:solidFill>
                <a:srgbClr val="0000FF"/>
              </a:solidFill>
              <a:latin typeface="DFKai-SB"/>
              <a:ea typeface="DFKai-SB"/>
              <a:cs typeface="DFKai-SB"/>
              <a:sym typeface="DFKai-SB"/>
            </a:endParaRPr>
          </a:p>
          <a:p>
            <a:pPr marL="0" lvl="0" indent="0" algn="l" rtl="0">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下</a:t>
            </a:r>
            <a:r>
              <a:rPr lang="zh-TW" sz="5000">
                <a:latin typeface="DFKai-SB"/>
                <a:ea typeface="DFKai-SB"/>
                <a:cs typeface="DFKai-SB"/>
                <a:sym typeface="DFKai-SB"/>
              </a:rPr>
              <a:t>有期徒刑。 </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2.對於未滿十四歲之男女為猥褻之行為者，處六月以上</a:t>
            </a:r>
            <a:endParaRPr sz="5000">
              <a:latin typeface="DFKai-SB"/>
              <a:ea typeface="DFKai-SB"/>
              <a:cs typeface="DFKai-SB"/>
              <a:sym typeface="DFKai-SB"/>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五年以下有期徒刑。</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3.對於</a:t>
            </a:r>
            <a:r>
              <a:rPr lang="zh-TW" sz="5000">
                <a:solidFill>
                  <a:srgbClr val="0000FF"/>
                </a:solidFill>
                <a:latin typeface="DFKai-SB"/>
                <a:ea typeface="DFKai-SB"/>
                <a:cs typeface="DFKai-SB"/>
                <a:sym typeface="DFKai-SB"/>
              </a:rPr>
              <a:t>十四歲以上未滿十六歲之男女為性交者</a:t>
            </a:r>
            <a:r>
              <a:rPr lang="zh-TW" sz="5000">
                <a:latin typeface="DFKai-SB"/>
                <a:ea typeface="DFKai-SB"/>
                <a:cs typeface="DFKai-SB"/>
                <a:sym typeface="DFKai-SB"/>
              </a:rPr>
              <a:t>，處</a:t>
            </a:r>
            <a:r>
              <a:rPr lang="zh-TW" sz="5000">
                <a:solidFill>
                  <a:srgbClr val="0000FF"/>
                </a:solidFill>
                <a:latin typeface="DFKai-SB"/>
                <a:ea typeface="DFKai-SB"/>
                <a:cs typeface="DFKai-SB"/>
                <a:sym typeface="DFKai-SB"/>
              </a:rPr>
              <a:t>七年</a:t>
            </a:r>
            <a:endParaRPr sz="5000">
              <a:solidFill>
                <a:srgbClr val="0000FF"/>
              </a:solidFill>
              <a:latin typeface="DFKai-SB"/>
              <a:ea typeface="DFKai-SB"/>
              <a:cs typeface="DFKai-SB"/>
              <a:sym typeface="DFKai-SB"/>
            </a:endParaRPr>
          </a:p>
          <a:p>
            <a:pPr marL="0" lvl="0" indent="0" algn="l" rtl="0">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以下</a:t>
            </a:r>
            <a:r>
              <a:rPr lang="zh-TW" sz="5000">
                <a:latin typeface="DFKai-SB"/>
                <a:ea typeface="DFKai-SB"/>
                <a:cs typeface="DFKai-SB"/>
                <a:sym typeface="DFKai-SB"/>
              </a:rPr>
              <a:t>有期徒刑。</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4.對於十四歲以上未滿十六歲之男女為猥褻之行為者，</a:t>
            </a:r>
            <a:endParaRPr sz="5000">
              <a:latin typeface="DFKai-SB"/>
              <a:ea typeface="DFKai-SB"/>
              <a:cs typeface="DFKai-SB"/>
              <a:sym typeface="DFKai-SB"/>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處三年以下有期徒刑。 </a:t>
            </a:r>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18" name="Google Shape;918;p2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0"/>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相關法條(2/3)</a:t>
            </a:r>
            <a:endParaRPr sz="7000" b="1">
              <a:solidFill>
                <a:srgbClr val="FF0000"/>
              </a:solidFill>
              <a:latin typeface="DFKai-SB"/>
              <a:ea typeface="DFKai-SB"/>
              <a:cs typeface="DFKai-SB"/>
              <a:sym typeface="DFKai-SB"/>
            </a:endParaRPr>
          </a:p>
        </p:txBody>
      </p:sp>
      <p:sp>
        <p:nvSpPr>
          <p:cNvPr id="927" name="Google Shape;927;p30"/>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30</a:t>
            </a:fld>
            <a:endParaRPr sz="2400">
              <a:solidFill>
                <a:schemeClr val="dk1"/>
              </a:solidFill>
              <a:latin typeface="Poppins"/>
              <a:ea typeface="Poppins"/>
              <a:cs typeface="Poppins"/>
              <a:sym typeface="Poppins"/>
            </a:endParaRPr>
          </a:p>
        </p:txBody>
      </p:sp>
      <p:sp>
        <p:nvSpPr>
          <p:cNvPr id="925" name="Google Shape;925;p30"/>
          <p:cNvSpPr txBox="1">
            <a:spLocks noGrp="1"/>
          </p:cNvSpPr>
          <p:nvPr>
            <p:ph type="body" idx="4294967295"/>
          </p:nvPr>
        </p:nvSpPr>
        <p:spPr>
          <a:xfrm>
            <a:off x="1363663" y="2622550"/>
            <a:ext cx="16922750" cy="6265863"/>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400">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刑法228條</a:t>
            </a:r>
            <a:r>
              <a:rPr lang="zh-TW" sz="5400" b="1">
                <a:solidFill>
                  <a:srgbClr val="4A86E8"/>
                </a:solidFill>
                <a:latin typeface="DFKai-SB"/>
                <a:ea typeface="DFKai-SB"/>
                <a:cs typeface="DFKai-SB"/>
                <a:sym typeface="DFKai-SB"/>
              </a:rPr>
              <a:t>（利用權勢或機會性交猥褻罪） </a:t>
            </a:r>
            <a:endParaRPr sz="5400">
              <a:solidFill>
                <a:srgbClr val="4A86E8"/>
              </a:solidFill>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對於因</a:t>
            </a:r>
            <a:r>
              <a:rPr lang="zh-TW" sz="5000" b="1">
                <a:solidFill>
                  <a:srgbClr val="0505CB"/>
                </a:solidFill>
                <a:latin typeface="DFKai-SB"/>
                <a:ea typeface="DFKai-SB"/>
                <a:cs typeface="DFKai-SB"/>
                <a:sym typeface="DFKai-SB"/>
              </a:rPr>
              <a:t>親屬、監護、教養、教育、訓練、救濟、醫療、公務、業務或其他相類關係</a:t>
            </a:r>
            <a:r>
              <a:rPr lang="zh-TW" sz="5000">
                <a:latin typeface="DFKai-SB"/>
                <a:ea typeface="DFKai-SB"/>
                <a:cs typeface="DFKai-SB"/>
                <a:sym typeface="DFKai-SB"/>
              </a:rPr>
              <a:t>受自己監督、扶助、照護之人，利用權勢或機會為性交者，處以</a:t>
            </a:r>
            <a:r>
              <a:rPr lang="zh-TW" sz="5000">
                <a:solidFill>
                  <a:srgbClr val="0000FF"/>
                </a:solidFill>
                <a:latin typeface="DFKai-SB"/>
                <a:ea typeface="DFKai-SB"/>
                <a:cs typeface="DFKai-SB"/>
                <a:sym typeface="DFKai-SB"/>
              </a:rPr>
              <a:t>六月以上五年以下</a:t>
            </a:r>
            <a:r>
              <a:rPr lang="zh-TW" sz="5000">
                <a:latin typeface="DFKai-SB"/>
                <a:ea typeface="DFKai-SB"/>
                <a:cs typeface="DFKai-SB"/>
                <a:sym typeface="DFKai-SB"/>
              </a:rPr>
              <a:t>有期徒刑。</a:t>
            </a:r>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因前項情形而為猥褻行為者，處三年以下有期徒刑。</a:t>
            </a:r>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26" name="Google Shape;926;p3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sp>
        <p:nvSpPr>
          <p:cNvPr id="932" name="Google Shape;932;p31"/>
          <p:cNvSpPr txBox="1">
            <a:spLocks noGrp="1"/>
          </p:cNvSpPr>
          <p:nvPr>
            <p:ph type="title"/>
          </p:nvPr>
        </p:nvSpPr>
        <p:spPr>
          <a:xfrm>
            <a:off x="1551200" y="679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相關法條(3/3)</a:t>
            </a:r>
            <a:endParaRPr sz="7000" b="1">
              <a:solidFill>
                <a:srgbClr val="FF0000"/>
              </a:solidFill>
              <a:latin typeface="DFKai-SB"/>
              <a:ea typeface="DFKai-SB"/>
              <a:cs typeface="DFKai-SB"/>
              <a:sym typeface="DFKai-SB"/>
            </a:endParaRPr>
          </a:p>
        </p:txBody>
      </p:sp>
      <p:sp>
        <p:nvSpPr>
          <p:cNvPr id="935" name="Google Shape;935;p31"/>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31</a:t>
            </a:fld>
            <a:endParaRPr sz="2400">
              <a:solidFill>
                <a:schemeClr val="dk1"/>
              </a:solidFill>
              <a:latin typeface="Poppins"/>
              <a:ea typeface="Poppins"/>
              <a:cs typeface="Poppins"/>
              <a:sym typeface="Poppins"/>
            </a:endParaRPr>
          </a:p>
        </p:txBody>
      </p:sp>
      <p:sp>
        <p:nvSpPr>
          <p:cNvPr id="933" name="Google Shape;933;p31"/>
          <p:cNvSpPr txBox="1">
            <a:spLocks noGrp="1"/>
          </p:cNvSpPr>
          <p:nvPr>
            <p:ph type="body" idx="4294967295"/>
          </p:nvPr>
        </p:nvSpPr>
        <p:spPr>
          <a:xfrm>
            <a:off x="1363663" y="2058988"/>
            <a:ext cx="16922750" cy="7561262"/>
          </a:xfrm>
          <a:prstGeom prst="rect">
            <a:avLst/>
          </a:prstGeom>
          <a:noFill/>
          <a:ln>
            <a:noFill/>
          </a:ln>
        </p:spPr>
        <p:txBody>
          <a:bodyPr spcFirstLastPara="1" wrap="square" lIns="163275" tIns="81625" rIns="163275" bIns="81625" anchor="ctr" anchorCtr="0">
            <a:normAutofit fontScale="85000" lnSpcReduction="10000"/>
          </a:bodyPr>
          <a:lstStyle/>
          <a:p>
            <a:pPr marL="812800" lvl="0" indent="-812800" algn="l" rtl="0">
              <a:lnSpc>
                <a:spcPct val="90000"/>
              </a:lnSpc>
              <a:spcBef>
                <a:spcPts val="0"/>
              </a:spcBef>
              <a:spcAft>
                <a:spcPts val="0"/>
              </a:spcAft>
              <a:buClr>
                <a:srgbClr val="FF0000"/>
              </a:buClr>
              <a:buSzPct val="100000"/>
              <a:buFont typeface="DFKai-SB"/>
              <a:buNone/>
            </a:pPr>
            <a:r>
              <a:rPr lang="zh-TW" sz="5400">
                <a:solidFill>
                  <a:srgbClr val="FF0000"/>
                </a:solidFill>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性侵害犯罪防治法</a:t>
            </a:r>
            <a:endParaRPr sz="5400">
              <a:solidFill>
                <a:srgbClr val="FF0000"/>
              </a:solidFill>
              <a:highlight>
                <a:srgbClr val="FFFF00"/>
              </a:highlight>
              <a:latin typeface="DFKai-SB"/>
              <a:ea typeface="DFKai-SB"/>
              <a:cs typeface="DFKai-SB"/>
              <a:sym typeface="DFKai-SB"/>
            </a:endParaRPr>
          </a:p>
          <a:p>
            <a:pPr marL="0" lvl="0" indent="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第六條：直轄市、縣 (市) 主管機關應設性侵害防治中心，辦理</a:t>
            </a:r>
            <a:endParaRPr sz="5400">
              <a:latin typeface="DFKai-SB"/>
              <a:ea typeface="DFKai-SB"/>
              <a:cs typeface="DFKai-SB"/>
              <a:sym typeface="DFKai-SB"/>
            </a:endParaRPr>
          </a:p>
          <a:p>
            <a:pPr marL="0" lvl="0" indent="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        下列事項</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一、提供</a:t>
            </a:r>
            <a:r>
              <a:rPr lang="zh-TW" sz="5400" b="1">
                <a:solidFill>
                  <a:srgbClr val="0505CB"/>
                </a:solidFill>
                <a:latin typeface="DFKai-SB"/>
                <a:ea typeface="DFKai-SB"/>
                <a:cs typeface="DFKai-SB"/>
                <a:sym typeface="DFKai-SB"/>
              </a:rPr>
              <a:t>二十四小時</a:t>
            </a:r>
            <a:r>
              <a:rPr lang="zh-TW" sz="5400">
                <a:latin typeface="DFKai-SB"/>
                <a:ea typeface="DFKai-SB"/>
                <a:cs typeface="DFKai-SB"/>
                <a:sym typeface="DFKai-SB"/>
              </a:rPr>
              <a:t>電話專線服務(即</a:t>
            </a:r>
            <a:r>
              <a:rPr lang="zh-TW" sz="5400" b="1">
                <a:solidFill>
                  <a:srgbClr val="FF0000"/>
                </a:solidFill>
                <a:latin typeface="DFKai-SB"/>
                <a:ea typeface="DFKai-SB"/>
                <a:cs typeface="DFKai-SB"/>
                <a:sym typeface="DFKai-SB"/>
              </a:rPr>
              <a:t>113專線</a:t>
            </a:r>
            <a:r>
              <a:rPr lang="zh-TW" sz="5400">
                <a:latin typeface="DFKai-SB"/>
                <a:ea typeface="DFKai-SB"/>
                <a:cs typeface="DFKai-SB"/>
                <a:sym typeface="DFKai-SB"/>
              </a:rPr>
              <a:t>)。</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二、提供被害人</a:t>
            </a:r>
            <a:r>
              <a:rPr lang="zh-TW" sz="5400" b="1">
                <a:solidFill>
                  <a:srgbClr val="0505CB"/>
                </a:solidFill>
                <a:latin typeface="DFKai-SB"/>
                <a:ea typeface="DFKai-SB"/>
                <a:cs typeface="DFKai-SB"/>
                <a:sym typeface="DFKai-SB"/>
              </a:rPr>
              <a:t>二十四小時</a:t>
            </a:r>
            <a:r>
              <a:rPr lang="zh-TW" sz="5400">
                <a:latin typeface="DFKai-SB"/>
                <a:ea typeface="DFKai-SB"/>
                <a:cs typeface="DFKai-SB"/>
                <a:sym typeface="DFKai-SB"/>
              </a:rPr>
              <a:t>緊急救援。</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三、協助被害人就醫診療、驗傷及取得證據。</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四、協助被害人心理治療、輔導、緊急安置及提供法律服務。</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五、協調醫院成立專門處理性侵害事件之醫療小組。</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六、加害人之追蹤輔導及身心治療。</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七、推廣性侵害防治教育、訓練及宣導。</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八、其他有關性侵害防治及保護事項。</a:t>
            </a:r>
            <a:endParaRPr sz="5400">
              <a:solidFill>
                <a:srgbClr val="333333"/>
              </a:solidFill>
              <a:latin typeface="DFKai-SB"/>
              <a:ea typeface="DFKai-SB"/>
              <a:cs typeface="DFKai-SB"/>
              <a:sym typeface="DFKai-SB"/>
            </a:endParaRPr>
          </a:p>
        </p:txBody>
      </p:sp>
      <p:sp>
        <p:nvSpPr>
          <p:cNvPr id="934" name="Google Shape;934;p3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sp>
        <p:nvSpPr>
          <p:cNvPr id="940" name="Google Shape;940;p32"/>
          <p:cNvSpPr txBox="1">
            <a:spLocks noGrp="1"/>
          </p:cNvSpPr>
          <p:nvPr>
            <p:ph type="ctrTitle"/>
          </p:nvPr>
        </p:nvSpPr>
        <p:spPr>
          <a:xfrm>
            <a:off x="2031096" y="2703716"/>
            <a:ext cx="12380100" cy="1401900"/>
          </a:xfrm>
          <a:prstGeom prst="rect">
            <a:avLst/>
          </a:prstGeom>
          <a:noFill/>
          <a:ln>
            <a:noFill/>
          </a:ln>
        </p:spPr>
        <p:txBody>
          <a:bodyPr spcFirstLastPara="1" wrap="square" lIns="163275" tIns="81625" rIns="163275" bIns="81625" anchor="b" anchorCtr="0">
            <a:noAutofit/>
          </a:bodyPr>
          <a:lstStyle/>
          <a:p>
            <a:pPr marL="0" lvl="0" indent="0" algn="ctr" rtl="0">
              <a:lnSpc>
                <a:spcPct val="93750"/>
              </a:lnSpc>
              <a:spcBef>
                <a:spcPts val="0"/>
              </a:spcBef>
              <a:spcAft>
                <a:spcPts val="0"/>
              </a:spcAft>
              <a:buClr>
                <a:schemeClr val="dk1"/>
              </a:buClr>
              <a:buSzPts val="9600"/>
              <a:buFont typeface="Arial"/>
              <a:buNone/>
            </a:pPr>
            <a:r>
              <a:rPr lang="zh-TW" dirty="0"/>
              <a:t>Thank </a:t>
            </a:r>
            <a:r>
              <a:rPr lang="zh-TW" dirty="0">
                <a:solidFill>
                  <a:schemeClr val="accent1"/>
                </a:solidFill>
              </a:rPr>
              <a:t>Y</a:t>
            </a:r>
            <a:r>
              <a:rPr lang="zh-TW" dirty="0"/>
              <a:t>ou! ☺</a:t>
            </a:r>
            <a:endParaRPr dirty="0"/>
          </a:p>
        </p:txBody>
      </p:sp>
      <p:sp>
        <p:nvSpPr>
          <p:cNvPr id="942" name="Google Shape;942;p3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32</a:t>
            </a:fld>
            <a:endParaRPr/>
          </a:p>
        </p:txBody>
      </p:sp>
      <p:sp>
        <p:nvSpPr>
          <p:cNvPr id="941" name="Google Shape;941;p3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
        <p:nvSpPr>
          <p:cNvPr id="2" name="文字方塊 1"/>
          <p:cNvSpPr txBox="1"/>
          <p:nvPr/>
        </p:nvSpPr>
        <p:spPr>
          <a:xfrm>
            <a:off x="9641840" y="5506719"/>
            <a:ext cx="3759200" cy="584775"/>
          </a:xfrm>
          <a:prstGeom prst="rect">
            <a:avLst/>
          </a:prstGeom>
          <a:noFill/>
        </p:spPr>
        <p:txBody>
          <a:bodyPr wrap="square" rtlCol="0">
            <a:spAutoFit/>
          </a:bodyPr>
          <a:lstStyle/>
          <a:p>
            <a:r>
              <a:rPr lang="zh-TW" altLang="en-US" sz="3200" dirty="0" smtClean="0">
                <a:solidFill>
                  <a:srgbClr val="92D050"/>
                </a:solidFill>
                <a:latin typeface="華康儷粗圓(P)" panose="020F0700000000000000" pitchFamily="34" charset="-120"/>
                <a:ea typeface="華康儷粗圓(P)" panose="020F0700000000000000" pitchFamily="34" charset="-120"/>
                <a:hlinkClick r:id="rId3"/>
              </a:rPr>
              <a:t>心的</a:t>
            </a:r>
            <a:r>
              <a:rPr lang="zh-TW" altLang="en-US" sz="3200" smtClean="0">
                <a:solidFill>
                  <a:srgbClr val="92D050"/>
                </a:solidFill>
                <a:latin typeface="華康儷粗圓(P)" panose="020F0700000000000000" pitchFamily="34" charset="-120"/>
                <a:ea typeface="華康儷粗圓(P)" panose="020F0700000000000000" pitchFamily="34" charset="-120"/>
                <a:hlinkClick r:id="rId3"/>
              </a:rPr>
              <a:t>聲音</a:t>
            </a:r>
            <a:r>
              <a:rPr lang="en-US" altLang="zh-TW" sz="3200" dirty="0" smtClean="0">
                <a:solidFill>
                  <a:srgbClr val="92D050"/>
                </a:solidFill>
                <a:latin typeface="華康儷粗圓(P)" panose="020F0700000000000000" pitchFamily="34" charset="-120"/>
                <a:ea typeface="華康儷粗圓(P)" panose="020F0700000000000000" pitchFamily="34" charset="-120"/>
              </a:rPr>
              <a:t>(</a:t>
            </a:r>
            <a:r>
              <a:rPr lang="zh-TW" altLang="en-US" sz="3200" dirty="0">
                <a:solidFill>
                  <a:srgbClr val="92D050"/>
                </a:solidFill>
                <a:latin typeface="華康儷粗圓(P)" panose="020F0700000000000000" pitchFamily="34" charset="-120"/>
                <a:ea typeface="華康儷粗圓(P)" panose="020F0700000000000000" pitchFamily="34" charset="-120"/>
              </a:rPr>
              <a:t>憂鬱症</a:t>
            </a:r>
            <a:r>
              <a:rPr lang="en-US" altLang="zh-TW" sz="3200" dirty="0">
                <a:solidFill>
                  <a:srgbClr val="92D050"/>
                </a:solidFill>
                <a:latin typeface="華康儷粗圓(P)" panose="020F0700000000000000" pitchFamily="34" charset="-120"/>
                <a:ea typeface="華康儷粗圓(P)" panose="020F0700000000000000" pitchFamily="34" charset="-120"/>
              </a:rPr>
              <a:t>)</a:t>
            </a:r>
            <a:endParaRPr lang="zh-TW" altLang="en-US" sz="3200" dirty="0">
              <a:solidFill>
                <a:srgbClr val="92D050"/>
              </a:solidFill>
              <a:latin typeface="華康儷粗圓(P)" panose="020F0700000000000000" pitchFamily="34" charset="-120"/>
              <a:ea typeface="華康儷粗圓(P)" panose="020F0700000000000000" pitchFamily="34" charset="-120"/>
            </a:endParaRPr>
          </a:p>
        </p:txBody>
      </p:sp>
    </p:spTree>
  </p:cSld>
  <p:clrMapOvr>
    <a:masterClrMapping/>
  </p:clrMapOvr>
  <p:transition spd="slow">
    <p:push/>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角度">
  <a:themeElements>
    <a:clrScheme name="角度">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角度">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角度">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4</TotalTime>
  <Words>2329</Words>
  <Application>Microsoft Office PowerPoint</Application>
  <PresentationFormat>自訂</PresentationFormat>
  <Paragraphs>252</Paragraphs>
  <Slides>32</Slides>
  <Notes>32</Notes>
  <HiddenSlides>0</HiddenSlides>
  <MMClips>0</MMClips>
  <ScaleCrop>false</ScaleCrop>
  <HeadingPairs>
    <vt:vector size="6" baseType="variant">
      <vt:variant>
        <vt:lpstr>使用字型</vt:lpstr>
      </vt:variant>
      <vt:variant>
        <vt:i4>12</vt:i4>
      </vt:variant>
      <vt:variant>
        <vt:lpstr>佈景主題</vt:lpstr>
      </vt:variant>
      <vt:variant>
        <vt:i4>1</vt:i4>
      </vt:variant>
      <vt:variant>
        <vt:lpstr>投影片標題</vt:lpstr>
      </vt:variant>
      <vt:variant>
        <vt:i4>32</vt:i4>
      </vt:variant>
    </vt:vector>
  </HeadingPairs>
  <TitlesOfParts>
    <vt:vector size="45" baseType="lpstr">
      <vt:lpstr>Arial</vt:lpstr>
      <vt:lpstr>新細明體</vt:lpstr>
      <vt:lpstr>Wingdings</vt:lpstr>
      <vt:lpstr>Franklin Gothic Medium</vt:lpstr>
      <vt:lpstr>Franklin Gothic Book</vt:lpstr>
      <vt:lpstr>Encode Sans Light</vt:lpstr>
      <vt:lpstr>Poppins</vt:lpstr>
      <vt:lpstr>微軟正黑體</vt:lpstr>
      <vt:lpstr>Tunga</vt:lpstr>
      <vt:lpstr>華康儷粗圓(P)</vt:lpstr>
      <vt:lpstr>Calibri</vt:lpstr>
      <vt:lpstr>DFKai-SB</vt:lpstr>
      <vt:lpstr>角度</vt:lpstr>
      <vt:lpstr>113學年度 光仁國小學校日 家庭暴力防治宣導</vt:lpstr>
      <vt:lpstr>家庭暴力定義</vt:lpstr>
      <vt:lpstr>發生家庭暴力案件該怎麼辦？(1/2)</vt:lpstr>
      <vt:lpstr>發生家庭暴力案件該怎麼辦？(2/2)</vt:lpstr>
      <vt:lpstr>對家庭暴力的誤解(1/3)</vt:lpstr>
      <vt:lpstr>對家庭暴力的誤解(2/3)</vt:lpstr>
      <vt:lpstr>對家庭暴力的誤解(3/3)</vt:lpstr>
      <vt:lpstr>暴力對兒童的影響</vt:lpstr>
      <vt:lpstr>處理家庭暴力的方式</vt:lpstr>
      <vt:lpstr>家庭暴力的求助管道</vt:lpstr>
      <vt:lpstr>各專線用途(1/4)</vt:lpstr>
      <vt:lpstr>各專線用途(2/4)</vt:lpstr>
      <vt:lpstr>各專線用途(3/4)</vt:lpstr>
      <vt:lpstr>各專線用途(4/4)</vt:lpstr>
      <vt:lpstr>求助單位(1/6)</vt:lpstr>
      <vt:lpstr>求助單位(2/6)</vt:lpstr>
      <vt:lpstr>求助單位(3/6)</vt:lpstr>
      <vt:lpstr>求助單位(4/6)</vt:lpstr>
      <vt:lpstr>求助單位(5/6)</vt:lpstr>
      <vt:lpstr>求助單位(6/6)</vt:lpstr>
      <vt:lpstr>113學年度 光仁國小學校日 性騷擾及 性侵害防治宣導</vt:lpstr>
      <vt:lpstr>認識性侵害性騷擾防治的重要性</vt:lpstr>
      <vt:lpstr>性騷擾的定義</vt:lpstr>
      <vt:lpstr>性騷擾按程度區分成五等級：</vt:lpstr>
      <vt:lpstr>性騷擾的應對模式(1/2)</vt:lpstr>
      <vt:lpstr>性騷擾的應對模式(2/2)</vt:lpstr>
      <vt:lpstr>校園性騷擾事件處理程序</vt:lpstr>
      <vt:lpstr>性侵害的定義</vt:lpstr>
      <vt:lpstr>相關法條(1/3)</vt:lpstr>
      <vt:lpstr>相關法條(2/3)</vt:lpstr>
      <vt:lpstr>相關法條(3/3)</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112學年度 光仁國小學校日 家庭暴力防治宣導</dc:title>
  <dc:creator>Jun</dc:creator>
  <cp:lastModifiedBy>user</cp:lastModifiedBy>
  <cp:revision>3</cp:revision>
  <dcterms:created xsi:type="dcterms:W3CDTF">2014-05-31T17:00:12Z</dcterms:created>
  <dcterms:modified xsi:type="dcterms:W3CDTF">2024-09-07T00:27:36Z</dcterms:modified>
</cp:coreProperties>
</file>