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21" r:id="rId1"/>
  </p:sldMasterIdLst>
  <p:notesMasterIdLst>
    <p:notesMasterId r:id="rId49"/>
  </p:notesMasterIdLst>
  <p:sldIdLst>
    <p:sldId id="355" r:id="rId2"/>
    <p:sldId id="381" r:id="rId3"/>
    <p:sldId id="383" r:id="rId4"/>
    <p:sldId id="378" r:id="rId5"/>
    <p:sldId id="382" r:id="rId6"/>
    <p:sldId id="365" r:id="rId7"/>
    <p:sldId id="367" r:id="rId8"/>
    <p:sldId id="363" r:id="rId9"/>
    <p:sldId id="366" r:id="rId10"/>
    <p:sldId id="328" r:id="rId11"/>
    <p:sldId id="349" r:id="rId12"/>
    <p:sldId id="329" r:id="rId13"/>
    <p:sldId id="330" r:id="rId14"/>
    <p:sldId id="331" r:id="rId15"/>
    <p:sldId id="332" r:id="rId16"/>
    <p:sldId id="295" r:id="rId17"/>
    <p:sldId id="277" r:id="rId18"/>
    <p:sldId id="334" r:id="rId19"/>
    <p:sldId id="333" r:id="rId20"/>
    <p:sldId id="278" r:id="rId21"/>
    <p:sldId id="373" r:id="rId22"/>
    <p:sldId id="280" r:id="rId23"/>
    <p:sldId id="372" r:id="rId24"/>
    <p:sldId id="368" r:id="rId25"/>
    <p:sldId id="335" r:id="rId26"/>
    <p:sldId id="336" r:id="rId27"/>
    <p:sldId id="313" r:id="rId28"/>
    <p:sldId id="314" r:id="rId29"/>
    <p:sldId id="337" r:id="rId30"/>
    <p:sldId id="338" r:id="rId31"/>
    <p:sldId id="339" r:id="rId32"/>
    <p:sldId id="352" r:id="rId33"/>
    <p:sldId id="380" r:id="rId34"/>
    <p:sldId id="370" r:id="rId35"/>
    <p:sldId id="324" r:id="rId36"/>
    <p:sldId id="357" r:id="rId37"/>
    <p:sldId id="361" r:id="rId38"/>
    <p:sldId id="362" r:id="rId39"/>
    <p:sldId id="375" r:id="rId40"/>
    <p:sldId id="345" r:id="rId41"/>
    <p:sldId id="346" r:id="rId42"/>
    <p:sldId id="347" r:id="rId43"/>
    <p:sldId id="369" r:id="rId44"/>
    <p:sldId id="360" r:id="rId45"/>
    <p:sldId id="348" r:id="rId46"/>
    <p:sldId id="377" r:id="rId47"/>
    <p:sldId id="379" r:id="rId48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9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66"/>
    <a:srgbClr val="000099"/>
    <a:srgbClr val="FF0066"/>
    <a:srgbClr val="FF3300"/>
    <a:srgbClr val="800000"/>
    <a:srgbClr val="008080"/>
    <a:srgbClr val="339933"/>
    <a:srgbClr val="A7C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9018" autoAdjust="0"/>
  </p:normalViewPr>
  <p:slideViewPr>
    <p:cSldViewPr snapToGrid="0">
      <p:cViewPr varScale="1">
        <p:scale>
          <a:sx n="109" d="100"/>
          <a:sy n="109" d="100"/>
        </p:scale>
        <p:origin x="-1590" y="-90"/>
      </p:cViewPr>
      <p:guideLst>
        <p:guide orient="horz" pos="2183"/>
        <p:guide orient="horz" pos="972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9.xml"/><Relationship Id="rId13" Type="http://schemas.openxmlformats.org/officeDocument/2006/relationships/slide" Target="slides/slide35.xml"/><Relationship Id="rId3" Type="http://schemas.openxmlformats.org/officeDocument/2006/relationships/slide" Target="slides/slide12.xml"/><Relationship Id="rId7" Type="http://schemas.openxmlformats.org/officeDocument/2006/relationships/slide" Target="slides/slide28.xml"/><Relationship Id="rId12" Type="http://schemas.openxmlformats.org/officeDocument/2006/relationships/slide" Target="slides/slide33.xml"/><Relationship Id="rId2" Type="http://schemas.openxmlformats.org/officeDocument/2006/relationships/slide" Target="slides/slide11.xml"/><Relationship Id="rId1" Type="http://schemas.openxmlformats.org/officeDocument/2006/relationships/slide" Target="slides/slide10.xml"/><Relationship Id="rId6" Type="http://schemas.openxmlformats.org/officeDocument/2006/relationships/slide" Target="slides/slide25.xml"/><Relationship Id="rId11" Type="http://schemas.openxmlformats.org/officeDocument/2006/relationships/slide" Target="slides/slide32.xml"/><Relationship Id="rId5" Type="http://schemas.openxmlformats.org/officeDocument/2006/relationships/slide" Target="slides/slide14.xml"/><Relationship Id="rId10" Type="http://schemas.openxmlformats.org/officeDocument/2006/relationships/slide" Target="slides/slide31.xml"/><Relationship Id="rId4" Type="http://schemas.openxmlformats.org/officeDocument/2006/relationships/slide" Target="slides/slide13.xml"/><Relationship Id="rId9" Type="http://schemas.openxmlformats.org/officeDocument/2006/relationships/slide" Target="slides/slide30.xml"/><Relationship Id="rId14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CBA4ED6-8DC4-4161-9288-7E4284EFEC4B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59882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5E5E17D-484C-4984-9530-7A7100AFDC6A}" type="slidenum">
              <a:rPr lang="en-US" altLang="zh-TW" smtClean="0">
                <a:latin typeface="Arial" pitchFamily="34" charset="0"/>
              </a:rPr>
              <a:pPr/>
              <a:t>1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76E8D9-433A-48C6-8BC6-188DA32AD6E3}" type="slidenum">
              <a:rPr lang="zh-CN" altLang="en-US" smtClean="0">
                <a:latin typeface="Arial" pitchFamily="34" charset="0"/>
              </a:rPr>
              <a:pPr/>
              <a:t>6</a:t>
            </a:fld>
            <a:endParaRPr lang="zh-CN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C8C9FE-D8B8-4EC6-ADB9-8B4FA88F42F1}" type="slidenum">
              <a:rPr lang="en-US" altLang="zh-TW" smtClean="0">
                <a:latin typeface="Arial" pitchFamily="34" charset="0"/>
              </a:rPr>
              <a:pPr/>
              <a:t>18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73DC5E-D0E3-4662-B3E4-026334AD0919}" type="slidenum">
              <a:rPr lang="en-US" altLang="zh-TW" smtClean="0">
                <a:latin typeface="Arial" pitchFamily="34" charset="0"/>
              </a:rPr>
              <a:pPr/>
              <a:t>19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56BA60B-5921-4F57-8B34-922DEFE26F6B}" type="slidenum">
              <a:rPr lang="en-US" altLang="zh-TW" smtClean="0">
                <a:latin typeface="Arial" pitchFamily="34" charset="0"/>
              </a:rPr>
              <a:pPr/>
              <a:t>25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0CCECDB-2B20-429D-A31C-DA3A6C61CDB7}" type="slidenum">
              <a:rPr lang="en-US" altLang="zh-TW" smtClean="0">
                <a:latin typeface="Arial" pitchFamily="34" charset="0"/>
              </a:rPr>
              <a:pPr/>
              <a:t>28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3FC768-914C-4251-97BD-DA55888F6EC1}" type="slidenum">
              <a:rPr lang="en-US" altLang="zh-TW" smtClean="0">
                <a:latin typeface="Arial" pitchFamily="34" charset="0"/>
              </a:rPr>
              <a:pPr/>
              <a:t>40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BEB7714-1764-4295-8A33-1C1E2DE28272}" type="slidenum">
              <a:rPr lang="en-US" altLang="zh-TW" smtClean="0">
                <a:latin typeface="Arial" pitchFamily="34" charset="0"/>
              </a:rPr>
              <a:pPr/>
              <a:t>41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C8AEBA7-467A-47B3-806F-C6511AA4E51D}" type="slidenum">
              <a:rPr lang="en-US" altLang="zh-TW" smtClean="0">
                <a:latin typeface="Arial" pitchFamily="34" charset="0"/>
              </a:rPr>
              <a:pPr/>
              <a:t>42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4684BA-E46A-4500-AD6A-8D061D16AC04}" type="slidenum">
              <a:rPr lang="en-US" altLang="zh-TW" smtClean="0">
                <a:latin typeface="Arial" pitchFamily="34" charset="0"/>
              </a:rPr>
              <a:pPr/>
              <a:t>45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4684BA-E46A-4500-AD6A-8D061D16AC04}" type="slidenum">
              <a:rPr lang="en-US" altLang="zh-TW" smtClean="0">
                <a:latin typeface="Arial" pitchFamily="34" charset="0"/>
              </a:rPr>
              <a:pPr/>
              <a:t>46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zh-TW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CEFB6-C606-432E-922B-36E2E10A13E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D5996-586D-4A05-A2FE-9D7FEC5AF57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47B0F6-AF20-486B-BA0C-BCDFF5B18A9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26B00B-920D-49AF-963E-60D4DE006B16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759E2C-862C-49FB-A892-8730F0E176A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9B510-FA63-4114-876F-5305543A899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244E8-EB58-4421-9518-79DF70818C5C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763FE-4FF1-4F35-8F4F-11C72935184F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47097D-A679-4836-B328-B4D0AE659D2B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7B8E7-788C-4414-948F-48C5ADEE26B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CF0E03-BCA6-49C1-B896-AED99F09A37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457B1-E829-4079-87BB-BA2874F47815}" type="datetimeFigureOut">
              <a:rPr lang="zh-CN" altLang="en-US"/>
              <a:pPr>
                <a:defRPr/>
              </a:pPr>
              <a:t>2025/9/6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EE378-19AE-4B45-B533-E17DDEBB2B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450" y="609600"/>
            <a:ext cx="77724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74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149850" y="1981200"/>
            <a:ext cx="3810000" cy="1981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149850" y="4114800"/>
            <a:ext cx="3810000" cy="1981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BAE29-85DA-4BD3-85F3-6471C0052AB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450" y="609600"/>
            <a:ext cx="77724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74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49850" y="1981200"/>
            <a:ext cx="3810000" cy="4114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C6606-34C6-4A47-87B5-47F61006812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1187450" y="609600"/>
            <a:ext cx="7772400" cy="54864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64352-672A-42F0-886B-C658A12C55D2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47B0F6-AF20-486B-BA0C-BCDFF5B18A9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  <p:sldLayoutId id="2147483936" r:id="rId15"/>
  </p:sldLayoutIdLst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8" Type="http://schemas.microsoft.com/office/2007/relationships/hdphoto" Target="../media/hdphoto1.wdp"/><Relationship Id="rId7" Type="http://schemas.openxmlformats.org/officeDocument/2006/relationships/image" Target="../media/image6.png"/><Relationship Id="rId17" Type="http://schemas.openxmlformats.org/officeDocument/2006/relationships/image" Target="../media/image8.png"/><Relationship Id="rId2" Type="http://schemas.openxmlformats.org/officeDocument/2006/relationships/image" Target="../media/image4.png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5.png"/><Relationship Id="rId15" Type="http://schemas.openxmlformats.org/officeDocument/2006/relationships/image" Target="../media/image7.png"/><Relationship Id="rId4" Type="http://schemas.openxmlformats.org/officeDocument/2006/relationships/image" Target="../media/image2.sv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114&#20809;&#20161;&#22577;&#22577;_&#23416;&#26657;&#26085;.pptx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114%20&#38617;&#35486;&#29677;G3&#20161;&#24859;%20&#23478;&#38263;&#26085;PPT.pdf" TargetMode="External"/><Relationship Id="rId5" Type="http://schemas.openxmlformats.org/officeDocument/2006/relationships/hyperlink" Target="&#23416;&#26657;&#26085;&#23416;&#21209;&#34389;&#23459;&#23566;&#20107;&#38917;1140906.pptx" TargetMode="External"/><Relationship Id="rId4" Type="http://schemas.openxmlformats.org/officeDocument/2006/relationships/hyperlink" Target="https://docs.google.com/presentation/d/1UWL6ZnV49vKf7d7i99aJZ3wuMU7Z08qt/edit?slide=id.p1#slide=id.p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114&#19977;&#24180;&#32026;&#12304;&#33258;&#28982;&#12305;&#23416;&#26657;&#26085;.pptx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114-1&#23416;&#26657;&#26085;&#39636;&#32946;&#19977;&#24180;&#32026;&#27472;&#27491;&#26256;.pptx" TargetMode="External"/><Relationship Id="rId4" Type="http://schemas.openxmlformats.org/officeDocument/2006/relationships/hyperlink" Target="114&#19978;-&#19977;&#24180;&#32026;&#38899;&#27138;&#31777;&#22577;.ppt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114-1&#25856;&#23721;&#35506;&#35506;&#34920;.pn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339752" y="4844460"/>
            <a:ext cx="4104456" cy="112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三 年 </a:t>
            </a:r>
            <a:r>
              <a:rPr lang="zh-TW" altLang="en-US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全體老師  共作</a:t>
            </a:r>
            <a:endParaRPr lang="zh-TW" altLang="en-US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84368" y="6381328"/>
            <a:ext cx="1259632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114.9.6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A9AEF61E-AD5D-7D4C-F979-1B872C27FF03}"/>
              </a:ext>
            </a:extLst>
          </p:cNvPr>
          <p:cNvSpPr txBox="1"/>
          <p:nvPr/>
        </p:nvSpPr>
        <p:spPr>
          <a:xfrm>
            <a:off x="1331640" y="1988840"/>
            <a:ext cx="6139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latin typeface="華康楷書體W7" panose="03000709000000000000" pitchFamily="65" charset="-120"/>
                <a:ea typeface="華康楷書體W7" panose="03000709000000000000" pitchFamily="65" charset="-120"/>
              </a:rPr>
              <a:t>光仁國小</a:t>
            </a:r>
            <a:r>
              <a:rPr lang="en-US" altLang="zh-TW" sz="5400" dirty="0" smtClean="0">
                <a:solidFill>
                  <a:srgbClr val="FF0000"/>
                </a:solidFill>
                <a:latin typeface="華康楷書體W7" panose="03000709000000000000" pitchFamily="65" charset="-120"/>
                <a:ea typeface="華康楷書體W7" panose="03000709000000000000" pitchFamily="65" charset="-120"/>
              </a:rPr>
              <a:t>114</a:t>
            </a:r>
            <a:r>
              <a:rPr lang="zh-TW" altLang="en-US" sz="5400" dirty="0" smtClean="0">
                <a:solidFill>
                  <a:srgbClr val="FF0000"/>
                </a:solidFill>
                <a:latin typeface="華康楷書體W7" panose="03000709000000000000" pitchFamily="65" charset="-120"/>
                <a:ea typeface="華康楷書體W7" panose="03000709000000000000" pitchFamily="65" charset="-120"/>
              </a:rPr>
              <a:t>學年</a:t>
            </a:r>
            <a:r>
              <a:rPr lang="zh-TW" altLang="en-US" sz="5400" dirty="0">
                <a:solidFill>
                  <a:srgbClr val="FF0000"/>
                </a:solidFill>
                <a:latin typeface="華康楷書體W7" panose="03000709000000000000" pitchFamily="65" charset="-120"/>
                <a:ea typeface="華康楷書體W7" panose="03000709000000000000" pitchFamily="65" charset="-120"/>
              </a:rPr>
              <a:t>度上學期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E79B0099-928D-FCA3-9873-DBE6ADD9F0B4}"/>
              </a:ext>
            </a:extLst>
          </p:cNvPr>
          <p:cNvSpPr txBox="1"/>
          <p:nvPr/>
        </p:nvSpPr>
        <p:spPr>
          <a:xfrm>
            <a:off x="1619672" y="3861048"/>
            <a:ext cx="5311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dirty="0">
                <a:solidFill>
                  <a:srgbClr val="0033CC"/>
                </a:solidFill>
                <a:latin typeface="華康楷書體W7" panose="03000709000000000000" pitchFamily="65" charset="-120"/>
                <a:ea typeface="華康楷書體W7" panose="03000709000000000000" pitchFamily="65" charset="-120"/>
              </a:rPr>
              <a:t>學校日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117673" y="6462158"/>
            <a:ext cx="2720696" cy="19691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99127">
            <a:off x="14122084" y="-36445"/>
            <a:ext cx="2204669" cy="21357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4643936" y="724390"/>
            <a:ext cx="995763" cy="10866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1266312">
            <a:off x="15238381" y="7073231"/>
            <a:ext cx="286309" cy="1086001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19196" y1="90148" x2="6696" y2="90640"/>
                        <a14:foregroundMark x1="4464" y1="89163" x2="3571" y2="96059"/>
                        <a14:foregroundMark x1="29018" y1="97044" x2="29911" y2="99507"/>
                        <a14:foregroundMark x1="20982" y1="94089" x2="32143" y2="93596"/>
                        <a14:foregroundMark x1="49554" y1="85714" x2="49554" y2="97537"/>
                        <a14:foregroundMark x1="39732" y1="87192" x2="42857" y2="90148"/>
                        <a14:foregroundMark x1="61161" y1="84236" x2="64286" y2="91626"/>
                        <a14:foregroundMark x1="66964" y1="83744" x2="82589" y2="93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531" y="-271267"/>
            <a:ext cx="6020937" cy="545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819779"/>
              </p:ext>
            </p:extLst>
          </p:nvPr>
        </p:nvGraphicFramePr>
        <p:xfrm>
          <a:off x="2248867" y="1543050"/>
          <a:ext cx="6768752" cy="2269873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8925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14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565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573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65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565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565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565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5730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5730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30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ar-SA" sz="16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時間</a:t>
                      </a:r>
                      <a:endParaRPr lang="en-US" sz="1600" kern="50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6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lang="ar-SA" sz="16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班級</a:t>
                      </a:r>
                      <a:endParaRPr lang="zh-TW" sz="16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</a:t>
                      </a:r>
                      <a:r>
                        <a:rPr lang="ar-SA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09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0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</a:t>
                      </a:r>
                      <a:r>
                        <a:rPr lang="ar-SA" sz="1400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lang="en-US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sz="14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383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ar-SA" sz="1600" kern="5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三愛</a:t>
                      </a:r>
                      <a:endParaRPr lang="zh-TW" sz="1600" kern="5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indent="-60960" algn="ctr">
                        <a:spcAft>
                          <a:spcPts val="0"/>
                        </a:spcAft>
                      </a:pPr>
                      <a:r>
                        <a:rPr lang="ar-SA" sz="16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校長</a:t>
                      </a:r>
                      <a:endParaRPr lang="zh-TW" sz="16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indent="-60960" algn="ctr">
                        <a:spcAft>
                          <a:spcPts val="0"/>
                        </a:spcAft>
                      </a:pPr>
                      <a:r>
                        <a:rPr lang="ar-SA" sz="15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學務處</a:t>
                      </a:r>
                      <a:endParaRPr lang="zh-TW" sz="15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indent="-60960" algn="ctr">
                        <a:spcAft>
                          <a:spcPts val="0"/>
                        </a:spcAft>
                      </a:pPr>
                      <a:r>
                        <a:rPr lang="ar-SA" sz="15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總務處</a:t>
                      </a:r>
                      <a:endParaRPr lang="zh-TW" sz="15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indent="-60960" algn="ctr">
                        <a:spcAft>
                          <a:spcPts val="0"/>
                        </a:spcAft>
                      </a:pPr>
                      <a:endParaRPr lang="zh-TW" sz="16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indent="-60960" algn="ctr">
                        <a:spcAft>
                          <a:spcPts val="0"/>
                        </a:spcAft>
                      </a:pPr>
                      <a:endParaRPr lang="zh-TW" sz="16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ar-SA" sz="16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體育</a:t>
                      </a:r>
                      <a:r>
                        <a:rPr lang="en-US" sz="16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/>
                      </a:r>
                      <a:br>
                        <a:rPr lang="en-US" sz="16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lang="zh-TW" altLang="en-US" sz="1500" u="sng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歐正暐</a:t>
                      </a:r>
                      <a:endParaRPr lang="zh-TW" sz="15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indent="-60960" algn="ctr">
                        <a:spcAft>
                          <a:spcPts val="0"/>
                        </a:spcAft>
                      </a:pPr>
                      <a:r>
                        <a:rPr lang="ar-SA" sz="16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自然</a:t>
                      </a:r>
                      <a:endParaRPr lang="zh-TW" sz="16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indent="-60960" algn="ctr">
                        <a:spcAft>
                          <a:spcPts val="0"/>
                        </a:spcAft>
                      </a:pPr>
                      <a:r>
                        <a:rPr lang="zh-TW" altLang="en-US" sz="1500" u="sng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周 南</a:t>
                      </a:r>
                      <a:endParaRPr lang="zh-TW" sz="15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ar-SA" sz="16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音樂</a:t>
                      </a:r>
                      <a:endParaRPr lang="zh-TW" sz="16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r-SA" sz="1500" u="sng" kern="5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朱英芬</a:t>
                      </a:r>
                      <a:endParaRPr lang="zh-TW" sz="15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tc>
                  <a:txBody>
                    <a:bodyPr/>
                    <a:lstStyle/>
                    <a:p>
                      <a:pPr marL="0" marR="0" indent="-6096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5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ESL</a:t>
                      </a:r>
                      <a:endParaRPr lang="zh-TW" altLang="zh-TW" sz="1400" kern="50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indent="-60960" algn="ctr">
                        <a:spcAft>
                          <a:spcPts val="0"/>
                        </a:spcAft>
                      </a:pPr>
                      <a:endParaRPr lang="zh-TW" sz="1500" kern="50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40391" marR="40391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72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0553" y="709310"/>
            <a:ext cx="3987425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各處室報告：</a:t>
            </a:r>
            <a:endParaRPr kumimoji="0" lang="en-US" altLang="zh-TW" sz="4900" b="0" i="0" u="none" strike="noStrike" kern="120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FC387BF3-6EB6-F1B1-8663-D37CADA438BF}"/>
              </a:ext>
            </a:extLst>
          </p:cNvPr>
          <p:cNvSpPr txBox="1">
            <a:spLocks noChangeArrowheads="1"/>
          </p:cNvSpPr>
          <p:nvPr/>
        </p:nvSpPr>
        <p:spPr>
          <a:xfrm>
            <a:off x="3951119" y="401654"/>
            <a:ext cx="3825553" cy="3568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defPPr>
              <a:defRPr lang="zh-TW"/>
            </a:defPPr>
            <a:lvl1pPr marL="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 kumimoji="0" sz="4900">
                <a:latin typeface="標楷體" pitchFamily="65" charset="-120"/>
                <a:ea typeface="標楷體" pitchFamily="65" charset="-120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zh-TW" altLang="en-US" sz="5200" dirty="0" smtClean="0">
                <a:solidFill>
                  <a:srgbClr val="FF0000"/>
                </a:solidFill>
                <a:hlinkClick r:id="rId3" action="ppaction://hlinkpres?slideindex=1&amp;slidetitle="/>
              </a:rPr>
              <a:t>教務處</a:t>
            </a:r>
            <a:endParaRPr lang="en-US" altLang="zh-TW" sz="5200" dirty="0" smtClean="0">
              <a:solidFill>
                <a:srgbClr val="FF0000"/>
              </a:solidFill>
              <a:hlinkClick r:id="rId4"/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 smtClean="0">
                <a:solidFill>
                  <a:srgbClr val="FF0000"/>
                </a:solidFill>
                <a:hlinkClick r:id="rId5" action="ppaction://hlinkpres?slideindex=1&amp;slidetitle="/>
              </a:rPr>
              <a:t>學務處</a:t>
            </a:r>
            <a:endParaRPr lang="en-US" altLang="zh-TW" sz="5200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 smtClean="0">
                <a:solidFill>
                  <a:srgbClr val="7030A0"/>
                </a:solidFill>
                <a:hlinkClick r:id="rId3" action="ppaction://hlinkpres?slideindex=1&amp;slidetitle="/>
              </a:rPr>
              <a:t>輔導室</a:t>
            </a:r>
            <a:endParaRPr lang="en-US" altLang="zh-TW" sz="5200" dirty="0">
              <a:solidFill>
                <a:srgbClr val="FF9966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 smtClean="0">
                <a:solidFill>
                  <a:srgbClr val="0033CC"/>
                </a:solidFill>
                <a:hlinkClick r:id="rId3" action="ppaction://hlinkpres?slideindex=1&amp;slidetitle="/>
              </a:rPr>
              <a:t>總務處</a:t>
            </a:r>
            <a:endParaRPr lang="en-US" altLang="zh-TW" sz="5200" dirty="0" smtClean="0">
              <a:solidFill>
                <a:srgbClr val="0033CC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 smtClean="0">
                <a:solidFill>
                  <a:srgbClr val="0033CC"/>
                </a:solidFill>
                <a:hlinkClick r:id="rId6" action="ppaction://hlinkfile"/>
              </a:rPr>
              <a:t>英語辦公室</a:t>
            </a:r>
            <a:endParaRPr lang="en-US" altLang="zh-TW" sz="5200" dirty="0">
              <a:solidFill>
                <a:srgbClr val="0033CC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470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0553" y="709310"/>
            <a:ext cx="3164441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9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教學團隊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FC387BF3-6EB6-F1B1-8663-D37CADA438BF}"/>
              </a:ext>
            </a:extLst>
          </p:cNvPr>
          <p:cNvSpPr txBox="1">
            <a:spLocks noChangeArrowheads="1"/>
          </p:cNvSpPr>
          <p:nvPr/>
        </p:nvSpPr>
        <p:spPr>
          <a:xfrm>
            <a:off x="2771800" y="345438"/>
            <a:ext cx="5760640" cy="5256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zh-TW"/>
            </a:defPPr>
            <a:lvl1pPr marL="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 kumimoji="0" sz="4900">
                <a:latin typeface="標楷體" pitchFamily="65" charset="-120"/>
                <a:ea typeface="標楷體" pitchFamily="65" charset="-120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zh-TW" altLang="en-US" sz="5200" dirty="0">
                <a:solidFill>
                  <a:srgbClr val="FF0000"/>
                </a:solidFill>
              </a:rPr>
              <a:t>自然</a:t>
            </a:r>
            <a:r>
              <a:rPr lang="zh-TW" altLang="en-US" sz="5200" dirty="0" smtClean="0">
                <a:solidFill>
                  <a:srgbClr val="FF0000"/>
                </a:solidFill>
              </a:rPr>
              <a:t>：</a:t>
            </a:r>
            <a:r>
              <a:rPr lang="zh-TW" altLang="en-US" sz="5200" dirty="0" smtClean="0">
                <a:solidFill>
                  <a:srgbClr val="FF0000"/>
                </a:solidFill>
                <a:hlinkClick r:id="rId3" action="ppaction://hlinkpres?slideindex=1&amp;slidetitle="/>
              </a:rPr>
              <a:t>周  南老師</a:t>
            </a:r>
            <a:endParaRPr lang="en-US" altLang="zh-TW" sz="5200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>
                <a:solidFill>
                  <a:srgbClr val="7030A0"/>
                </a:solidFill>
              </a:rPr>
              <a:t>音樂：</a:t>
            </a:r>
            <a:r>
              <a:rPr lang="zh-TW" altLang="en-US" sz="5200" dirty="0">
                <a:solidFill>
                  <a:srgbClr val="7030A0"/>
                </a:solidFill>
                <a:hlinkClick r:id="rId4" action="ppaction://hlinkpres?slideindex=1&amp;slidetitle="/>
              </a:rPr>
              <a:t>朱英芬老師</a:t>
            </a:r>
            <a:endParaRPr lang="en-US" altLang="zh-TW" sz="5200" dirty="0">
              <a:solidFill>
                <a:srgbClr val="7030A0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 smtClean="0">
                <a:solidFill>
                  <a:srgbClr val="FF9966"/>
                </a:solidFill>
              </a:rPr>
              <a:t>生命</a:t>
            </a:r>
            <a:r>
              <a:rPr lang="zh-TW" altLang="en-US" sz="5200" dirty="0">
                <a:solidFill>
                  <a:srgbClr val="FF9966"/>
                </a:solidFill>
              </a:rPr>
              <a:t>：廖文櫻老師</a:t>
            </a:r>
            <a:endParaRPr lang="en-US" altLang="zh-TW" sz="5200" dirty="0">
              <a:solidFill>
                <a:srgbClr val="FF9966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>
                <a:solidFill>
                  <a:srgbClr val="0033CC"/>
                </a:solidFill>
              </a:rPr>
              <a:t>體育</a:t>
            </a:r>
            <a:r>
              <a:rPr lang="zh-TW" altLang="en-US" sz="5200" dirty="0" smtClean="0">
                <a:solidFill>
                  <a:srgbClr val="0033CC"/>
                </a:solidFill>
              </a:rPr>
              <a:t>：</a:t>
            </a:r>
            <a:r>
              <a:rPr lang="zh-TW" altLang="en-US" sz="5200" dirty="0" smtClean="0">
                <a:solidFill>
                  <a:srgbClr val="0033CC"/>
                </a:solidFill>
                <a:hlinkClick r:id="rId5" action="ppaction://hlinkpres?slideindex=1&amp;slidetitle="/>
              </a:rPr>
              <a:t>歐正暐老師</a:t>
            </a:r>
            <a:endParaRPr lang="en-US" altLang="zh-TW" sz="5200" dirty="0">
              <a:solidFill>
                <a:srgbClr val="0033CC"/>
              </a:solidFill>
            </a:endParaRPr>
          </a:p>
          <a:p>
            <a:pPr>
              <a:lnSpc>
                <a:spcPct val="110000"/>
              </a:lnSpc>
            </a:pPr>
            <a:r>
              <a:rPr lang="zh-TW" altLang="en-US" sz="5200" dirty="0">
                <a:solidFill>
                  <a:schemeClr val="accent2">
                    <a:lumMod val="75000"/>
                  </a:schemeClr>
                </a:solidFill>
              </a:rPr>
              <a:t>電腦</a:t>
            </a:r>
            <a:r>
              <a:rPr lang="zh-TW" altLang="en-US" sz="5200" dirty="0" smtClean="0"/>
              <a:t>：桑慧安老師</a:t>
            </a:r>
            <a:endParaRPr lang="en-US" altLang="zh-TW" sz="5200" dirty="0"/>
          </a:p>
        </p:txBody>
      </p:sp>
      <p:sp>
        <p:nvSpPr>
          <p:cNvPr id="6" name="矩形 5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418716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700213"/>
            <a:ext cx="66436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 altLang="zh-TW" sz="4000">
              <a:ea typeface="超研澤粗圓"/>
              <a:cs typeface="超研澤粗圓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1115616" y="54868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4800" b="1" dirty="0"/>
              <a:t>三年級學年共同事務</a:t>
            </a: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619672" y="1412776"/>
            <a:ext cx="6186309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本學期課程注意事項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各科評分方式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定期評量時間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國數社範圍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本學期各項活動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本學期需要您攜手合作的事項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班費使用說明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提案與表決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 </a:t>
            </a:r>
            <a:endParaRPr lang="en-US" altLang="zh-TW" dirty="0"/>
          </a:p>
          <a:p>
            <a:endParaRPr lang="zh-TW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714480" y="2517487"/>
            <a:ext cx="77724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本學期課程注意事項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143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本學期課程注意事項</a:t>
            </a:r>
          </a:p>
        </p:txBody>
      </p:sp>
      <p:sp>
        <p:nvSpPr>
          <p:cNvPr id="19459" name="內容版面配置區 2"/>
          <p:cNvSpPr>
            <a:spLocks noGrp="1"/>
          </p:cNvSpPr>
          <p:nvPr>
            <p:ph idx="1"/>
          </p:nvPr>
        </p:nvSpPr>
        <p:spPr>
          <a:xfrm>
            <a:off x="755576" y="1268760"/>
            <a:ext cx="7772400" cy="3312368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朝會：每週一上午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00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舉行兒童朝會，請盡量讓孩子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在 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40 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前到校並先吃完早餐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</a:pP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朝會逢雙週抽背國語補充教材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，請小朋友要熟背。</a:t>
            </a:r>
          </a:p>
          <a:p>
            <a:pPr>
              <a:lnSpc>
                <a:spcPct val="120000"/>
              </a:lnSpc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增能社團：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9/12(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開始上課至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1/9(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，共上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18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次課程，週五下午授課。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請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使用鉛筆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u="sng" dirty="0">
                <a:latin typeface="標楷體" pitchFamily="65" charset="-120"/>
                <a:ea typeface="標楷體" pitchFamily="65" charset="-120"/>
              </a:rPr>
              <a:t>安全考量，禁止使用自動筆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83592" y="2601791"/>
            <a:ext cx="77724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Aft>
                <a:spcPts val="0"/>
              </a:spcAft>
            </a:pPr>
            <a:r>
              <a:rPr lang="zh-TW" altLang="en-US" sz="4400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540750" cy="90872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各科版本以及作業本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-1</a:t>
            </a:r>
          </a:p>
        </p:txBody>
      </p:sp>
      <p:graphicFrame>
        <p:nvGraphicFramePr>
          <p:cNvPr id="122941" name="Group 6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9538276"/>
              </p:ext>
            </p:extLst>
          </p:nvPr>
        </p:nvGraphicFramePr>
        <p:xfrm>
          <a:off x="491459" y="876818"/>
          <a:ext cx="8161081" cy="4558812"/>
        </p:xfrm>
        <a:graphic>
          <a:graphicData uri="http://schemas.openxmlformats.org/drawingml/2006/table">
            <a:tbl>
              <a:tblPr/>
              <a:tblGrid>
                <a:gridCol w="6506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00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60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343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48952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語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用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鉛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筆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習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寫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翰林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課本、習作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補充說明</a:t>
                      </a:r>
                      <a:endParaRPr kumimoji="1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08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造詞簿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使用國語字典查生字並造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個詞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5609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國考本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每課結束之後聽寫考試使用，試題包含</a:t>
                      </a: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(1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題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、生字部首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(1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題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 </a:t>
                      </a:r>
                      <a:endParaRPr kumimoji="1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圈詞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(10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題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、字音字形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(2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題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PS.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錯誤不擦，訂正在雙線下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2764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國語補充教材</a:t>
                      </a:r>
                      <a:endParaRPr kumimoji="1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使用一年，請妥善保存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包含成語、唐詩、弟子規、字音字形等豐富內容，補充學生成語、字音字形知識。</a:t>
                      </a:r>
                      <a:endParaRPr kumimoji="1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成語練習：每課</a:t>
                      </a:r>
                      <a:r>
                        <a:rPr kumimoji="1" lang="zh-TW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考</a:t>
                      </a: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00FFFF"/>
                          </a:highlight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r>
                        <a:rPr kumimoji="1" lang="zh-TW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個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</a:t>
                      </a:r>
                      <a:r>
                        <a:rPr kumimoji="1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的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其</a:t>
                      </a:r>
                      <a:r>
                        <a:rPr kumimoji="1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中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kumimoji="1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字音字形練習：每課聽寫考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題字音字形的其中</a:t>
                      </a: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題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590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824681"/>
              </p:ext>
            </p:extLst>
          </p:nvPr>
        </p:nvGraphicFramePr>
        <p:xfrm>
          <a:off x="683658" y="908720"/>
          <a:ext cx="7833618" cy="3822222"/>
        </p:xfrm>
        <a:graphic>
          <a:graphicData uri="http://schemas.openxmlformats.org/drawingml/2006/table">
            <a:tbl>
              <a:tblPr/>
              <a:tblGrid>
                <a:gridCol w="27787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548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生字甲、乙本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生字及詞語書寫練習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國語課堂練習</a:t>
                      </a: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課堂中增加學生字音字形</a:t>
                      </a:r>
                      <a:endParaRPr lang="en-US" altLang="zh-TW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國語作業簿</a:t>
                      </a: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課堂總複習與歸納</a:t>
                      </a:r>
                      <a:endParaRPr lang="en-US" altLang="zh-TW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026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閱讀寫作選編教材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自編</a:t>
                      </a: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教材</a:t>
                      </a: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培養寫作能力的好幫手</a:t>
                      </a:r>
                      <a:endParaRPr lang="en-US" altLang="zh-TW" sz="2400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部分內容會與聯合報創思作文合作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閱讀小達人</a:t>
                      </a: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使用一年，請妥善保存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中文班書</a:t>
                      </a: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每學期班級均有中文班書</a:t>
                      </a: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書香列車</a:t>
                      </a: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每學期輪讀</a:t>
                      </a: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23528" y="0"/>
            <a:ext cx="8540750" cy="9087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各科版本以及作業本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-2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各科版本以及作業本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-3</a:t>
            </a:r>
          </a:p>
        </p:txBody>
      </p:sp>
      <p:graphicFrame>
        <p:nvGraphicFramePr>
          <p:cNvPr id="123960" name="Group 5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457467"/>
              </p:ext>
            </p:extLst>
          </p:nvPr>
        </p:nvGraphicFramePr>
        <p:xfrm>
          <a:off x="632468" y="1166110"/>
          <a:ext cx="7658781" cy="4243543"/>
        </p:xfrm>
        <a:graphic>
          <a:graphicData uri="http://schemas.openxmlformats.org/drawingml/2006/table">
            <a:tbl>
              <a:tblPr/>
              <a:tblGrid>
                <a:gridCol w="9481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43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40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462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16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本土                        </a:t>
                      </a:r>
                    </a:p>
                  </a:txBody>
                  <a:tcPr marT="45689" marB="4568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+CD(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★雙語班無本土課程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孝</a:t>
                      </a:r>
                      <a:endParaRPr kumimoji="1" lang="en-US" altLang="zh-TW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236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課本、習作、附件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各</a:t>
                      </a:r>
                      <a:r>
                        <a:rPr kumimoji="1" lang="zh-TW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班級導師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任課</a:t>
                      </a:r>
                      <a:endParaRPr kumimoji="1" lang="zh-TW" altLang="zh-TW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重點複習、練習簿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14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紅數簿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社會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各班級任教師任課</a:t>
                      </a:r>
                      <a:endParaRPr kumimoji="1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23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自然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周南老師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仁、愛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廖金燕老師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信</a:t>
                      </a: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筆記簿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陳韋宇老師</a:t>
                      </a:r>
                      <a:r>
                        <a:rPr kumimoji="1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孝</a:t>
                      </a: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-7191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各科版本以及作業本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-4</a:t>
            </a:r>
          </a:p>
        </p:txBody>
      </p:sp>
      <p:graphicFrame>
        <p:nvGraphicFramePr>
          <p:cNvPr id="124967" name="Group 106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766516"/>
              </p:ext>
            </p:extLst>
          </p:nvPr>
        </p:nvGraphicFramePr>
        <p:xfrm>
          <a:off x="745257" y="943629"/>
          <a:ext cx="7653485" cy="4495764"/>
        </p:xfrm>
        <a:graphic>
          <a:graphicData uri="http://schemas.openxmlformats.org/drawingml/2006/table">
            <a:tbl>
              <a:tblPr/>
              <a:tblGrid>
                <a:gridCol w="9082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91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843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417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35725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英文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孝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6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Everybody up 2</a:t>
                      </a:r>
                    </a:p>
                    <a:p>
                      <a:r>
                        <a:rPr lang="zh-TW" altLang="en-US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課本</a:t>
                      </a:r>
                      <a:r>
                        <a:rPr lang="en-US" altLang="zh-TW" sz="26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lang="zh-TW" altLang="en-US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習作</a:t>
                      </a:r>
                      <a:r>
                        <a:rPr lang="en-US" altLang="zh-TW" sz="2600" kern="1200" dirty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+CD</a:t>
                      </a:r>
                    </a:p>
                    <a:p>
                      <a:r>
                        <a:rPr lang="en-US" altLang="zh-TW" sz="1800" kern="1200" dirty="0"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CD</a:t>
                      </a:r>
                      <a:r>
                        <a:rPr kumimoji="1" lang="zh-TW" alt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若有問題請儘快提出、更換</a:t>
                      </a:r>
                      <a:r>
                        <a:rPr kumimoji="1" lang="en-US" altLang="zh-TW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lang="zh-TW" altLang="en-US" sz="1800" dirty="0"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教材使用一年，請妥善保存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689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英語練習簿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書寫單字</a:t>
                      </a: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句型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209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英會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Imagine 3</a:t>
                      </a:r>
                      <a:endParaRPr kumimoji="1" lang="zh-TW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教材使用一年，請妥善保存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3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英讀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英語讀本共</a:t>
                      </a: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本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分組教學</a:t>
                      </a:r>
                      <a:endParaRPr kumimoji="1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388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ESL(</a:t>
                      </a:r>
                      <a:r>
                        <a:rPr kumimoji="1" lang="zh-TW" alt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仁、</a:t>
                      </a:r>
                      <a:r>
                        <a:rPr kumimoji="1" lang="zh-TW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愛、信</a:t>
                      </a:r>
                      <a:r>
                        <a:rPr kumimoji="1" lang="en-US" altLang="zh-TW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</a:t>
                      </a:r>
                      <a:r>
                        <a:rPr kumimoji="1" lang="en-US" altLang="zh-TW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ESL</a:t>
                      </a: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團隊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68266989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-71918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各科版本以及作業本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-5</a:t>
            </a:r>
          </a:p>
        </p:txBody>
      </p:sp>
      <p:graphicFrame>
        <p:nvGraphicFramePr>
          <p:cNvPr id="125992" name="Group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788682"/>
              </p:ext>
            </p:extLst>
          </p:nvPr>
        </p:nvGraphicFramePr>
        <p:xfrm>
          <a:off x="827584" y="980728"/>
          <a:ext cx="7560518" cy="4517064"/>
        </p:xfrm>
        <a:graphic>
          <a:graphicData uri="http://schemas.openxmlformats.org/drawingml/2006/table">
            <a:tbl>
              <a:tblPr/>
              <a:tblGrid>
                <a:gridCol w="8471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16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258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759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08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電腦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巨岩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Windows10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電腦世界初體驗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課本統一放於電腦教室使用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藝文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音樂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：音樂簿、直笛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美勞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：用具表貼在聯絡簿封底，建議準備工具箱及工作服，一次備齊放置物櫃。書法課程併入美術課實施。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★音樂班無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美勞教師：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秦志潔老師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音樂教師：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朱英芬老師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53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生命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聽天主的聲音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新約</a:t>
                      </a:r>
                      <a:r>
                        <a:rPr kumimoji="1" lang="en-US" altLang="zh-TW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使用二年，請妥善保存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廖文櫻老師</a:t>
                      </a:r>
                      <a:endParaRPr kumimoji="1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54" y="-112342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作業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46926" y="867714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在校時間可寫作業：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當孩子想寫功課時，效果一定最佳。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以課本為標準：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當孩子寫作業發生疑問時，以課本為參照標準。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確實訂正：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下次才不會再錯。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務必訂簽：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請家長務必於課或單元後檢查孩子是否有訂正，並附上簽名。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字體工整：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把字寫正，必能減少錯誤。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  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希望孩子能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認真完成每一項作業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，如此學習才有效果。如果孩子有多餘的時間，可以閱讀、複習。</a:t>
            </a:r>
          </a:p>
          <a:p>
            <a:pPr eaLnBrk="1" hangingPunct="1">
              <a:lnSpc>
                <a:spcPct val="90000"/>
              </a:lnSpc>
            </a:pPr>
            <a:endParaRPr kumimoji="0" lang="zh-TW" altLang="en-US" sz="2800" dirty="0"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65106" y="2786058"/>
            <a:ext cx="5465851" cy="1189038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各科評分方式</a:t>
            </a:r>
          </a:p>
        </p:txBody>
      </p:sp>
      <p:sp>
        <p:nvSpPr>
          <p:cNvPr id="4" name="矩形 3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981200"/>
            <a:ext cx="3814763" cy="4114800"/>
          </a:xfrm>
        </p:spPr>
        <p:txBody>
          <a:bodyPr/>
          <a:lstStyle/>
          <a:p>
            <a:pPr eaLnBrk="1" hangingPunct="1"/>
            <a:endParaRPr lang="en-US" altLang="zh-TW" sz="2800" dirty="0"/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>
              <a:buFontTx/>
              <a:buNone/>
            </a:pPr>
            <a:endParaRPr lang="en-US" altLang="zh-TW" sz="2800" dirty="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95536" y="207443"/>
            <a:ext cx="7991475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r>
              <a:rPr lang="zh-TW" altLang="en-US" sz="5400" dirty="0">
                <a:solidFill>
                  <a:srgbClr val="CC3399"/>
                </a:solidFill>
                <a:latin typeface="標楷體" pitchFamily="65" charset="-120"/>
                <a:ea typeface="標楷體" pitchFamily="65" charset="-120"/>
              </a:rPr>
              <a:t>國語各項目所佔百分比</a:t>
            </a: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 marL="342900" indent="-342900"/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1835696" y="1279124"/>
            <a:ext cx="568863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國 語 習 作 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甲、乙 本   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造詞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簿、圈詞：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國 考 本    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態度    ：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>
              <a:spcBef>
                <a:spcPct val="20000"/>
              </a:spcBef>
            </a:pP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國語作業簿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定 期 評 量 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04754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國語科特別要求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85786" y="1556792"/>
            <a:ext cx="7674622" cy="4465637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字體端正</a:t>
            </a:r>
          </a:p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能寫出完整、優美的句子</a:t>
            </a:r>
          </a:p>
          <a:p>
            <a:pPr eaLnBrk="1" hangingPunct="1"/>
            <a:r>
              <a:rPr lang="zh-TW" altLang="en-US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請寫國字不寫注音：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不會的字請查字典</a:t>
            </a:r>
          </a:p>
          <a:p>
            <a:pPr eaLnBrk="1" hangingPunct="1"/>
            <a:r>
              <a:rPr lang="zh-TW" altLang="en-US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使用鉛筆</a:t>
            </a:r>
            <a:r>
              <a:rPr lang="en-US" altLang="zh-TW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不使用自動鉛筆</a:t>
            </a:r>
            <a:r>
              <a:rPr lang="en-US" altLang="zh-TW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確實訂正及簽名：有訂正才不會再錯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217120"/>
            <a:ext cx="8064896" cy="4752975"/>
          </a:xfrm>
        </p:spPr>
        <p:txBody>
          <a:bodyPr>
            <a:normAutofit/>
          </a:bodyPr>
          <a:lstStyle/>
          <a:p>
            <a:pPr marL="533400" indent="-533400"/>
            <a:r>
              <a:rPr lang="zh-TW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唐詩：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雙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週大下課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抽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背。</a:t>
            </a:r>
          </a:p>
          <a:p>
            <a:pPr marL="533400" indent="-533400"/>
            <a:r>
              <a:rPr lang="zh-TW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成語練習：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期中期末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24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個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533400" indent="-533400"/>
            <a:r>
              <a:rPr lang="zh-TW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字音字形練習：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期中期末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25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題。</a:t>
            </a:r>
          </a:p>
          <a:p>
            <a:pPr marL="533400" lvl="0" indent="-533400"/>
            <a:r>
              <a:rPr kumimoji="1" lang="zh-TW" altLang="en-US" sz="2800" dirty="0">
                <a:latin typeface="標楷體" pitchFamily="65" charset="-120"/>
                <a:ea typeface="標楷體" pitchFamily="65" charset="-120"/>
              </a:rPr>
              <a:t>閱讀寫作編選教材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：自編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533400" lvl="0" indent="-533400"/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閱讀小達人：</a:t>
            </a:r>
            <a:r>
              <a:rPr lang="zh-TW" altLang="en-US" sz="28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使用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一年</a:t>
            </a:r>
            <a:endParaRPr lang="en-US" altLang="zh-TW" sz="28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533400" indent="-533400"/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深耕閱讀：班書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閱讀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書香列車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圖書館安排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閱讀課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圖書館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閱讀好書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981200"/>
            <a:ext cx="3814763" cy="4114800"/>
          </a:xfrm>
        </p:spPr>
        <p:txBody>
          <a:bodyPr/>
          <a:lstStyle/>
          <a:p>
            <a:pPr eaLnBrk="1" hangingPunct="1"/>
            <a:endParaRPr lang="en-US" altLang="zh-TW" sz="2800"/>
          </a:p>
          <a:p>
            <a:pPr eaLnBrk="1" hangingPunct="1">
              <a:buFontTx/>
              <a:buNone/>
            </a:pPr>
            <a:endParaRPr lang="en-US" altLang="zh-TW" sz="2800"/>
          </a:p>
          <a:p>
            <a:pPr eaLnBrk="1" hangingPunct="1">
              <a:buFontTx/>
              <a:buNone/>
            </a:pPr>
            <a:endParaRPr lang="en-US" altLang="zh-TW" sz="2800"/>
          </a:p>
        </p:txBody>
      </p:sp>
      <p:sp>
        <p:nvSpPr>
          <p:cNvPr id="30724" name="Rectangle 9"/>
          <p:cNvSpPr>
            <a:spLocks noChangeArrowheads="1"/>
          </p:cNvSpPr>
          <p:nvPr/>
        </p:nvSpPr>
        <p:spPr bwMode="auto">
          <a:xfrm>
            <a:off x="611560" y="191070"/>
            <a:ext cx="73448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超研澤古印體"/>
              </a:rPr>
              <a:t>數學各項目所佔百分比</a:t>
            </a:r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</p:txBody>
      </p:sp>
      <p:sp>
        <p:nvSpPr>
          <p:cNvPr id="30725" name="Rectangle 10"/>
          <p:cNvSpPr>
            <a:spLocks noChangeArrowheads="1"/>
          </p:cNvSpPr>
          <p:nvPr/>
        </p:nvSpPr>
        <p:spPr bwMode="auto">
          <a:xfrm>
            <a:off x="2267744" y="1268760"/>
            <a:ext cx="511256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數學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習作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重點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複習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數學練習簿：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平時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小考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態度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定期評量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數學請</a:t>
            </a:r>
            <a:r>
              <a:rPr lang="zh-TW" altLang="en-US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用鉛筆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，以方便計算時之塗改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考試亦同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6A1CB6DD-D0CF-4AC5-9984-EA31B81E7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620688"/>
            <a:ext cx="73448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超研澤古印體"/>
              </a:rPr>
              <a:t>社會各項目所佔百分比</a:t>
            </a:r>
            <a:r>
              <a:rPr lang="zh-TW" altLang="en-US" sz="54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C0599235-CBA7-4B5C-BD9B-AB079F1B4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28" y="1673462"/>
            <a:ext cx="489654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社會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習作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社會練習簿：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15%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考前複習考：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15%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學習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態度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定期評量  ：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使用鉛筆</a:t>
            </a:r>
            <a:r>
              <a:rPr lang="en-US" altLang="zh-TW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不使用自動鉛筆</a:t>
            </a:r>
            <a:r>
              <a:rPr lang="en-US" altLang="zh-TW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421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981200"/>
            <a:ext cx="3814763" cy="1951856"/>
          </a:xfrm>
        </p:spPr>
        <p:txBody>
          <a:bodyPr/>
          <a:lstStyle/>
          <a:p>
            <a:pPr eaLnBrk="1" hangingPunct="1"/>
            <a:endParaRPr lang="en-US" altLang="zh-TW" sz="2800" dirty="0"/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>
              <a:buFontTx/>
              <a:buNone/>
            </a:pPr>
            <a:endParaRPr lang="en-US" altLang="zh-TW" sz="2800" dirty="0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39552" y="836712"/>
            <a:ext cx="770485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zh-TW" altLang="en-US" sz="48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綜合活動各項目所佔百分比：</a:t>
            </a:r>
          </a:p>
          <a:p>
            <a:pPr marL="342900" indent="-342900"/>
            <a:endParaRPr lang="zh-TW" altLang="en-US" sz="3200" dirty="0">
              <a:solidFill>
                <a:schemeClr val="accent2"/>
              </a:solidFill>
              <a:latin typeface="Arial" pitchFamily="34" charset="0"/>
            </a:endParaRPr>
          </a:p>
          <a:p>
            <a:pPr marL="342900" indent="-342900" eaLnBrk="0" hangingPunct="0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   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20%</a:t>
            </a:r>
            <a:endParaRPr lang="zh-TW" altLang="zh-TW" sz="36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0" hangingPunct="0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上課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marL="342900" indent="-342900" eaLnBrk="0" hangingPunct="0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活動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參與度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30%</a:t>
            </a:r>
            <a:endParaRPr lang="zh-TW" altLang="zh-TW" sz="36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1981200"/>
            <a:ext cx="3814763" cy="1951856"/>
          </a:xfrm>
        </p:spPr>
        <p:txBody>
          <a:bodyPr/>
          <a:lstStyle/>
          <a:p>
            <a:pPr eaLnBrk="1" hangingPunct="1"/>
            <a:endParaRPr lang="en-US" altLang="zh-TW" sz="2800" dirty="0"/>
          </a:p>
          <a:p>
            <a:pPr eaLnBrk="1" hangingPunct="1">
              <a:buFontTx/>
              <a:buNone/>
            </a:pPr>
            <a:endParaRPr lang="en-US" altLang="zh-TW" sz="2800" dirty="0"/>
          </a:p>
          <a:p>
            <a:pPr eaLnBrk="1" hangingPunct="1">
              <a:buFontTx/>
              <a:buNone/>
            </a:pPr>
            <a:endParaRPr lang="en-US" altLang="zh-TW" sz="2800" dirty="0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39552" y="836712"/>
            <a:ext cx="7704856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zh-TW" altLang="en-US" sz="4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健康各項目所佔百分比：</a:t>
            </a:r>
          </a:p>
          <a:p>
            <a:pPr marL="342900" indent="-342900"/>
            <a:endParaRPr lang="zh-TW" altLang="en-US" sz="3200" dirty="0">
              <a:solidFill>
                <a:schemeClr val="accent2"/>
              </a:solidFill>
              <a:latin typeface="Arial" pitchFamily="34" charset="0"/>
            </a:endParaRPr>
          </a:p>
          <a:p>
            <a:pPr marL="1714500" lvl="3" indent="-342900" eaLnBrk="0" hangingPunct="0">
              <a:lnSpc>
                <a:spcPct val="150000"/>
              </a:lnSpc>
            </a:pP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  生活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40%</a:t>
            </a:r>
          </a:p>
          <a:p>
            <a:pPr lvl="3">
              <a:lnSpc>
                <a:spcPct val="150000"/>
              </a:lnSpc>
            </a:pP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  上課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發表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lvl="3">
              <a:lnSpc>
                <a:spcPct val="150000"/>
              </a:lnSpc>
            </a:pP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   學習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態度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 marL="342900" indent="-342900" eaLnBrk="0" hangingPunct="0"/>
            <a:endParaRPr lang="zh-TW" altLang="zh-TW" sz="36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67420" y="3183864"/>
            <a:ext cx="77724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fontAlgn="auto">
              <a:spcAft>
                <a:spcPts val="0"/>
              </a:spcAft>
            </a:pPr>
            <a:r>
              <a:rPr kumimoji="0" lang="zh-TW" altLang="en-US" sz="4400" dirty="0">
                <a:latin typeface="標楷體" pitchFamily="65" charset="-120"/>
                <a:ea typeface="標楷體" pitchFamily="65" charset="-120"/>
                <a:cs typeface="+mj-cs"/>
              </a:rPr>
              <a:t>定期評量時間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  <a:cs typeface="+mj-cs"/>
              </a:rPr>
              <a:t>+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  <a:cs typeface="+mj-cs"/>
              </a:rPr>
              <a:t>國數社範圍</a:t>
            </a:r>
            <a:endParaRPr kumimoji="0" lang="en-US" altLang="zh-TW" sz="4400" dirty="0"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809625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定期評量時間及範圍</a:t>
            </a:r>
          </a:p>
        </p:txBody>
      </p:sp>
      <p:sp>
        <p:nvSpPr>
          <p:cNvPr id="32771" name="Rectangle 8"/>
          <p:cNvSpPr>
            <a:spLocks noGrp="1" noChangeArrowheads="1"/>
          </p:cNvSpPr>
          <p:nvPr>
            <p:ph idx="1"/>
          </p:nvPr>
        </p:nvSpPr>
        <p:spPr>
          <a:xfrm>
            <a:off x="1187624" y="967352"/>
            <a:ext cx="6552728" cy="516703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None/>
            </a:pPr>
            <a:r>
              <a:rPr kumimoji="0" lang="zh-TW" altLang="en-US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第一次評量：</a:t>
            </a:r>
            <a:r>
              <a:rPr kumimoji="0" lang="en-US" altLang="zh-TW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11/4(</a:t>
            </a:r>
            <a:r>
              <a:rPr kumimoji="0" lang="zh-TW" altLang="en-US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kumimoji="0" lang="en-US" altLang="zh-TW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)~11/5(</a:t>
            </a:r>
            <a:r>
              <a:rPr kumimoji="0" lang="zh-TW" altLang="en-US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kumimoji="0" lang="en-US" altLang="zh-TW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kumimoji="0" lang="en-US" altLang="zh-TW" b="1" dirty="0">
              <a:solidFill>
                <a:srgbClr val="FF3300"/>
              </a:solidFill>
              <a:latin typeface="標楷體" pitchFamily="65" charset="-120"/>
              <a:ea typeface="標楷體" pitchFamily="65" charset="-120"/>
            </a:endParaRP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國語  第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1-6</a:t>
            </a: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課（含統整活動）</a:t>
            </a:r>
            <a:endParaRPr kumimoji="0" lang="en-US" altLang="zh-TW" sz="28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     成語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1-24+</a:t>
            </a: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字音字形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1-25</a:t>
            </a:r>
            <a:endParaRPr kumimoji="0" lang="zh-TW" altLang="en-US" sz="28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數學  第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1-5</a:t>
            </a: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單元</a:t>
            </a:r>
            <a:endParaRPr kumimoji="0" lang="en-US" altLang="zh-TW" sz="28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社會  第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1-3</a:t>
            </a: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>
              <a:spcBef>
                <a:spcPct val="0"/>
              </a:spcBef>
              <a:buNone/>
            </a:pPr>
            <a:r>
              <a:rPr kumimoji="0" lang="zh-TW" altLang="en-US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第二次評量：</a:t>
            </a:r>
            <a:r>
              <a:rPr kumimoji="0" lang="en-US" altLang="zh-TW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1/8(</a:t>
            </a:r>
            <a:r>
              <a:rPr kumimoji="0" lang="zh-TW" altLang="en-US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kumimoji="0" lang="en-US" altLang="zh-TW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)~1/9(</a:t>
            </a:r>
            <a:r>
              <a:rPr kumimoji="0" lang="zh-TW" altLang="en-US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kumimoji="0" lang="en-US" altLang="zh-TW" b="1" dirty="0" smtClean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)  </a:t>
            </a:r>
            <a:endParaRPr kumimoji="0" lang="en-US" altLang="zh-TW" b="1" dirty="0">
              <a:solidFill>
                <a:srgbClr val="FF3300"/>
              </a:solidFill>
              <a:latin typeface="標楷體" pitchFamily="65" charset="-120"/>
              <a:ea typeface="標楷體" pitchFamily="65" charset="-120"/>
            </a:endParaRP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國語  第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7-12</a:t>
            </a: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課（含統整活動）</a:t>
            </a:r>
            <a:endParaRPr kumimoji="0" lang="en-US" altLang="zh-TW" sz="28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     成語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25-48+</a:t>
            </a: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字音字形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26-50</a:t>
            </a:r>
            <a:endParaRPr kumimoji="0" lang="zh-TW" altLang="en-US" sz="28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2">
              <a:spcBef>
                <a:spcPct val="0"/>
              </a:spcBef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數學  第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6-9</a:t>
            </a: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單元</a:t>
            </a:r>
            <a:endParaRPr kumimoji="0" lang="en-US" altLang="zh-TW" sz="28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2">
              <a:spcBef>
                <a:spcPct val="0"/>
              </a:spcBef>
              <a:buNone/>
            </a:pPr>
            <a:r>
              <a:rPr kumimoji="0" lang="zh-TW" altLang="en-US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社會  第</a:t>
            </a:r>
            <a:r>
              <a:rPr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kumimoji="0" lang="en-US" altLang="zh-TW" sz="2800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-5</a:t>
            </a:r>
            <a:r>
              <a:rPr kumimoji="0" lang="zh-TW" altLang="en-US" sz="2800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單元</a:t>
            </a:r>
            <a:endParaRPr kumimoji="0" lang="zh-TW" altLang="en-US" sz="2800" dirty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lvl="2">
              <a:spcBef>
                <a:spcPct val="0"/>
              </a:spcBef>
              <a:buNone/>
            </a:pPr>
            <a:endParaRPr kumimoji="0" lang="zh-TW" alt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0816" y="1174756"/>
            <a:ext cx="7220175" cy="3888309"/>
          </a:xfrm>
        </p:spPr>
        <p:txBody>
          <a:bodyPr>
            <a:normAutofit fontScale="90000"/>
          </a:bodyPr>
          <a:lstStyle/>
          <a:p>
            <a:pPr algn="l" fontAlgn="t">
              <a:lnSpc>
                <a:spcPct val="150000"/>
              </a:lnSpc>
            </a:pPr>
            <a:r>
              <a:rPr lang="zh-TW" altLang="en-US" sz="2800" dirty="0">
                <a:solidFill>
                  <a:srgbClr val="002060"/>
                </a:solidFill>
                <a:ea typeface="標楷體" pitchFamily="65" charset="-120"/>
              </a:rPr>
              <a:t>本校設有</a:t>
            </a:r>
            <a:r>
              <a:rPr lang="en-US" altLang="zh-TW" sz="2800" dirty="0">
                <a:solidFill>
                  <a:srgbClr val="002060"/>
                </a:solidFill>
                <a:ea typeface="標楷體" pitchFamily="65" charset="-120"/>
              </a:rPr>
              <a:t>『</a:t>
            </a:r>
            <a:r>
              <a:rPr lang="zh-TW" altLang="en-US" sz="2800" dirty="0">
                <a:solidFill>
                  <a:srgbClr val="002060"/>
                </a:solidFill>
                <a:ea typeface="標楷體" pitchFamily="65" charset="-120"/>
              </a:rPr>
              <a:t>榮譽制度</a:t>
            </a:r>
            <a:r>
              <a:rPr lang="en-US" altLang="zh-TW" sz="2800" dirty="0">
                <a:solidFill>
                  <a:srgbClr val="002060"/>
                </a:solidFill>
                <a:ea typeface="標楷體" pitchFamily="65" charset="-120"/>
              </a:rPr>
              <a:t>』</a:t>
            </a:r>
            <a:r>
              <a:rPr lang="zh-TW" altLang="en-US" sz="2800" dirty="0">
                <a:solidFill>
                  <a:srgbClr val="002060"/>
                </a:solidFill>
                <a:ea typeface="標楷體" pitchFamily="65" charset="-120"/>
              </a:rPr>
              <a:t>，小朋友在各處室得到的榮譽卡獎勵，每集滿</a:t>
            </a:r>
            <a:r>
              <a:rPr lang="en-US" altLang="zh-TW" sz="2800" dirty="0">
                <a:solidFill>
                  <a:srgbClr val="002060"/>
                </a:solidFill>
                <a:ea typeface="標楷體" pitchFamily="65" charset="-120"/>
              </a:rPr>
              <a:t>20</a:t>
            </a:r>
            <a:r>
              <a:rPr lang="zh-TW" altLang="en-US" sz="2800" dirty="0">
                <a:solidFill>
                  <a:srgbClr val="002060"/>
                </a:solidFill>
                <a:ea typeface="標楷體" pitchFamily="65" charset="-120"/>
              </a:rPr>
              <a:t>張，可拿到教務處登記，並在</a:t>
            </a:r>
            <a:r>
              <a:rPr lang="zh-TW" altLang="en-US" sz="2800" b="1" dirty="0">
                <a:solidFill>
                  <a:srgbClr val="002060"/>
                </a:solidFill>
                <a:ea typeface="標楷體" pitchFamily="65" charset="-120"/>
              </a:rPr>
              <a:t>朝會時間</a:t>
            </a:r>
            <a:r>
              <a:rPr lang="zh-TW" altLang="en-US" sz="2800" dirty="0">
                <a:solidFill>
                  <a:srgbClr val="002060"/>
                </a:solidFill>
                <a:ea typeface="標楷體" pitchFamily="65" charset="-120"/>
              </a:rPr>
              <a:t>，由校長公開頒發一張獎狀及</a:t>
            </a:r>
            <a:r>
              <a:rPr lang="en-US" altLang="zh-TW" sz="2800" dirty="0">
                <a:solidFill>
                  <a:srgbClr val="002060"/>
                </a:solidFill>
                <a:ea typeface="標楷體" pitchFamily="65" charset="-120"/>
              </a:rPr>
              <a:t>200</a:t>
            </a:r>
            <a:r>
              <a:rPr lang="zh-TW" altLang="en-US" sz="2800" dirty="0">
                <a:solidFill>
                  <a:srgbClr val="002060"/>
                </a:solidFill>
                <a:ea typeface="標楷體" pitchFamily="65" charset="-120"/>
              </a:rPr>
              <a:t>元圖書禮卷。</a:t>
            </a:r>
            <a:r>
              <a:rPr lang="en-US" altLang="zh-TW" sz="2800" dirty="0">
                <a:solidFill>
                  <a:srgbClr val="002060"/>
                </a:solidFill>
                <a:ea typeface="標楷體" pitchFamily="65" charset="-120"/>
              </a:rPr>
              <a:t/>
            </a:r>
            <a:br>
              <a:rPr lang="en-US" altLang="zh-TW" sz="2800" dirty="0">
                <a:solidFill>
                  <a:srgbClr val="002060"/>
                </a:solidFill>
                <a:ea typeface="標楷體" pitchFamily="65" charset="-120"/>
              </a:rPr>
            </a:br>
            <a:r>
              <a:rPr lang="zh-TW" altLang="en-US" sz="2800" dirty="0">
                <a:solidFill>
                  <a:srgbClr val="002060"/>
                </a:solidFill>
                <a:ea typeface="標楷體" pitchFamily="65" charset="-120"/>
              </a:rPr>
              <a:t>自一年級開始，學校所發的任何榮譽卡及奬狀，一定要都要好好保存，累積到畢業時，可爭取</a:t>
            </a:r>
            <a:r>
              <a:rPr lang="en-US" altLang="zh-TW" sz="2800" b="1" dirty="0">
                <a:solidFill>
                  <a:srgbClr val="FF0000"/>
                </a:solidFill>
                <a:ea typeface="標楷體" pitchFamily="65" charset="-120"/>
              </a:rPr>
              <a:t>『</a:t>
            </a:r>
            <a:r>
              <a:rPr lang="zh-TW" altLang="en-US" sz="2800" b="1" dirty="0">
                <a:solidFill>
                  <a:srgbClr val="FF0000"/>
                </a:solidFill>
                <a:ea typeface="標楷體" pitchFamily="65" charset="-120"/>
              </a:rPr>
              <a:t>最高榮譽獎</a:t>
            </a:r>
            <a:r>
              <a:rPr lang="en-US" altLang="zh-TW" sz="2800" b="1" dirty="0">
                <a:solidFill>
                  <a:srgbClr val="FF0000"/>
                </a:solidFill>
                <a:ea typeface="標楷體" pitchFamily="65" charset="-120"/>
              </a:rPr>
              <a:t>』</a:t>
            </a:r>
            <a:r>
              <a:rPr lang="zh-TW" altLang="en-US" sz="2800" b="1" dirty="0">
                <a:solidFill>
                  <a:srgbClr val="002060"/>
                </a:solidFill>
                <a:ea typeface="標楷體" pitchFamily="65" charset="-120"/>
              </a:rPr>
              <a:t>獎盃，這是小學階段的最高的榮譽喲！</a:t>
            </a:r>
            <a:r>
              <a:rPr lang="zh-TW" altLang="en-US" sz="40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95999" y="127557"/>
            <a:ext cx="6400800" cy="889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最高榮譽獎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6868" y="2691668"/>
            <a:ext cx="7772400" cy="1189037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本學期各項活動</a:t>
            </a:r>
          </a:p>
        </p:txBody>
      </p:sp>
      <p:sp>
        <p:nvSpPr>
          <p:cNvPr id="4" name="矩形 3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49" name="Group 5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532512481"/>
              </p:ext>
            </p:extLst>
          </p:nvPr>
        </p:nvGraphicFramePr>
        <p:xfrm>
          <a:off x="684709" y="1072927"/>
          <a:ext cx="7554416" cy="4041290"/>
        </p:xfrm>
        <a:graphic>
          <a:graphicData uri="http://schemas.openxmlformats.org/drawingml/2006/table">
            <a:tbl>
              <a:tblPr/>
              <a:tblGrid>
                <a:gridCol w="11450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093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80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第一週　</a:t>
                      </a:r>
                    </a:p>
                  </a:txBody>
                  <a:tcPr marL="16680" marR="16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/1(</a:t>
                      </a:r>
                      <a:r>
                        <a:rPr lang="zh-TW" altLang="en-US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一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開學</a:t>
                      </a:r>
                      <a:r>
                        <a:rPr lang="zh-TW" altLang="en-US" sz="28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日</a:t>
                      </a:r>
                      <a:endParaRPr lang="en-US" altLang="zh-TW" sz="2800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9/2(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)8:00 </a:t>
                      </a: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開學祈福禮</a:t>
                      </a:r>
                      <a:endParaRPr lang="zh-TW" altLang="zh-TW" sz="2800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9/6(</a:t>
                      </a:r>
                      <a:r>
                        <a:rPr lang="zh-TW" altLang="zh-TW" sz="28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六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學校日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-</a:t>
                      </a:r>
                      <a:r>
                        <a:rPr lang="zh-TW" altLang="zh-TW" sz="28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親師</a:t>
                      </a:r>
                      <a:r>
                        <a:rPr lang="zh-TW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溝通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(9:00-11:30)</a:t>
                      </a:r>
                      <a:endParaRPr lang="zh-TW" altLang="zh-TW" sz="2800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6680" marR="166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121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第二</a:t>
                      </a: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週</a:t>
                      </a:r>
                    </a:p>
                  </a:txBody>
                  <a:tcPr marL="16680" marR="166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9/08(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一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 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防災避難演練。</a:t>
                      </a:r>
                      <a:endParaRPr lang="en-US" altLang="zh-TW" sz="2800" kern="1200" dirty="0" smtClean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9/08(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一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課後才藝開始上課。</a:t>
                      </a:r>
                      <a:endParaRPr lang="en-US" altLang="zh-TW" sz="2800" kern="1200" dirty="0" smtClean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9/10(</a:t>
                      </a:r>
                      <a:r>
                        <a:rPr lang="zh-TW" altLang="zh-TW" sz="2800" kern="12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三</a:t>
                      </a:r>
                      <a:r>
                        <a:rPr lang="en-US" altLang="zh-TW" sz="2800" kern="12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en-US" sz="2800" kern="12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</a:t>
                      </a:r>
                      <a:r>
                        <a:rPr lang="zh-TW" alt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二～六基本學力測驗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。</a:t>
                      </a:r>
                      <a:endParaRPr lang="en-US" altLang="zh-TW" sz="2800" kern="1200" dirty="0" smtClean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9/10(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三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一生一器樂開始上課。</a:t>
                      </a:r>
                      <a:endParaRPr lang="en-US" altLang="zh-TW" sz="2800" kern="1200" dirty="0" smtClean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9/11(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8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：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05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英語字彙達人競賽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。</a:t>
                      </a:r>
                      <a:endParaRPr kumimoji="1" lang="en-US" altLang="zh-TW" sz="2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9/12(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五</a:t>
                      </a:r>
                      <a:r>
                        <a:rPr lang="en-US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en-US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增能社團開始上課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。</a:t>
                      </a:r>
                      <a:endParaRPr kumimoji="1" lang="zh-TW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80" marR="166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57009" y="154457"/>
            <a:ext cx="7772400" cy="711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zh-TW" altLang="en-US" sz="4400" b="1" kern="0" dirty="0">
                <a:latin typeface="標楷體" pitchFamily="65" charset="-120"/>
                <a:ea typeface="標楷體" pitchFamily="65" charset="-120"/>
              </a:rPr>
              <a:t>本學期重要活動一覽表</a:t>
            </a:r>
            <a:r>
              <a:rPr lang="zh-TW" altLang="en-US" sz="4400" kern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400" kern="0" dirty="0">
                <a:latin typeface="標楷體" pitchFamily="65" charset="-120"/>
                <a:ea typeface="標楷體" pitchFamily="65" charset="-120"/>
              </a:rPr>
              <a:t>-1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1832" y="-76912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本學期重要活動一覽表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-2</a:t>
            </a:r>
          </a:p>
        </p:txBody>
      </p:sp>
      <p:graphicFrame>
        <p:nvGraphicFramePr>
          <p:cNvPr id="135190" name="Group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232562"/>
              </p:ext>
            </p:extLst>
          </p:nvPr>
        </p:nvGraphicFramePr>
        <p:xfrm>
          <a:off x="684709" y="1123603"/>
          <a:ext cx="7632848" cy="3609697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087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814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第三週</a:t>
                      </a:r>
                      <a:endParaRPr kumimoji="1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678" marR="16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9/15(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普通班、幼稚園選修個別樂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器開始授課。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9/17(</a:t>
                      </a:r>
                      <a:r>
                        <a:rPr lang="zh-TW" altLang="en-US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三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en-US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8:30</a:t>
                      </a:r>
                      <a:r>
                        <a:rPr lang="zh-TW" altLang="en-US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家長會會員大會。</a:t>
                      </a:r>
                      <a:endParaRPr lang="en-US" altLang="zh-TW" sz="2800" kern="1200" dirty="0" smtClean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9/19(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9:21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國家</a:t>
                      </a:r>
                      <a:r>
                        <a:rPr kumimoji="1" lang="zh-TW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防災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避難日演練</a:t>
                      </a:r>
                      <a:r>
                        <a:rPr lang="zh-TW" altLang="en-US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。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8" marR="16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8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第四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週</a:t>
                      </a:r>
                    </a:p>
                  </a:txBody>
                  <a:tcPr marL="16680" marR="166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hlinkClick r:id="rId2" action="ppaction://hlinkfile"/>
                        </a:rPr>
                        <a:t>◎攀岩課</a:t>
                      </a:r>
                      <a:r>
                        <a:rPr kumimoji="1" lang="en-US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hlinkClick r:id="rId2" action="ppaction://hlinkfile"/>
                        </a:rPr>
                        <a:t>(</a:t>
                      </a: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hlinkClick r:id="rId2" action="ppaction://hlinkfile"/>
                        </a:rPr>
                        <a:t>中年級</a:t>
                      </a:r>
                      <a:r>
                        <a:rPr kumimoji="1" lang="en-US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hlinkClick r:id="rId2" action="ppaction://hlinkfile"/>
                        </a:rPr>
                        <a:t>)</a:t>
                      </a:r>
                      <a:r>
                        <a:rPr lang="zh-TW" altLang="zh-TW" sz="2800" kern="1200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hlinkClick r:id="rId2" action="ppaction://hlinkfile"/>
                        </a:rPr>
                        <a:t>。</a:t>
                      </a:r>
                      <a:endParaRPr lang="en-US" altLang="zh-TW" sz="2800" kern="1200" dirty="0" smtClean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◎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籃球、足球校隊甄選。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80" marR="166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418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第五週</a:t>
                      </a:r>
                    </a:p>
                  </a:txBody>
                  <a:tcPr marL="16678" marR="16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開始抽背國語補充教材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朝會或午休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9/29(</a:t>
                      </a:r>
                      <a:r>
                        <a:rPr lang="zh-TW" altLang="en-US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一</a:t>
                      </a:r>
                      <a:r>
                        <a:rPr lang="en-US" altLang="zh-TW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r>
                        <a:rPr lang="zh-TW" altLang="en-US" sz="2800" kern="1200" baseline="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</a:t>
                      </a:r>
                      <a:r>
                        <a:rPr lang="zh-TW" altLang="en-US" sz="2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中秋節補假一天。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8" marR="166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89" y="-152287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本學期重要活動一覽表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-3</a:t>
            </a:r>
          </a:p>
        </p:txBody>
      </p:sp>
      <p:graphicFrame>
        <p:nvGraphicFramePr>
          <p:cNvPr id="136229" name="Group 3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829335"/>
              </p:ext>
            </p:extLst>
          </p:nvPr>
        </p:nvGraphicFramePr>
        <p:xfrm>
          <a:off x="662923" y="1011318"/>
          <a:ext cx="7772400" cy="4477866"/>
        </p:xfrm>
        <a:graphic>
          <a:graphicData uri="http://schemas.openxmlformats.org/drawingml/2006/table">
            <a:tbl>
              <a:tblPr/>
              <a:tblGrid>
                <a:gridCol w="13654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069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20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第六週</a:t>
                      </a:r>
                      <a:endParaRPr kumimoji="1" lang="zh-TW" altLang="en-US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360"/>
                        </a:lnSpc>
                      </a:pP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10/06(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中秋節</a:t>
                      </a:r>
                      <a:r>
                        <a:rPr kumimoji="1" lang="zh-TW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放假</a:t>
                      </a: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一天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3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10/08(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三年級自然闖關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—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暫定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3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10/10(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國慶日放假一天</a:t>
                      </a:r>
                      <a:endParaRPr kumimoji="1" lang="zh-TW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6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第七週</a:t>
                      </a:r>
                      <a:endParaRPr kumimoji="1" lang="zh-TW" altLang="en-US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360"/>
                        </a:lnSpc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◎書香列車入班</a:t>
                      </a:r>
                      <a:endParaRPr kumimoji="1" lang="zh-TW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350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第八週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360"/>
                        </a:lnSpc>
                      </a:pP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10/20-11/03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雙語班英語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--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錄音真有趣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10/22(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三年級校外教學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         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新兒童樂園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  <a:p>
                      <a:pPr>
                        <a:lnSpc>
                          <a:spcPts val="3360"/>
                        </a:lnSpc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10/23(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單字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A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冠王測驗。</a:t>
                      </a:r>
                      <a:endParaRPr kumimoji="1" lang="en-US" altLang="zh-TW" sz="2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>
                        <a:lnSpc>
                          <a:spcPts val="3360"/>
                        </a:lnSpc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10/24(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臺灣光復節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原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10/25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週六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補假一天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30736" y="-76912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本學期重要活動一覽表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-4</a:t>
            </a:r>
          </a:p>
        </p:txBody>
      </p:sp>
      <p:graphicFrame>
        <p:nvGraphicFramePr>
          <p:cNvPr id="137261" name="Group 4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706950"/>
              </p:ext>
            </p:extLst>
          </p:nvPr>
        </p:nvGraphicFramePr>
        <p:xfrm>
          <a:off x="679376" y="1095375"/>
          <a:ext cx="7772400" cy="3737109"/>
        </p:xfrm>
        <a:graphic>
          <a:graphicData uri="http://schemas.openxmlformats.org/drawingml/2006/table">
            <a:tbl>
              <a:tblPr/>
              <a:tblGrid>
                <a:gridCol w="14923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800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92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第九週</a:t>
                      </a:r>
                      <a:endParaRPr kumimoji="1" lang="zh-TW" altLang="en-US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360"/>
                        </a:lnSpc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ESL</a:t>
                      </a: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閱讀我最愛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10/31(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報名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截止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5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第十週</a:t>
                      </a:r>
                      <a:endParaRPr kumimoji="1" lang="zh-TW" altLang="en-US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11/4(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)~11/5(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期中評量。◎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11/8(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六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)~11/9(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日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童軍宣誓營。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5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第十一週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11/10(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換穿冬季制服。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11/12(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)9:00-11:00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親職講座。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11/14(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)ESL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故事有創意截止日。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57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第十二週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3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11/20(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單字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A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冠王測驗。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33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11/22(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六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 ESL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親師晤談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7648" y="-68366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本學期重要活動一覽表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-5</a:t>
            </a:r>
          </a:p>
        </p:txBody>
      </p:sp>
      <p:graphicFrame>
        <p:nvGraphicFramePr>
          <p:cNvPr id="137261" name="Group 4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7064547"/>
              </p:ext>
            </p:extLst>
          </p:nvPr>
        </p:nvGraphicFramePr>
        <p:xfrm>
          <a:off x="611560" y="1175844"/>
          <a:ext cx="7776864" cy="3927609"/>
        </p:xfrm>
        <a:graphic>
          <a:graphicData uri="http://schemas.openxmlformats.org/drawingml/2006/table">
            <a:tbl>
              <a:tblPr/>
              <a:tblGrid>
                <a:gridCol w="16077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690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36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第十三週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11/24-11/28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ESL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閱讀我最愛</a:t>
                      </a: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初賽</a:t>
                      </a:r>
                      <a:endParaRPr kumimoji="1" lang="en-US" altLang="zh-TW" sz="2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            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地點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: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校史室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11/26(</a:t>
                      </a: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</a:t>
                      </a:r>
                      <a:r>
                        <a:rPr kumimoji="1" lang="en-US" altLang="zh-TW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體表會預演</a:t>
                      </a:r>
                      <a:r>
                        <a:rPr kumimoji="1" lang="en-US" altLang="zh-TW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一二三年級</a:t>
                      </a:r>
                      <a:r>
                        <a:rPr kumimoji="1" lang="en-US" altLang="zh-TW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endParaRPr kumimoji="1" lang="en-US" altLang="zh-TW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36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第十四週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12/01-12/05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ESL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閱讀我最愛</a:t>
                      </a: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決賽</a:t>
                      </a:r>
                      <a:endParaRPr kumimoji="1" lang="en-US" altLang="zh-TW" sz="2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            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地點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: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校史室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12/3(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體表會預演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四五六年級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◎三年級跳繩比賽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。</a:t>
                      </a:r>
                      <a:endParaRPr kumimoji="1" lang="en-US" altLang="zh-TW" sz="2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9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第十五週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12/10(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)ESL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故事有創意</a:t>
                      </a:r>
                      <a:r>
                        <a:rPr kumimoji="1" lang="zh-TW" altLang="en-US" sz="2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決賽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校史室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12/13(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六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體表會，補假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12/26(</a:t>
                      </a:r>
                      <a:r>
                        <a:rPr kumimoji="1" lang="zh-TW" altLang="en-US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73466" y="-68366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本學期重要活動一覽表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-6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137261" name="Group 4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240401"/>
              </p:ext>
            </p:extLst>
          </p:nvPr>
        </p:nvGraphicFramePr>
        <p:xfrm>
          <a:off x="611560" y="1118270"/>
          <a:ext cx="7776864" cy="4091905"/>
        </p:xfrm>
        <a:graphic>
          <a:graphicData uri="http://schemas.openxmlformats.org/drawingml/2006/table">
            <a:tbl>
              <a:tblPr/>
              <a:tblGrid>
                <a:gridCol w="1750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26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39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第十六週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12/15-12/19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主題書展週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12/18(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親師聯誼餐會。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◎單字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A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冠王測驗</a:t>
                      </a:r>
                      <a:endParaRPr kumimoji="1" lang="en-US" altLang="zh-TW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75421856"/>
                  </a:ext>
                </a:extLst>
              </a:tr>
              <a:tr h="642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第十七週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12/25(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行憲紀念日放假一天。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38263498"/>
                  </a:ext>
                </a:extLst>
              </a:tr>
              <a:tr h="8589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第十八週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1/1(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開國紀念日放假一天。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339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第十九週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1/5(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一）校慶祈福禮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1/8(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)~1/9(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期末評量。</a:t>
                      </a:r>
                      <a:endParaRPr kumimoji="1" lang="en-US" altLang="zh-TW" sz="2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1/9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（五）增能社團最後一次上課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2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140699"/>
              </p:ext>
            </p:extLst>
          </p:nvPr>
        </p:nvGraphicFramePr>
        <p:xfrm>
          <a:off x="682427" y="1080896"/>
          <a:ext cx="7709098" cy="431800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368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第二十週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1/13(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普通班音樂成果發表。</a:t>
                      </a:r>
                      <a:endParaRPr kumimoji="1" lang="en-US" altLang="zh-TW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1/16(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課後運動體能社團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          最後一次上課。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31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第二十一週</a:t>
                      </a: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1/20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～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22(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四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第二學期開始上課</a:t>
                      </a:r>
                      <a:endParaRPr kumimoji="1" lang="en-US" altLang="zh-TW" sz="2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1/23(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五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)8:10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小學結業式，大掃除。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1/24(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六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寒假開始。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◎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1/26(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)~2/11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寒假營隊</a:t>
                      </a:r>
                      <a:r>
                        <a:rPr kumimoji="1" lang="en-US" altLang="zh-TW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</a:t>
                      </a:r>
                      <a:r>
                        <a:rPr kumimoji="1" lang="zh-TW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週。</a:t>
                      </a:r>
                      <a:endParaRPr kumimoji="1" lang="en-US" altLang="zh-TW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★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2/14</a:t>
                      </a: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～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22</a:t>
                      </a: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農曆春節連續假期★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2/23(</a:t>
                      </a: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開學日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第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</a:t>
                      </a: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學期第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</a:t>
                      </a:r>
                      <a:r>
                        <a:rPr kumimoji="1" lang="zh-TW" altLang="en-US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週</a:t>
                      </a:r>
                      <a:r>
                        <a:rPr kumimoji="1" lang="en-US" altLang="zh-TW" sz="28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336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2800" b="1" i="0" u="sng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16679" marR="166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47828" y="-68368"/>
            <a:ext cx="7772400" cy="114300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本學期重要活動一覽表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-7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23772" y="2520075"/>
            <a:ext cx="7772400" cy="1189037"/>
          </a:xfrm>
        </p:spPr>
        <p:txBody>
          <a:bodyPr>
            <a:normAutofit fontScale="90000"/>
          </a:bodyPr>
          <a:lstStyle/>
          <a:p>
            <a:r>
              <a:rPr lang="zh-TW" altLang="en-US" sz="4900" dirty="0">
                <a:latin typeface="標楷體" pitchFamily="65" charset="-120"/>
                <a:ea typeface="標楷體" pitchFamily="65" charset="-120"/>
              </a:rPr>
              <a:t>本學期需要您</a:t>
            </a:r>
            <a:r>
              <a:rPr lang="en-US" altLang="zh-TW" sz="4900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9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4900" dirty="0">
                <a:latin typeface="標楷體" pitchFamily="65" charset="-120"/>
                <a:ea typeface="標楷體" pitchFamily="65" charset="-120"/>
              </a:rPr>
              <a:t>攜手合作的事項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>
                <a:latin typeface="標楷體" pitchFamily="65" charset="-120"/>
                <a:ea typeface="標楷體" pitchFamily="65" charset="-120"/>
              </a:rPr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本學期需要您幫忙的地方</a:t>
            </a:r>
            <a:r>
              <a:rPr lang="en-US" altLang="zh-TW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-1</a:t>
            </a:r>
            <a:endParaRPr lang="zh-TW" altLang="en-US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268760"/>
            <a:ext cx="7696200" cy="4032448"/>
          </a:xfrm>
        </p:spPr>
        <p:txBody>
          <a:bodyPr>
            <a:normAutofit lnSpcReduction="10000"/>
          </a:bodyPr>
          <a:lstStyle/>
          <a:p>
            <a:pPr>
              <a:buFont typeface="Arial Unicode MS" pitchFamily="34" charset="-120"/>
              <a:buChar char="♥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請務必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每日親自閱簽家庭聯絡簿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，以了解孩子平時在學校的表現。</a:t>
            </a:r>
          </a:p>
          <a:p>
            <a:pPr>
              <a:buFont typeface="Arial Unicode MS" pitchFamily="34" charset="-120"/>
              <a:buChar char="♥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各項學校通知單回條等，請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家長簽章後盡速繳回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，以免錯失報名權益。</a:t>
            </a:r>
            <a:endParaRPr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請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孩子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7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：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40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以前進教室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，協助孩子養成早睡早起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，充足的睡眠對成長發育中的孩子十分重要，請您在家協助孩子早點就寢，避免孩子因為睡眠不足而影響學習，造成專注力不足，坐姿不良或情緒不佳等情形出現。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0"/>
            <a:ext cx="7447161" cy="1600200"/>
          </a:xfrm>
        </p:spPr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本學期需要您幫忙的地方</a:t>
            </a:r>
            <a:r>
              <a:rPr lang="en-US" altLang="zh-TW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-2</a:t>
            </a:r>
            <a:endParaRPr lang="zh-TW" altLang="en-US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196752"/>
            <a:ext cx="7696200" cy="5040312"/>
          </a:xfrm>
        </p:spPr>
        <p:txBody>
          <a:bodyPr/>
          <a:lstStyle/>
          <a:p>
            <a:pPr>
              <a:buFont typeface="Arial Unicode MS" pitchFamily="34" charset="-120"/>
              <a:buChar char="♥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請指導孩子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自動自發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完成功課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並養成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自己檢查功課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的好習慣。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督促孩子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完成作業後才可以做自己喜歡的事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，有您的關心與叮嚀，孩子學會積極、負責，對孩子的學習發展是受用無窮的。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要求孩子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每天自己整理書包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，並在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睡前整理好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書包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，養成孩子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對自己事情負責任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的態度。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隨時注意孩子的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學用品使用情況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，如缺少毀壞，立即為孩子補上。</a:t>
            </a:r>
            <a:endParaRPr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本學期需要您幫忙的地方</a:t>
            </a:r>
            <a:r>
              <a:rPr lang="en-US" altLang="zh-TW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-3</a:t>
            </a:r>
            <a:endParaRPr lang="zh-TW" altLang="en-US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96752"/>
            <a:ext cx="7696200" cy="4408488"/>
          </a:xfrm>
        </p:spPr>
        <p:txBody>
          <a:bodyPr/>
          <a:lstStyle/>
          <a:p>
            <a:pPr>
              <a:buFont typeface="Arial Unicode MS" pitchFamily="34" charset="-120"/>
              <a:buChar char="♥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請家長留意孩子衣服的增減以避免感冒，並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在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書包裡準備輕便雨衣或雨傘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，以備不時之需。</a:t>
            </a:r>
            <a:endParaRPr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減少孩子上網、看電視、電玩遊戲的頻率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，可多鼓勵孩子進行其他休閒活動。</a:t>
            </a:r>
            <a:endParaRPr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當孩子的啦啦隊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，多給孩子鼓勵、讚美、思考與時間，小小的擁抱可換來無比的力量。</a:t>
            </a:r>
            <a:endParaRPr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如非必要，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請勿讓孩子攜帶過多的金錢、貴重物品及玩具到學校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本學期需要您幫忙的地方</a:t>
            </a:r>
            <a:r>
              <a:rPr lang="en-US" altLang="zh-TW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-4</a:t>
            </a:r>
            <a:endParaRPr lang="zh-TW" alt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12776"/>
            <a:ext cx="7696200" cy="3240360"/>
          </a:xfrm>
        </p:spPr>
        <p:txBody>
          <a:bodyPr/>
          <a:lstStyle/>
          <a:p>
            <a:pPr>
              <a:buFont typeface="Arial Unicode MS" pitchFamily="34" charset="-120"/>
              <a:buChar char="♥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隨時注意孩子的學用品使用情況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，如缺少毀壞，立即為孩子補上。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>
              <a:buFont typeface="Arial Unicode MS" pitchFamily="34" charset="-120"/>
              <a:buChar char="♥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讓孩子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吃完早餐再上學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，有良好的體力才能專心的上課。</a:t>
            </a:r>
          </a:p>
          <a:p>
            <a:pPr>
              <a:buFont typeface="Arial Unicode MS" pitchFamily="34" charset="-120"/>
              <a:buChar char="♥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請記得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提醒較內向害羞的孩子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，若在學校有什麼事情，一定要報告老師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918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5013325" cy="1219200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日常生活要求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-1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980728"/>
            <a:ext cx="8280920" cy="4465637"/>
          </a:xfrm>
        </p:spPr>
        <p:txBody>
          <a:bodyPr>
            <a:normAutofit lnSpcReduction="10000"/>
          </a:bodyPr>
          <a:lstStyle/>
          <a:p>
            <a:pPr marL="3420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請假：</a:t>
            </a:r>
            <a:r>
              <a:rPr lang="zh-TW" altLang="en-US" sz="29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請於上午八點前撥打導師手機或是簡訊告知</a:t>
            </a:r>
            <a:r>
              <a:rPr lang="zh-TW" altLang="en-US" sz="2900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                </a:t>
            </a:r>
          </a:p>
          <a:p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小朋友勿帶零用錢或貴重物品，若需帶手機</a:t>
            </a:r>
            <a:r>
              <a:rPr lang="en-US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或智慧型手錶及相關電子產品</a:t>
            </a:r>
            <a:r>
              <a:rPr lang="en-US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，請孩子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自行負保管責任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或交至導師處，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在校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勿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開機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800" b="0" i="0" u="none" strike="noStrike" dirty="0"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</a:rPr>
              <a:t>臺北市私立光仁國民小學學生使用行動通訊數位設備要點</a:t>
            </a:r>
            <a:endParaRPr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過天橋比讓孩子自行穿越馬路安全。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請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在制服、運動服外套、背心等</a:t>
            </a:r>
            <a:r>
              <a:rPr lang="zh-TW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衣物內側書寫班級、姓名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以免遺失後找不到主人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6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聯絡簿最後一頁</a:t>
            </a:r>
            <a:r>
              <a:rPr lang="en-US" altLang="zh-TW" sz="26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6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防災卡</a:t>
            </a:r>
            <a:r>
              <a:rPr lang="en-US" altLang="zh-TW" sz="26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)+</a:t>
            </a:r>
            <a:r>
              <a:rPr lang="zh-TW" altLang="en-US" sz="26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防災頭套</a:t>
            </a:r>
            <a:r>
              <a:rPr lang="en-US" altLang="zh-TW" sz="26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sz="26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請家長協助填寫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2600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endParaRPr lang="zh-TW" altLang="zh-TW" sz="2800" dirty="0">
              <a:latin typeface="標楷體" pitchFamily="65" charset="-120"/>
              <a:ea typeface="標楷體" pitchFamily="65" charset="-120"/>
            </a:endParaRPr>
          </a:p>
          <a:p>
            <a:endParaRPr lang="zh-TW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endParaRPr lang="en-US" altLang="zh-TW" sz="30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-252536" y="260648"/>
            <a:ext cx="6243638" cy="900113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日常生活要求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-2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124744"/>
            <a:ext cx="7921625" cy="47688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遵守學校上學時間</a:t>
            </a:r>
            <a:r>
              <a:rPr lang="en-US" altLang="zh-TW" sz="2800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(7:40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前到校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確實落實防疫工作</a:t>
            </a:r>
            <a:r>
              <a:rPr lang="en-US" altLang="zh-TW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書包內隨時放</a:t>
            </a:r>
            <a:r>
              <a:rPr lang="en-US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3-5</a:t>
            </a:r>
            <a:r>
              <a:rPr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個口罩</a:t>
            </a:r>
            <a:endParaRPr lang="en-US" altLang="zh-TW" sz="28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維護教室整潔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保持自己座位及四周的清潔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多喝開水較健康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帶水壺到學校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確實完成作業及考卷訂正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請家長每天檢查簽名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睡前檢查書包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今日事，今日畢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多讓孩子做家事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生活自理能力的培養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不做孩子的快遞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養成對自己負責的態度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確實潔牙及愛眼運動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752" y="1094192"/>
            <a:ext cx="4249738" cy="11271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900" dirty="0">
                <a:latin typeface="標楷體" pitchFamily="65" charset="-120"/>
                <a:ea typeface="標楷體" pitchFamily="65" charset="-120"/>
              </a:rPr>
              <a:t>班網與聯絡簿</a:t>
            </a:r>
            <a:br>
              <a:rPr lang="zh-TW" altLang="en-US" sz="4900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sz="1200" dirty="0"/>
              <a:t/>
            </a:r>
            <a:br>
              <a:rPr lang="en-US" altLang="zh-TW" sz="1200" dirty="0"/>
            </a:br>
            <a:endParaRPr lang="en-US" altLang="zh-TW" sz="1200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2204864"/>
            <a:ext cx="6421438" cy="222885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kumimoji="0" lang="zh-TW" altLang="en-US" dirty="0">
                <a:latin typeface="標楷體" pitchFamily="65" charset="-120"/>
                <a:ea typeface="標楷體" pitchFamily="65" charset="-120"/>
              </a:rPr>
              <a:t>每天的作業、聯絡事項、活動照片、作業電子檔</a:t>
            </a:r>
            <a:r>
              <a:rPr kumimoji="0" lang="en-US" altLang="zh-TW" dirty="0">
                <a:latin typeface="標楷體" pitchFamily="65" charset="-120"/>
                <a:ea typeface="標楷體" pitchFamily="65" charset="-120"/>
              </a:rPr>
              <a:t>……</a:t>
            </a:r>
            <a:r>
              <a:rPr kumimoji="0" lang="zh-TW" altLang="en-US" dirty="0">
                <a:latin typeface="標楷體" pitchFamily="65" charset="-120"/>
                <a:ea typeface="標楷體" pitchFamily="65" charset="-120"/>
              </a:rPr>
              <a:t>等，都會放在上面。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endParaRPr kumimoji="0"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歡迎瀏覽！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71600" y="2564904"/>
            <a:ext cx="7772400" cy="1189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班費使用說明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980728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班費使用說明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24744"/>
            <a:ext cx="7869560" cy="4248471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70000"/>
              </a:lnSpc>
            </a:pPr>
            <a:r>
              <a:rPr lang="zh-TW" altLang="en-US" dirty="0">
                <a:ea typeface="標楷體" pitchFamily="65" charset="-120"/>
              </a:rPr>
              <a:t>繳交金額：本學期每人繳交</a:t>
            </a:r>
            <a:r>
              <a:rPr lang="en-US" altLang="zh-TW" b="1" dirty="0">
                <a:solidFill>
                  <a:srgbClr val="C00000"/>
                </a:solidFill>
                <a:ea typeface="標楷體" pitchFamily="65" charset="-120"/>
              </a:rPr>
              <a:t>1000</a:t>
            </a:r>
            <a:r>
              <a:rPr lang="zh-TW" altLang="en-US" b="1" dirty="0">
                <a:solidFill>
                  <a:srgbClr val="C00000"/>
                </a:solidFill>
                <a:ea typeface="標楷體" pitchFamily="65" charset="-120"/>
              </a:rPr>
              <a:t>元整</a:t>
            </a:r>
            <a:r>
              <a:rPr lang="zh-TW" altLang="en-US" dirty="0">
                <a:ea typeface="標楷體" pitchFamily="65" charset="-120"/>
              </a:rPr>
              <a:t>。</a:t>
            </a:r>
            <a:endParaRPr lang="zh-TW" altLang="en-US" b="1" dirty="0">
              <a:solidFill>
                <a:srgbClr val="C00000"/>
              </a:solidFill>
              <a:ea typeface="標楷體" pitchFamily="65" charset="-120"/>
            </a:endParaRPr>
          </a:p>
          <a:p>
            <a:pPr marL="400050" lvl="1" indent="0">
              <a:lnSpc>
                <a:spcPct val="170000"/>
              </a:lnSpc>
              <a:buFontTx/>
              <a:buNone/>
            </a:pPr>
            <a:r>
              <a:rPr lang="zh-TW" altLang="en-US" sz="3200" b="1" dirty="0">
                <a:ea typeface="標楷體" pitchFamily="65" charset="-120"/>
              </a:rPr>
              <a:t>用途</a:t>
            </a:r>
            <a:r>
              <a:rPr lang="zh-TW" altLang="en-US" sz="3200" dirty="0">
                <a:ea typeface="標楷體" pitchFamily="65" charset="-120"/>
              </a:rPr>
              <a:t>：</a:t>
            </a:r>
            <a:r>
              <a:rPr lang="zh-TW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購買印表機</a:t>
            </a: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教室清潔用品、購買印表機墨水、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A4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列印紙、班級獎勵品、影印費、各科學習單、班級文具用品及其他雜項支出。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70000"/>
              </a:lnSpc>
            </a:pP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校外教學費用併入月費單收費。</a:t>
            </a:r>
            <a:endParaRPr lang="zh-TW" altLang="en-US" sz="1100" dirty="0">
              <a:ea typeface="標楷體" pitchFamily="65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67946" y="711050"/>
            <a:ext cx="6656784" cy="1143000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ea typeface="標楷體" pitchFamily="65" charset="-120"/>
              </a:rPr>
              <a:t>提案與表決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34083" y="2139024"/>
            <a:ext cx="6731000" cy="122413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defRPr/>
            </a:pPr>
            <a:r>
              <a:rPr lang="en-US" altLang="zh-TW" sz="2800" b="1" kern="0" dirty="0">
                <a:solidFill>
                  <a:srgbClr val="000099"/>
                </a:solidFill>
                <a:ea typeface="標楷體" pitchFamily="65" charset="-120"/>
              </a:rPr>
              <a:t>(1)</a:t>
            </a:r>
            <a:r>
              <a:rPr lang="zh-TW" altLang="en-US" sz="2800" b="1" kern="0" dirty="0">
                <a:solidFill>
                  <a:srgbClr val="000099"/>
                </a:solidFill>
                <a:ea typeface="標楷體" pitchFamily="65" charset="-120"/>
              </a:rPr>
              <a:t>今日表決本學期收取班費</a:t>
            </a:r>
            <a:r>
              <a:rPr lang="en-US" altLang="zh-TW" sz="2800" b="1" kern="0" dirty="0">
                <a:solidFill>
                  <a:srgbClr val="000099"/>
                </a:solidFill>
                <a:ea typeface="標楷體" pitchFamily="65" charset="-120"/>
              </a:rPr>
              <a:t>1000</a:t>
            </a:r>
            <a:r>
              <a:rPr lang="zh-TW" altLang="en-US" sz="2800" b="1" kern="0" dirty="0">
                <a:solidFill>
                  <a:srgbClr val="000099"/>
                </a:solidFill>
                <a:ea typeface="標楷體" pitchFamily="65" charset="-120"/>
              </a:rPr>
              <a:t>元</a:t>
            </a:r>
            <a:endParaRPr lang="en-US" altLang="zh-TW" sz="2800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algn="l" eaLnBrk="1" hangingPunct="1">
              <a:defRPr/>
            </a:pPr>
            <a:r>
              <a:rPr lang="en-US" altLang="zh-TW" sz="2800" b="1" dirty="0">
                <a:ea typeface="標楷體" pitchFamily="65" charset="-120"/>
              </a:rPr>
              <a:t>(2)</a:t>
            </a:r>
            <a:r>
              <a:rPr lang="zh-TW" altLang="en-US" sz="2800" b="1" dirty="0">
                <a:ea typeface="標楷體" pitchFamily="65" charset="-120"/>
              </a:rPr>
              <a:t>如您有其他提案，歡迎提出來一起討論</a:t>
            </a:r>
          </a:p>
          <a:p>
            <a:pPr eaLnBrk="1" hangingPunct="1">
              <a:defRPr/>
            </a:pPr>
            <a:endParaRPr lang="en-US" altLang="zh-TW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eaLnBrk="1" hangingPunct="1">
              <a:defRPr/>
            </a:pPr>
            <a:endParaRPr lang="zh-TW" altLang="en-US" b="1" kern="0" dirty="0">
              <a:solidFill>
                <a:srgbClr val="000099"/>
              </a:solidFill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65847" y="589660"/>
            <a:ext cx="6656784" cy="1143000"/>
          </a:xfrm>
        </p:spPr>
        <p:txBody>
          <a:bodyPr/>
          <a:lstStyle/>
          <a:p>
            <a:pPr eaLnBrk="1" hangingPunct="1"/>
            <a:r>
              <a:rPr lang="zh-TW" altLang="en-US" sz="6000" dirty="0" smtClean="0">
                <a:ea typeface="標楷體" pitchFamily="65" charset="-120"/>
              </a:rPr>
              <a:t>臨時動議</a:t>
            </a:r>
            <a:endParaRPr lang="zh-TW" altLang="en-US" sz="6000" dirty="0"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12360" y="6381328"/>
            <a:ext cx="1332000" cy="476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114-1</a:t>
            </a:r>
            <a:r>
              <a:rPr lang="zh-TW" altLang="en-US" sz="1600" dirty="0" smtClean="0">
                <a:solidFill>
                  <a:schemeClr val="accent1"/>
                </a:solidFill>
                <a:highlight>
                  <a:srgbClr val="00FFFF"/>
                </a:highlight>
              </a:rPr>
              <a:t>學校</a:t>
            </a:r>
            <a:r>
              <a:rPr lang="zh-TW" altLang="en-US" sz="1600" dirty="0">
                <a:solidFill>
                  <a:schemeClr val="accent1"/>
                </a:solidFill>
                <a:highlight>
                  <a:srgbClr val="00FFFF"/>
                </a:highlight>
              </a:rPr>
              <a:t>日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2247542" y="1854438"/>
            <a:ext cx="49552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(1)10/22(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校外教學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愛心家長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264634" y="3358499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三年級校外教學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深坑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DIY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豆腐、十分放天燈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表決是否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同意？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愛心家長：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792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11"/>
          <p:cNvSpPr txBox="1">
            <a:spLocks noChangeArrowheads="1"/>
          </p:cNvSpPr>
          <p:nvPr/>
        </p:nvSpPr>
        <p:spPr bwMode="auto">
          <a:xfrm>
            <a:off x="831825" y="309001"/>
            <a:ext cx="485655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4800" b="1" dirty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</a:rPr>
              <a:t>教育無它，</a:t>
            </a:r>
          </a:p>
          <a:p>
            <a:pPr>
              <a:spcBef>
                <a:spcPct val="50000"/>
              </a:spcBef>
            </a:pPr>
            <a:r>
              <a:rPr lang="zh-TW" altLang="en-US" sz="4800" b="1" dirty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4800" b="1" dirty="0" smtClean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</a:rPr>
              <a:t>唯愛</a:t>
            </a:r>
            <a:r>
              <a:rPr lang="zh-TW" altLang="en-US" sz="4800" b="1" dirty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4800" b="1" dirty="0" smtClean="0">
                <a:solidFill>
                  <a:srgbClr val="FF0066"/>
                </a:solidFill>
                <a:latin typeface="標楷體" pitchFamily="65" charset="-120"/>
                <a:ea typeface="標楷體" pitchFamily="65" charset="-120"/>
              </a:rPr>
              <a:t>榜樣！</a:t>
            </a:r>
            <a:endParaRPr lang="zh-TW" altLang="en-US" sz="4800" b="1" dirty="0">
              <a:solidFill>
                <a:srgbClr val="FF0066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0181" name="Text Box 12"/>
          <p:cNvSpPr txBox="1">
            <a:spLocks noChangeArrowheads="1"/>
          </p:cNvSpPr>
          <p:nvPr/>
        </p:nvSpPr>
        <p:spPr bwMode="auto">
          <a:xfrm>
            <a:off x="5728522" y="1924272"/>
            <a:ext cx="354366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TW" altLang="en-US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感謝您們的蒞臨與參與，</a:t>
            </a:r>
            <a:r>
              <a:rPr lang="en-US" altLang="zh-TW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讓我們與孩子一起成長</a:t>
            </a:r>
            <a:r>
              <a:rPr lang="en-US" altLang="zh-TW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!</a:t>
            </a:r>
            <a:endParaRPr lang="zh-TW" altLang="en-US" b="1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-100002" y="6068911"/>
            <a:ext cx="9244002" cy="870438"/>
            <a:chOff x="-152400" y="8838206"/>
            <a:chExt cx="18615431" cy="1563094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400" y="8875312"/>
              <a:ext cx="2506751" cy="1486894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649" y="8875312"/>
              <a:ext cx="2506751" cy="1486894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849" y="8914406"/>
              <a:ext cx="2506751" cy="1486894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2049" y="8875312"/>
              <a:ext cx="2506751" cy="1486894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4249" y="8875312"/>
              <a:ext cx="2506751" cy="1486894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4529" y="8838206"/>
              <a:ext cx="2506751" cy="1486894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98880" y="8875312"/>
              <a:ext cx="2506751" cy="1486894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6154" l="4943" r="100000">
                          <a14:foregroundMark x1="9886" y1="11538" x2="74905" y2="39744"/>
                          <a14:foregroundMark x1="85932" y1="44872" x2="85932" y2="44872"/>
                          <a14:foregroundMark x1="95817" y1="78205" x2="95817" y2="78205"/>
                          <a14:foregroundMark x1="82890" y1="47436" x2="82890" y2="47436"/>
                          <a14:foregroundMark x1="93156" y1="79487" x2="93156" y2="794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6280" y="8875312"/>
              <a:ext cx="2506751" cy="1486894"/>
            </a:xfrm>
            <a:prstGeom prst="rect">
              <a:avLst/>
            </a:prstGeom>
          </p:spPr>
        </p:pic>
      </p:grpSp>
      <p:sp>
        <p:nvSpPr>
          <p:cNvPr id="2" name="文字方塊 1"/>
          <p:cNvSpPr txBox="1"/>
          <p:nvPr/>
        </p:nvSpPr>
        <p:spPr>
          <a:xfrm>
            <a:off x="2110811" y="2742238"/>
            <a:ext cx="67853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感謝您聆聽！</a:t>
            </a:r>
            <a:endParaRPr lang="zh-TW" altLang="en-US" sz="8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3348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5646</TotalTime>
  <Words>2873</Words>
  <Application>Microsoft Office PowerPoint</Application>
  <PresentationFormat>如螢幕大小 (4:3)</PresentationFormat>
  <Paragraphs>419</Paragraphs>
  <Slides>47</Slides>
  <Notes>11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48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本學期課程注意事項</vt:lpstr>
      <vt:lpstr>PowerPoint 簡報</vt:lpstr>
      <vt:lpstr>各科版本以及作業本 -1</vt:lpstr>
      <vt:lpstr>PowerPoint 簡報</vt:lpstr>
      <vt:lpstr>各科版本以及作業本 -3</vt:lpstr>
      <vt:lpstr>各科版本以及作業本 -4</vt:lpstr>
      <vt:lpstr>各科版本以及作業本 -5</vt:lpstr>
      <vt:lpstr>作業</vt:lpstr>
      <vt:lpstr>各科評分方式</vt:lpstr>
      <vt:lpstr>PowerPoint 簡報</vt:lpstr>
      <vt:lpstr>國語科特別要求</vt:lpstr>
      <vt:lpstr>國語科補充教材</vt:lpstr>
      <vt:lpstr>PowerPoint 簡報</vt:lpstr>
      <vt:lpstr>PowerPoint 簡報</vt:lpstr>
      <vt:lpstr>PowerPoint 簡報</vt:lpstr>
      <vt:lpstr>PowerPoint 簡報</vt:lpstr>
      <vt:lpstr>PowerPoint 簡報</vt:lpstr>
      <vt:lpstr>定期評量時間及範圍</vt:lpstr>
      <vt:lpstr>本校設有『榮譽制度』，小朋友在各處室得到的榮譽卡獎勵，每集滿20張，可拿到教務處登記，並在朝會時間，由校長公開頒發一張獎狀及200元圖書禮卷。 自一年級開始，學校所發的任何榮譽卡及奬狀，一定要都要好好保存，累積到畢業時，可爭取『最高榮譽獎』獎盃，這是小學階段的最高的榮譽喲！ </vt:lpstr>
      <vt:lpstr>本學期各項活動</vt:lpstr>
      <vt:lpstr>PowerPoint 簡報</vt:lpstr>
      <vt:lpstr>本學期重要活動一覽表 -2</vt:lpstr>
      <vt:lpstr>本學期重要活動一覽表 -3</vt:lpstr>
      <vt:lpstr>本學期重要活動一覽表 -4</vt:lpstr>
      <vt:lpstr>本學期重要活動一覽表 -5</vt:lpstr>
      <vt:lpstr>本學期重要活動一覽表 -6</vt:lpstr>
      <vt:lpstr>本學期重要活動一覽表 -7</vt:lpstr>
      <vt:lpstr>本學期需要您 攜手合作的事項 </vt:lpstr>
      <vt:lpstr>本學期需要您幫忙的地方-1</vt:lpstr>
      <vt:lpstr>本學期需要您幫忙的地方-2</vt:lpstr>
      <vt:lpstr>本學期需要您幫忙的地方-3</vt:lpstr>
      <vt:lpstr>本學期需要您幫忙的地方-4</vt:lpstr>
      <vt:lpstr>日常生活要求-1</vt:lpstr>
      <vt:lpstr>日常生活要求-2</vt:lpstr>
      <vt:lpstr>班網與聯絡簿  </vt:lpstr>
      <vt:lpstr>PowerPoint 簡報</vt:lpstr>
      <vt:lpstr>班費使用說明 </vt:lpstr>
      <vt:lpstr>提案與表決</vt:lpstr>
      <vt:lpstr>臨時動議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Gina</dc:creator>
  <cp:lastModifiedBy>user</cp:lastModifiedBy>
  <cp:revision>353</cp:revision>
  <dcterms:created xsi:type="dcterms:W3CDTF">2004-09-10T15:27:58Z</dcterms:created>
  <dcterms:modified xsi:type="dcterms:W3CDTF">2025-09-06T00:40:12Z</dcterms:modified>
</cp:coreProperties>
</file>