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Nunito Bold" panose="020B0604020202020204" charset="0"/>
      <p:regular r:id="rId9"/>
    </p:embeddedFont>
    <p:embeddedFont>
      <p:font typeface="可画山海体-繁" panose="020B0604020202020204" charset="-122"/>
      <p:regular r:id="rId10"/>
    </p:embeddedFont>
    <p:embeddedFont>
      <p:font typeface="標楷體" panose="03000509000000000000" pitchFamily="65" charset="-120"/>
      <p:regular r:id="rId11"/>
    </p:embeddedFont>
    <p:embeddedFont>
      <p:font typeface="Script MT Bold" panose="03040602040607080904" pitchFamily="66" charset="0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Railey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1" d="100"/>
          <a:sy n="51" d="100"/>
        </p:scale>
        <p:origin x="-23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openxmlformats.org/officeDocument/2006/relationships/image" Target="../media/image9.svg"/><Relationship Id="rId19" Type="http://schemas.openxmlformats.org/officeDocument/2006/relationships/image" Target="../media/image10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7.svg"/><Relationship Id="rId26" Type="http://schemas.openxmlformats.org/officeDocument/2006/relationships/image" Target="../media/image17.svg"/><Relationship Id="rId3" Type="http://schemas.openxmlformats.org/officeDocument/2006/relationships/image" Target="../media/image12.png"/><Relationship Id="rId21" Type="http://schemas.openxmlformats.org/officeDocument/2006/relationships/image" Target="../media/image8.png"/><Relationship Id="rId7" Type="http://schemas.openxmlformats.org/officeDocument/2006/relationships/image" Target="../media/image14.png"/><Relationship Id="rId17" Type="http://schemas.openxmlformats.org/officeDocument/2006/relationships/image" Target="../media/image17.png"/><Relationship Id="rId25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35.svg"/><Relationship Id="rId20" Type="http://schemas.openxmlformats.org/officeDocument/2006/relationships/image" Target="../media/image39.svg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15.png"/><Relationship Id="rId24" Type="http://schemas.openxmlformats.org/officeDocument/2006/relationships/image" Target="../media/image15.svg"/><Relationship Id="rId5" Type="http://schemas.openxmlformats.org/officeDocument/2006/relationships/image" Target="../media/image13.png"/><Relationship Id="rId15" Type="http://schemas.openxmlformats.org/officeDocument/2006/relationships/image" Target="../media/image16.png"/><Relationship Id="rId28" Type="http://schemas.openxmlformats.org/officeDocument/2006/relationships/image" Target="../media/image21.svg"/><Relationship Id="rId10" Type="http://schemas.openxmlformats.org/officeDocument/2006/relationships/image" Target="../media/image29.svg"/><Relationship Id="rId19" Type="http://schemas.openxmlformats.org/officeDocument/2006/relationships/image" Target="../media/image18.png"/><Relationship Id="rId4" Type="http://schemas.openxmlformats.org/officeDocument/2006/relationships/image" Target="../media/image23.svg"/><Relationship Id="rId14" Type="http://schemas.openxmlformats.org/officeDocument/2006/relationships/image" Target="../media/image33.svg"/><Relationship Id="rId27" Type="http://schemas.openxmlformats.org/officeDocument/2006/relationships/image" Target="../media/image11.png"/><Relationship Id="rId30" Type="http://schemas.openxmlformats.org/officeDocument/2006/relationships/image" Target="../media/image1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15.png"/><Relationship Id="rId18" Type="http://schemas.openxmlformats.org/officeDocument/2006/relationships/image" Target="../media/image37.svg"/><Relationship Id="rId26" Type="http://schemas.openxmlformats.org/officeDocument/2006/relationships/image" Target="../media/image17.svg"/><Relationship Id="rId3" Type="http://schemas.openxmlformats.org/officeDocument/2006/relationships/image" Target="../media/image12.png"/><Relationship Id="rId21" Type="http://schemas.openxmlformats.org/officeDocument/2006/relationships/image" Target="../media/image21.png"/><Relationship Id="rId7" Type="http://schemas.openxmlformats.org/officeDocument/2006/relationships/image" Target="../media/image19.png"/><Relationship Id="rId12" Type="http://schemas.openxmlformats.org/officeDocument/2006/relationships/image" Target="../media/image31.svg"/><Relationship Id="rId17" Type="http://schemas.openxmlformats.org/officeDocument/2006/relationships/image" Target="../media/image17.png"/><Relationship Id="rId25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35.svg"/><Relationship Id="rId20" Type="http://schemas.openxmlformats.org/officeDocument/2006/relationships/image" Target="../media/image39.svg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20.png"/><Relationship Id="rId24" Type="http://schemas.openxmlformats.org/officeDocument/2006/relationships/image" Target="../media/image15.svg"/><Relationship Id="rId5" Type="http://schemas.openxmlformats.org/officeDocument/2006/relationships/image" Target="../media/image13.png"/><Relationship Id="rId15" Type="http://schemas.openxmlformats.org/officeDocument/2006/relationships/image" Target="../media/image16.png"/><Relationship Id="rId23" Type="http://schemas.openxmlformats.org/officeDocument/2006/relationships/image" Target="../media/image8.png"/><Relationship Id="rId28" Type="http://schemas.openxmlformats.org/officeDocument/2006/relationships/image" Target="../media/image21.svg"/><Relationship Id="rId10" Type="http://schemas.openxmlformats.org/officeDocument/2006/relationships/image" Target="../media/image29.svg"/><Relationship Id="rId19" Type="http://schemas.openxmlformats.org/officeDocument/2006/relationships/image" Target="../media/image18.png"/><Relationship Id="rId4" Type="http://schemas.openxmlformats.org/officeDocument/2006/relationships/image" Target="../media/image23.svg"/><Relationship Id="rId9" Type="http://schemas.openxmlformats.org/officeDocument/2006/relationships/image" Target="../media/image14.png"/><Relationship Id="rId14" Type="http://schemas.openxmlformats.org/officeDocument/2006/relationships/image" Target="../media/image33.svg"/><Relationship Id="rId22" Type="http://schemas.openxmlformats.org/officeDocument/2006/relationships/image" Target="../media/image41.svg"/><Relationship Id="rId27" Type="http://schemas.openxmlformats.org/officeDocument/2006/relationships/image" Target="../media/image11.png"/><Relationship Id="rId30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8.png"/><Relationship Id="rId18" Type="http://schemas.openxmlformats.org/officeDocument/2006/relationships/image" Target="../media/image21.svg"/><Relationship Id="rId3" Type="http://schemas.openxmlformats.org/officeDocument/2006/relationships/image" Target="../media/image13.png"/><Relationship Id="rId21" Type="http://schemas.openxmlformats.org/officeDocument/2006/relationships/image" Target="../media/image5.png"/><Relationship Id="rId7" Type="http://schemas.openxmlformats.org/officeDocument/2006/relationships/image" Target="../media/image15.png"/><Relationship Id="rId12" Type="http://schemas.openxmlformats.org/officeDocument/2006/relationships/image" Target="../media/image37.svg"/><Relationship Id="rId17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7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17.png"/><Relationship Id="rId24" Type="http://schemas.openxmlformats.org/officeDocument/2006/relationships/image" Target="../media/image27.svg"/><Relationship Id="rId5" Type="http://schemas.openxmlformats.org/officeDocument/2006/relationships/image" Target="../media/image12.png"/><Relationship Id="rId15" Type="http://schemas.openxmlformats.org/officeDocument/2006/relationships/image" Target="../media/image9.png"/><Relationship Id="rId23" Type="http://schemas.openxmlformats.org/officeDocument/2006/relationships/image" Target="../media/image19.png"/><Relationship Id="rId10" Type="http://schemas.openxmlformats.org/officeDocument/2006/relationships/image" Target="../media/image35.svg"/><Relationship Id="rId19" Type="http://schemas.openxmlformats.org/officeDocument/2006/relationships/image" Target="../media/image10.png"/><Relationship Id="rId4" Type="http://schemas.openxmlformats.org/officeDocument/2006/relationships/image" Target="../media/image25.svg"/><Relationship Id="rId9" Type="http://schemas.openxmlformats.org/officeDocument/2006/relationships/image" Target="../media/image16.png"/><Relationship Id="rId14" Type="http://schemas.openxmlformats.org/officeDocument/2006/relationships/image" Target="../media/image15.svg"/><Relationship Id="rId22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21.png"/><Relationship Id="rId18" Type="http://schemas.openxmlformats.org/officeDocument/2006/relationships/image" Target="../media/image17.svg"/><Relationship Id="rId26" Type="http://schemas.openxmlformats.org/officeDocument/2006/relationships/image" Target="../media/image48.svg"/><Relationship Id="rId3" Type="http://schemas.openxmlformats.org/officeDocument/2006/relationships/image" Target="../media/image13.png"/><Relationship Id="rId21" Type="http://schemas.openxmlformats.org/officeDocument/2006/relationships/image" Target="../media/image10.png"/><Relationship Id="rId7" Type="http://schemas.openxmlformats.org/officeDocument/2006/relationships/image" Target="../media/image15.png"/><Relationship Id="rId12" Type="http://schemas.openxmlformats.org/officeDocument/2006/relationships/image" Target="../media/image37.svg"/><Relationship Id="rId17" Type="http://schemas.openxmlformats.org/officeDocument/2006/relationships/image" Target="../media/image9.png"/><Relationship Id="rId25" Type="http://schemas.openxmlformats.org/officeDocument/2006/relationships/image" Target="../media/image23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17.png"/><Relationship Id="rId24" Type="http://schemas.openxmlformats.org/officeDocument/2006/relationships/image" Target="../media/image46.svg"/><Relationship Id="rId5" Type="http://schemas.openxmlformats.org/officeDocument/2006/relationships/image" Target="../media/image12.png"/><Relationship Id="rId15" Type="http://schemas.openxmlformats.org/officeDocument/2006/relationships/image" Target="../media/image8.png"/><Relationship Id="rId23" Type="http://schemas.openxmlformats.org/officeDocument/2006/relationships/image" Target="../media/image22.png"/><Relationship Id="rId10" Type="http://schemas.openxmlformats.org/officeDocument/2006/relationships/image" Target="../media/image35.svg"/><Relationship Id="rId19" Type="http://schemas.openxmlformats.org/officeDocument/2006/relationships/image" Target="../media/image11.png"/><Relationship Id="rId4" Type="http://schemas.openxmlformats.org/officeDocument/2006/relationships/image" Target="../media/image25.svg"/><Relationship Id="rId9" Type="http://schemas.openxmlformats.org/officeDocument/2006/relationships/image" Target="../media/image16.png"/><Relationship Id="rId14" Type="http://schemas.openxmlformats.org/officeDocument/2006/relationships/image" Target="../media/image41.svg"/><Relationship Id="rId22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24.png"/><Relationship Id="rId18" Type="http://schemas.openxmlformats.org/officeDocument/2006/relationships/image" Target="../media/image52.svg"/><Relationship Id="rId26" Type="http://schemas.openxmlformats.org/officeDocument/2006/relationships/image" Target="../media/image21.svg"/><Relationship Id="rId3" Type="http://schemas.openxmlformats.org/officeDocument/2006/relationships/image" Target="../media/image12.png"/><Relationship Id="rId21" Type="http://schemas.openxmlformats.org/officeDocument/2006/relationships/image" Target="../media/image8.png"/><Relationship Id="rId7" Type="http://schemas.openxmlformats.org/officeDocument/2006/relationships/image" Target="../media/image16.png"/><Relationship Id="rId12" Type="http://schemas.openxmlformats.org/officeDocument/2006/relationships/image" Target="../media/image25.svg"/><Relationship Id="rId17" Type="http://schemas.openxmlformats.org/officeDocument/2006/relationships/image" Target="../media/image25.png"/><Relationship Id="rId25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27.svg"/><Relationship Id="rId20" Type="http://schemas.openxmlformats.org/officeDocument/2006/relationships/image" Target="../media/image3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11" Type="http://schemas.openxmlformats.org/officeDocument/2006/relationships/image" Target="../media/image13.png"/><Relationship Id="rId24" Type="http://schemas.openxmlformats.org/officeDocument/2006/relationships/image" Target="../media/image17.svg"/><Relationship Id="rId5" Type="http://schemas.openxmlformats.org/officeDocument/2006/relationships/image" Target="../media/image15.png"/><Relationship Id="rId15" Type="http://schemas.openxmlformats.org/officeDocument/2006/relationships/image" Target="../media/image19.png"/><Relationship Id="rId23" Type="http://schemas.openxmlformats.org/officeDocument/2006/relationships/image" Target="../media/image9.png"/><Relationship Id="rId28" Type="http://schemas.openxmlformats.org/officeDocument/2006/relationships/image" Target="../media/image19.svg"/><Relationship Id="rId10" Type="http://schemas.openxmlformats.org/officeDocument/2006/relationships/image" Target="../media/image37.svg"/><Relationship Id="rId19" Type="http://schemas.openxmlformats.org/officeDocument/2006/relationships/image" Target="../media/image18.png"/><Relationship Id="rId4" Type="http://schemas.openxmlformats.org/officeDocument/2006/relationships/image" Target="../media/image23.svg"/><Relationship Id="rId9" Type="http://schemas.openxmlformats.org/officeDocument/2006/relationships/image" Target="../media/image17.png"/><Relationship Id="rId14" Type="http://schemas.openxmlformats.org/officeDocument/2006/relationships/image" Target="../media/image50.svg"/><Relationship Id="rId22" Type="http://schemas.openxmlformats.org/officeDocument/2006/relationships/image" Target="../media/image15.svg"/><Relationship Id="rId27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18.png"/><Relationship Id="rId18" Type="http://schemas.openxmlformats.org/officeDocument/2006/relationships/image" Target="../media/image31.svg"/><Relationship Id="rId26" Type="http://schemas.openxmlformats.org/officeDocument/2006/relationships/image" Target="../media/image17.svg"/><Relationship Id="rId3" Type="http://schemas.openxmlformats.org/officeDocument/2006/relationships/image" Target="../media/image12.png"/><Relationship Id="rId21" Type="http://schemas.openxmlformats.org/officeDocument/2006/relationships/image" Target="../media/image6.png"/><Relationship Id="rId34" Type="http://schemas.openxmlformats.org/officeDocument/2006/relationships/image" Target="../media/image48.svg"/><Relationship Id="rId7" Type="http://schemas.openxmlformats.org/officeDocument/2006/relationships/image" Target="../media/image15.png"/><Relationship Id="rId12" Type="http://schemas.openxmlformats.org/officeDocument/2006/relationships/image" Target="../media/image37.svg"/><Relationship Id="rId17" Type="http://schemas.openxmlformats.org/officeDocument/2006/relationships/image" Target="../media/image20.png"/><Relationship Id="rId25" Type="http://schemas.openxmlformats.org/officeDocument/2006/relationships/image" Target="../media/image9.png"/><Relationship Id="rId33" Type="http://schemas.openxmlformats.org/officeDocument/2006/relationships/image" Target="../media/image23.png"/><Relationship Id="rId2" Type="http://schemas.openxmlformats.org/officeDocument/2006/relationships/image" Target="../media/image1.png"/><Relationship Id="rId16" Type="http://schemas.openxmlformats.org/officeDocument/2006/relationships/image" Target="../media/image41.svg"/><Relationship Id="rId20" Type="http://schemas.openxmlformats.org/officeDocument/2006/relationships/image" Target="../media/image13.svg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17.png"/><Relationship Id="rId24" Type="http://schemas.openxmlformats.org/officeDocument/2006/relationships/image" Target="../media/image15.svg"/><Relationship Id="rId32" Type="http://schemas.openxmlformats.org/officeDocument/2006/relationships/image" Target="../media/image46.sv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23" Type="http://schemas.openxmlformats.org/officeDocument/2006/relationships/image" Target="../media/image8.png"/><Relationship Id="rId28" Type="http://schemas.openxmlformats.org/officeDocument/2006/relationships/image" Target="../media/image21.svg"/><Relationship Id="rId10" Type="http://schemas.openxmlformats.org/officeDocument/2006/relationships/image" Target="../media/image35.svg"/><Relationship Id="rId19" Type="http://schemas.openxmlformats.org/officeDocument/2006/relationships/image" Target="../media/image7.png"/><Relationship Id="rId31" Type="http://schemas.openxmlformats.org/officeDocument/2006/relationships/image" Target="../media/image22.png"/><Relationship Id="rId4" Type="http://schemas.openxmlformats.org/officeDocument/2006/relationships/image" Target="../media/image23.svg"/><Relationship Id="rId9" Type="http://schemas.openxmlformats.org/officeDocument/2006/relationships/image" Target="../media/image16.png"/><Relationship Id="rId14" Type="http://schemas.openxmlformats.org/officeDocument/2006/relationships/image" Target="../media/image39.svg"/><Relationship Id="rId22" Type="http://schemas.openxmlformats.org/officeDocument/2006/relationships/image" Target="../media/image11.svg"/><Relationship Id="rId27" Type="http://schemas.openxmlformats.org/officeDocument/2006/relationships/image" Target="../media/image11.png"/><Relationship Id="rId30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99452" y="-360904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4784765" y="-118735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453461" y="393695"/>
            <a:ext cx="7381077" cy="4227344"/>
          </a:xfrm>
          <a:custGeom>
            <a:avLst/>
            <a:gdLst/>
            <a:ahLst/>
            <a:cxnLst/>
            <a:rect l="l" t="t" r="r" b="b"/>
            <a:pathLst>
              <a:path w="7381077" h="4227344">
                <a:moveTo>
                  <a:pt x="0" y="0"/>
                </a:moveTo>
                <a:lnTo>
                  <a:pt x="7381078" y="0"/>
                </a:lnTo>
                <a:lnTo>
                  <a:pt x="7381078" y="4227344"/>
                </a:lnTo>
                <a:lnTo>
                  <a:pt x="0" y="42273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826450" y="7073962"/>
            <a:ext cx="4720879" cy="2454857"/>
          </a:xfrm>
          <a:custGeom>
            <a:avLst/>
            <a:gdLst/>
            <a:ahLst/>
            <a:cxnLst/>
            <a:rect l="l" t="t" r="r" b="b"/>
            <a:pathLst>
              <a:path w="4720879" h="2454857">
                <a:moveTo>
                  <a:pt x="0" y="0"/>
                </a:moveTo>
                <a:lnTo>
                  <a:pt x="4720879" y="0"/>
                </a:lnTo>
                <a:lnTo>
                  <a:pt x="4720879" y="2454857"/>
                </a:lnTo>
                <a:lnTo>
                  <a:pt x="0" y="24548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627291" y="7109251"/>
            <a:ext cx="3247830" cy="2289720"/>
          </a:xfrm>
          <a:custGeom>
            <a:avLst/>
            <a:gdLst/>
            <a:ahLst/>
            <a:cxnLst/>
            <a:rect l="l" t="t" r="r" b="b"/>
            <a:pathLst>
              <a:path w="3247830" h="2289720">
                <a:moveTo>
                  <a:pt x="0" y="0"/>
                </a:moveTo>
                <a:lnTo>
                  <a:pt x="3247829" y="0"/>
                </a:lnTo>
                <a:lnTo>
                  <a:pt x="3247829" y="2289720"/>
                </a:lnTo>
                <a:lnTo>
                  <a:pt x="0" y="22897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64138" y="7022354"/>
            <a:ext cx="3244615" cy="2506465"/>
          </a:xfrm>
          <a:custGeom>
            <a:avLst/>
            <a:gdLst/>
            <a:ahLst/>
            <a:cxnLst/>
            <a:rect l="l" t="t" r="r" b="b"/>
            <a:pathLst>
              <a:path w="3244615" h="2506465">
                <a:moveTo>
                  <a:pt x="0" y="0"/>
                </a:moveTo>
                <a:lnTo>
                  <a:pt x="3244615" y="0"/>
                </a:lnTo>
                <a:lnTo>
                  <a:pt x="3244615" y="2506465"/>
                </a:lnTo>
                <a:lnTo>
                  <a:pt x="0" y="25064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363582" y="7240312"/>
            <a:ext cx="2025584" cy="2017988"/>
          </a:xfrm>
          <a:custGeom>
            <a:avLst/>
            <a:gdLst/>
            <a:ahLst/>
            <a:cxnLst/>
            <a:rect l="l" t="t" r="r" b="b"/>
            <a:pathLst>
              <a:path w="2025584" h="2017988">
                <a:moveTo>
                  <a:pt x="0" y="0"/>
                </a:moveTo>
                <a:lnTo>
                  <a:pt x="2025584" y="0"/>
                </a:lnTo>
                <a:lnTo>
                  <a:pt x="2025584" y="2017988"/>
                </a:lnTo>
                <a:lnTo>
                  <a:pt x="0" y="20179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580701" y="7209148"/>
            <a:ext cx="1429497" cy="2319670"/>
          </a:xfrm>
          <a:custGeom>
            <a:avLst/>
            <a:gdLst/>
            <a:ahLst/>
            <a:cxnLst/>
            <a:rect l="l" t="t" r="r" b="b"/>
            <a:pathLst>
              <a:path w="1429497" h="2319670">
                <a:moveTo>
                  <a:pt x="0" y="0"/>
                </a:moveTo>
                <a:lnTo>
                  <a:pt x="1429497" y="0"/>
                </a:lnTo>
                <a:lnTo>
                  <a:pt x="1429497" y="2319671"/>
                </a:lnTo>
                <a:lnTo>
                  <a:pt x="0" y="231967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826450" y="2651520"/>
            <a:ext cx="4934598" cy="2064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099"/>
              </a:lnSpc>
            </a:pPr>
            <a:r>
              <a:rPr lang="en-US" sz="13800" b="1" dirty="0" err="1"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自然</a:t>
            </a:r>
            <a:endParaRPr lang="en-US" sz="13800" b="1" dirty="0"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342619" y="4831080"/>
            <a:ext cx="7602761" cy="1354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defRPr/>
            </a:pPr>
            <a:r>
              <a:rPr lang="zh-TW" altLang="en-US" sz="4400" b="1" dirty="0">
                <a:ln w="11430"/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臺北市光仁小學</a:t>
            </a:r>
            <a:endParaRPr lang="en-US" altLang="zh-TW" sz="4400" b="1" dirty="0">
              <a:ln w="11430"/>
              <a:solidFill>
                <a:srgbClr val="00CC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defRPr/>
            </a:pPr>
            <a:r>
              <a:rPr lang="en-US" altLang="zh-TW" sz="4400" b="1" dirty="0" smtClean="0">
                <a:ln w="11430"/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4400" b="1" dirty="0" smtClean="0">
                <a:ln w="11430"/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學年度三年級</a:t>
            </a:r>
            <a:r>
              <a:rPr lang="zh-TW" altLang="en-US" sz="4400" b="1" dirty="0">
                <a:ln w="11430"/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學校日</a:t>
            </a:r>
            <a:endParaRPr lang="en-US" altLang="zh-TW" sz="4400" b="1" dirty="0">
              <a:ln w="11430"/>
              <a:solidFill>
                <a:srgbClr val="00CC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Freeform 12"/>
          <p:cNvSpPr/>
          <p:nvPr/>
        </p:nvSpPr>
        <p:spPr>
          <a:xfrm rot="2099990">
            <a:off x="11962183" y="1145182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503479">
            <a:off x="12993626" y="36919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1965373">
            <a:off x="3333046" y="3145244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2842188">
            <a:off x="4496184" y="233634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683588">
            <a:off x="12997048" y="2358374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871761">
            <a:off x="13832270" y="4355137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2099990">
            <a:off x="4323696" y="416250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503479">
            <a:off x="5390865" y="116891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2099990">
            <a:off x="14440783" y="322532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1503479">
            <a:off x="14137521" y="1121454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1855390">
            <a:off x="3243125" y="119263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1503479">
            <a:off x="2629513" y="409135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11"/>
          <p:cNvSpPr txBox="1"/>
          <p:nvPr/>
        </p:nvSpPr>
        <p:spPr>
          <a:xfrm>
            <a:off x="5445973" y="6346440"/>
            <a:ext cx="7602761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6"/>
              </a:lnSpc>
            </a:pPr>
            <a:r>
              <a:rPr lang="en-US" sz="4400" b="1" spc="36" dirty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</a:t>
            </a:r>
            <a:r>
              <a:rPr lang="zh-TW" altLang="en-US" sz="4400" b="1" spc="36" dirty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教</a:t>
            </a:r>
            <a:r>
              <a:rPr lang="zh-TW" altLang="en-US" sz="4400" b="1" spc="36" dirty="0" smtClean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師</a:t>
            </a:r>
            <a:r>
              <a:rPr lang="en-US" altLang="zh-TW" sz="4400" b="1" spc="36" dirty="0" smtClean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:</a:t>
            </a:r>
            <a:r>
              <a:rPr lang="zh-TW" altLang="en-US" sz="4400" b="1" spc="36" dirty="0" smtClean="0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周南</a:t>
            </a:r>
            <a:endParaRPr lang="en-US" sz="4400" b="1" spc="36" dirty="0">
              <a:solidFill>
                <a:srgbClr val="4DACC4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95014" y="-154733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918206" y="6588537"/>
            <a:ext cx="3540886" cy="2885822"/>
          </a:xfrm>
          <a:custGeom>
            <a:avLst/>
            <a:gdLst/>
            <a:ahLst/>
            <a:cxnLst/>
            <a:rect l="l" t="t" r="r" b="b"/>
            <a:pathLst>
              <a:path w="3540886" h="2885822">
                <a:moveTo>
                  <a:pt x="0" y="0"/>
                </a:moveTo>
                <a:lnTo>
                  <a:pt x="3540886" y="0"/>
                </a:lnTo>
                <a:lnTo>
                  <a:pt x="3540886" y="2885821"/>
                </a:lnTo>
                <a:lnTo>
                  <a:pt x="0" y="28858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971474" y="2166680"/>
            <a:ext cx="11081094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99960" lvl="1" indent="-74295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b="1" spc="66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植物大發現</a:t>
            </a:r>
            <a:endParaRPr lang="en-US" sz="7200" b="1" spc="66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marL="1099960" lvl="1" indent="-74295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b="1" spc="66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奇妙的溶解</a:t>
            </a:r>
            <a:endParaRPr lang="en-US" altLang="zh-TW" sz="7200" b="1" spc="66" dirty="0" smtClean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marL="1099960" lvl="1" indent="-74295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b="1" spc="66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風與空氣</a:t>
            </a:r>
            <a:endParaRPr lang="en-US" sz="7200" b="1" spc="66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marL="1099960" lvl="1" indent="-742950" algn="l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b="1" spc="66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磁鐵好好玩</a:t>
            </a:r>
            <a:endParaRPr lang="en-US" sz="7200" b="1" spc="66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</p:txBody>
      </p:sp>
      <p:sp>
        <p:nvSpPr>
          <p:cNvPr id="10" name="Freeform 10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624563" y="759574"/>
            <a:ext cx="10064086" cy="1423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800" b="1" dirty="0" err="1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學習</a:t>
            </a:r>
            <a:r>
              <a:rPr lang="zh-TW" altLang="en-US" sz="88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內容</a:t>
            </a:r>
            <a:endParaRPr lang="en-US" sz="88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603928" y="7237480"/>
            <a:ext cx="2876714" cy="2509933"/>
          </a:xfrm>
          <a:custGeom>
            <a:avLst/>
            <a:gdLst/>
            <a:ahLst/>
            <a:cxnLst/>
            <a:rect l="l" t="t" r="r" b="b"/>
            <a:pathLst>
              <a:path w="2876714" h="2509933">
                <a:moveTo>
                  <a:pt x="0" y="0"/>
                </a:moveTo>
                <a:lnTo>
                  <a:pt x="2876714" y="0"/>
                </a:lnTo>
                <a:lnTo>
                  <a:pt x="2876714" y="2509932"/>
                </a:lnTo>
                <a:lnTo>
                  <a:pt x="0" y="250993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xmlns="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xmlns="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-1503479">
            <a:off x="962512" y="779362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419273" y="6725916"/>
            <a:ext cx="2921124" cy="3487909"/>
          </a:xfrm>
          <a:custGeom>
            <a:avLst/>
            <a:gdLst/>
            <a:ahLst/>
            <a:cxnLst/>
            <a:rect l="l" t="t" r="r" b="b"/>
            <a:pathLst>
              <a:path w="2921124" h="3487909">
                <a:moveTo>
                  <a:pt x="0" y="0"/>
                </a:moveTo>
                <a:lnTo>
                  <a:pt x="2921124" y="0"/>
                </a:lnTo>
                <a:lnTo>
                  <a:pt x="2921124" y="3487909"/>
                </a:lnTo>
                <a:lnTo>
                  <a:pt x="0" y="34879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142926" y="7049537"/>
            <a:ext cx="3540886" cy="2885822"/>
          </a:xfrm>
          <a:custGeom>
            <a:avLst/>
            <a:gdLst/>
            <a:ahLst/>
            <a:cxnLst/>
            <a:rect l="l" t="t" r="r" b="b"/>
            <a:pathLst>
              <a:path w="3540886" h="2885822">
                <a:moveTo>
                  <a:pt x="0" y="0"/>
                </a:moveTo>
                <a:lnTo>
                  <a:pt x="3540886" y="0"/>
                </a:lnTo>
                <a:lnTo>
                  <a:pt x="3540886" y="2885821"/>
                </a:lnTo>
                <a:lnTo>
                  <a:pt x="0" y="28858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530367" y="6822777"/>
            <a:ext cx="1255910" cy="3294189"/>
          </a:xfrm>
          <a:custGeom>
            <a:avLst/>
            <a:gdLst/>
            <a:ahLst/>
            <a:cxnLst/>
            <a:rect l="l" t="t" r="r" b="b"/>
            <a:pathLst>
              <a:path w="1255910" h="3294189">
                <a:moveTo>
                  <a:pt x="0" y="0"/>
                </a:moveTo>
                <a:lnTo>
                  <a:pt x="1255909" y="0"/>
                </a:lnTo>
                <a:lnTo>
                  <a:pt x="1255909" y="3294189"/>
                </a:lnTo>
                <a:lnTo>
                  <a:pt x="0" y="32941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6698606">
            <a:off x="-2330709" y="4835879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624563" y="759574"/>
            <a:ext cx="10064086" cy="141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 b="1" dirty="0" err="1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學習表現</a:t>
            </a:r>
            <a:r>
              <a:rPr lang="en-US" sz="8600" b="1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(</a:t>
            </a:r>
            <a:r>
              <a:rPr lang="en-US" sz="8600" b="1" dirty="0" err="1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能力指標</a:t>
            </a:r>
            <a:r>
              <a:rPr lang="en-US" sz="8600" b="1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)</a:t>
            </a:r>
          </a:p>
        </p:txBody>
      </p:sp>
      <p:sp>
        <p:nvSpPr>
          <p:cNvPr id="15" name="Freeform 15"/>
          <p:cNvSpPr/>
          <p:nvPr/>
        </p:nvSpPr>
        <p:spPr>
          <a:xfrm>
            <a:off x="2417770" y="7585744"/>
            <a:ext cx="2876714" cy="2509933"/>
          </a:xfrm>
          <a:custGeom>
            <a:avLst/>
            <a:gdLst/>
            <a:ahLst/>
            <a:cxnLst/>
            <a:rect l="l" t="t" r="r" b="b"/>
            <a:pathLst>
              <a:path w="2876714" h="2509933">
                <a:moveTo>
                  <a:pt x="0" y="0"/>
                </a:moveTo>
                <a:lnTo>
                  <a:pt x="2876714" y="0"/>
                </a:lnTo>
                <a:lnTo>
                  <a:pt x="2876714" y="2509932"/>
                </a:lnTo>
                <a:lnTo>
                  <a:pt x="0" y="250993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688649" y="7148483"/>
            <a:ext cx="2203413" cy="2642775"/>
          </a:xfrm>
          <a:custGeom>
            <a:avLst/>
            <a:gdLst/>
            <a:ahLst/>
            <a:cxnLst/>
            <a:rect l="l" t="t" r="r" b="b"/>
            <a:pathLst>
              <a:path w="2203413" h="2642775">
                <a:moveTo>
                  <a:pt x="0" y="0"/>
                </a:moveTo>
                <a:lnTo>
                  <a:pt x="2203414" y="0"/>
                </a:lnTo>
                <a:lnTo>
                  <a:pt x="2203414" y="2642774"/>
                </a:lnTo>
                <a:lnTo>
                  <a:pt x="0" y="2642774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xmlns="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xmlns="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-1503479">
            <a:off x="962512" y="779362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30979" y="2305589"/>
            <a:ext cx="15046014" cy="6535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99960" lvl="1" indent="-742950" algn="just">
              <a:spcAft>
                <a:spcPts val="1200"/>
              </a:spcAft>
              <a:buFont typeface="+mj-lt"/>
              <a:buAutoNum type="arabicPeriod"/>
            </a:pPr>
            <a:r>
              <a:rPr lang="en-US" sz="4400" b="1" spc="66" dirty="0" err="1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能觀察認識植物的根</a:t>
            </a:r>
            <a:r>
              <a:rPr lang="en-US" sz="4400" b="1" spc="66" dirty="0" err="1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、莖、葉、花、果實等各部位，並知道植物各構造的功能</a:t>
            </a:r>
            <a:r>
              <a:rPr lang="en-US" sz="4400" b="1" spc="66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marL="1099960" lvl="1" indent="-742950" algn="just">
              <a:spcAft>
                <a:spcPts val="1200"/>
              </a:spcAft>
              <a:buFont typeface="+mj-lt"/>
              <a:buAutoNum type="arabicPeriod"/>
            </a:pPr>
            <a:r>
              <a:rPr lang="en-US" sz="4400" b="1" spc="66" dirty="0" err="1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能用正確方法分辨不同的物質</a:t>
            </a:r>
            <a:r>
              <a:rPr lang="en-US" sz="4400" b="1" spc="66" dirty="0" err="1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，並了解物質溶解的意義，知道溶解在生活中的應用</a:t>
            </a:r>
            <a:r>
              <a:rPr lang="en-US" sz="4400" b="1" spc="66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marL="1099960" lvl="1" indent="-742950" algn="just">
              <a:spcAft>
                <a:spcPts val="1200"/>
              </a:spcAft>
              <a:buFont typeface="+mj-lt"/>
              <a:buAutoNum type="arabicPeriod"/>
            </a:pPr>
            <a:r>
              <a:rPr lang="en-US" sz="4400" b="1" spc="66" dirty="0" err="1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能認識空氣的性質</a:t>
            </a:r>
            <a:r>
              <a:rPr lang="en-US" sz="4400" b="1" spc="66" dirty="0" err="1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，並學會使用工具觀察風向與風力</a:t>
            </a:r>
            <a:r>
              <a:rPr lang="en-US" sz="4400" b="1" spc="66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marL="1099960" lvl="1" indent="-742950" algn="l">
              <a:spcAft>
                <a:spcPts val="1200"/>
              </a:spcAft>
              <a:buFont typeface="+mj-lt"/>
              <a:buAutoNum type="arabicPeriod"/>
            </a:pPr>
            <a:r>
              <a:rPr lang="en-US" sz="4400" b="1" spc="66" dirty="0" err="1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能了解物體受力變化及磁鐵具有同極相斥</a:t>
            </a:r>
            <a:r>
              <a:rPr lang="en-US" sz="4400" b="1" spc="66" dirty="0" err="1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、異極相吸等特性</a:t>
            </a:r>
            <a:r>
              <a:rPr lang="en-US" sz="4400" b="1" spc="66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marL="1099960" lvl="1" indent="-742950" algn="l">
              <a:lnSpc>
                <a:spcPts val="4630"/>
              </a:lnSpc>
              <a:buFont typeface="+mj-lt"/>
              <a:buAutoNum type="arabicPeriod"/>
            </a:pPr>
            <a:endParaRPr lang="en-US" sz="4000" b="1" spc="66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marL="1099960" lvl="1" indent="-742950" algn="l">
              <a:lnSpc>
                <a:spcPts val="4630"/>
              </a:lnSpc>
              <a:buFont typeface="+mj-lt"/>
              <a:buAutoNum type="arabicPeriod"/>
            </a:pPr>
            <a:endParaRPr lang="en-US" sz="4000" b="1" spc="66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</p:txBody>
      </p:sp>
    </p:spTree>
    <p:extLst>
      <p:ext uri="{BB962C8B-B14F-4D97-AF65-F5344CB8AC3E}">
        <p14:creationId xmlns:p14="http://schemas.microsoft.com/office/powerpoint/2010/main" val="73536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740265" y="204473"/>
            <a:ext cx="12807470" cy="141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 b="1" dirty="0" err="1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評分方式</a:t>
            </a:r>
            <a:endParaRPr lang="en-US" sz="8600" b="1" dirty="0">
              <a:solidFill>
                <a:schemeClr val="accent6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649052" y="1622297"/>
            <a:ext cx="14609687" cy="7386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</a:t>
            </a: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◎</a:t>
            </a: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平時</a:t>
            </a: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成績佔</a:t>
            </a:r>
            <a:r>
              <a:rPr lang="en-US" altLang="zh-TW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50</a:t>
            </a:r>
            <a:r>
              <a:rPr lang="en-US" altLang="zh-TW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%</a:t>
            </a:r>
          </a:p>
          <a:p>
            <a:pPr>
              <a:lnSpc>
                <a:spcPct val="150000"/>
              </a:lnSpc>
            </a:pP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  作業</a:t>
            </a:r>
            <a:r>
              <a:rPr lang="en-US" altLang="zh-TW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15</a:t>
            </a:r>
            <a:r>
              <a:rPr lang="en-US" altLang="zh-TW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%</a:t>
            </a: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（含</a:t>
            </a: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習作、筆記本</a:t>
            </a: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）。</a:t>
            </a:r>
            <a:endParaRPr lang="en-US" altLang="zh-TW" sz="4000" b="1" spc="85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可画山海体-繁"/>
              <a:sym typeface="可画山海体-繁"/>
            </a:endParaRPr>
          </a:p>
          <a:p>
            <a:pPr>
              <a:lnSpc>
                <a:spcPct val="150000"/>
              </a:lnSpc>
            </a:pP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  小考</a:t>
            </a:r>
            <a:r>
              <a:rPr lang="en-US" altLang="zh-TW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15% (</a:t>
            </a: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含單元小考、課堂評量</a:t>
            </a:r>
            <a:r>
              <a:rPr lang="en-US" altLang="zh-TW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)</a:t>
            </a: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。</a:t>
            </a:r>
            <a:endParaRPr lang="en-US" altLang="zh-TW" sz="4000" b="1" spc="85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可画山海体-繁"/>
              <a:sym typeface="可画山海体-繁"/>
            </a:endParaRPr>
          </a:p>
          <a:p>
            <a:pPr>
              <a:lnSpc>
                <a:spcPct val="150000"/>
              </a:lnSpc>
            </a:pP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  學習</a:t>
            </a: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態度</a:t>
            </a:r>
            <a:r>
              <a:rPr lang="en-US" altLang="zh-TW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20%</a:t>
            </a: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（攜帶用具、實作、作業繳交情形、口頭發表</a:t>
            </a: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、</a:t>
            </a:r>
            <a:endParaRPr lang="en-US" altLang="zh-TW" sz="4000" b="1" spc="85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可画山海体-繁"/>
              <a:sym typeface="可画山海体-繁"/>
            </a:endParaRPr>
          </a:p>
          <a:p>
            <a:pPr>
              <a:lnSpc>
                <a:spcPct val="150000"/>
              </a:lnSpc>
            </a:pP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 </a:t>
            </a: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 </a:t>
            </a: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分組</a:t>
            </a: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合作、專心</a:t>
            </a: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聆聽、</a:t>
            </a: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日常所學應用與實踐於生活中、出</a:t>
            </a: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缺席</a:t>
            </a: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、</a:t>
            </a:r>
            <a:endParaRPr lang="en-US" altLang="zh-TW" sz="4000" b="1" spc="85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可画山海体-繁"/>
              <a:sym typeface="可画山海体-繁"/>
            </a:endParaRPr>
          </a:p>
          <a:p>
            <a:pPr>
              <a:lnSpc>
                <a:spcPct val="150000"/>
              </a:lnSpc>
            </a:pP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 </a:t>
            </a: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 自律</a:t>
            </a: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、負責任）</a:t>
            </a: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。</a:t>
            </a:r>
            <a:endParaRPr lang="en-US" altLang="zh-TW" sz="4000" b="1" spc="85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可画山海体-繁"/>
              <a:sym typeface="可画山海体-繁"/>
            </a:endParaRPr>
          </a:p>
          <a:p>
            <a:pPr>
              <a:lnSpc>
                <a:spcPct val="150000"/>
              </a:lnSpc>
            </a:pP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◎</a:t>
            </a: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紙筆測驗佔</a:t>
            </a:r>
            <a:r>
              <a:rPr lang="en-US" altLang="zh-TW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50%(</a:t>
            </a: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期中評量、期末評量</a:t>
            </a:r>
            <a:r>
              <a:rPr lang="en-US" altLang="zh-TW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)</a:t>
            </a: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。</a:t>
            </a:r>
            <a:endParaRPr lang="en-US" altLang="zh-TW" sz="4000" b="1" spc="85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可画山海体-繁"/>
              <a:sym typeface="可画山海体-繁"/>
            </a:endParaRPr>
          </a:p>
          <a:p>
            <a:pPr>
              <a:lnSpc>
                <a:spcPct val="150000"/>
              </a:lnSpc>
            </a:pPr>
            <a:r>
              <a:rPr lang="zh-TW" altLang="en-US" sz="4000" b="1" spc="85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  上</a:t>
            </a: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學期總成績：</a:t>
            </a:r>
            <a:r>
              <a:rPr lang="en-US" altLang="zh-TW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(</a:t>
            </a: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期中總成績</a:t>
            </a:r>
            <a:r>
              <a:rPr lang="en-US" altLang="zh-TW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+</a:t>
            </a: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期末總成績</a:t>
            </a:r>
            <a:r>
              <a:rPr lang="en-US" altLang="zh-TW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)/2</a:t>
            </a:r>
            <a:r>
              <a:rPr lang="zh-TW" altLang="en-US" sz="4000" b="1" spc="85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山海体-繁"/>
                <a:sym typeface="可画山海体-繁"/>
              </a:rPr>
              <a:t>。</a:t>
            </a:r>
            <a:endParaRPr lang="en-US" sz="4400" b="1" spc="91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可画山海体-繁"/>
              <a:sym typeface="可画山海体-繁"/>
            </a:endParaRPr>
          </a:p>
        </p:txBody>
      </p:sp>
      <p:sp>
        <p:nvSpPr>
          <p:cNvPr id="12" name="Freeform 12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1503479">
            <a:off x="962512" y="779362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4890947" y="7333773"/>
            <a:ext cx="3244615" cy="2506465"/>
          </a:xfrm>
          <a:custGeom>
            <a:avLst/>
            <a:gdLst/>
            <a:ahLst/>
            <a:cxnLst/>
            <a:rect l="l" t="t" r="r" b="b"/>
            <a:pathLst>
              <a:path w="3244615" h="2506465">
                <a:moveTo>
                  <a:pt x="0" y="0"/>
                </a:moveTo>
                <a:lnTo>
                  <a:pt x="3244615" y="0"/>
                </a:lnTo>
                <a:lnTo>
                  <a:pt x="3244615" y="2506465"/>
                </a:lnTo>
                <a:lnTo>
                  <a:pt x="0" y="250646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64206" y="6493834"/>
            <a:ext cx="2921124" cy="3487909"/>
          </a:xfrm>
          <a:custGeom>
            <a:avLst/>
            <a:gdLst/>
            <a:ahLst/>
            <a:cxnLst/>
            <a:rect l="l" t="t" r="r" b="b"/>
            <a:pathLst>
              <a:path w="2921124" h="3487909">
                <a:moveTo>
                  <a:pt x="0" y="0"/>
                </a:moveTo>
                <a:lnTo>
                  <a:pt x="2921124" y="0"/>
                </a:lnTo>
                <a:lnTo>
                  <a:pt x="2921124" y="3487909"/>
                </a:lnTo>
                <a:lnTo>
                  <a:pt x="0" y="348790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2186445" y="3020374"/>
            <a:ext cx="4397047" cy="791118"/>
            <a:chOff x="0" y="0"/>
            <a:chExt cx="1158070" cy="2083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58070" cy="208360"/>
            </a:xfrm>
            <a:custGeom>
              <a:avLst/>
              <a:gdLst/>
              <a:ahLst/>
              <a:cxnLst/>
              <a:rect l="l" t="t" r="r" b="b"/>
              <a:pathLst>
                <a:path w="1158070" h="208360">
                  <a:moveTo>
                    <a:pt x="26411" y="0"/>
                  </a:moveTo>
                  <a:lnTo>
                    <a:pt x="1131660" y="0"/>
                  </a:lnTo>
                  <a:cubicBezTo>
                    <a:pt x="1146246" y="0"/>
                    <a:pt x="1158070" y="11824"/>
                    <a:pt x="1158070" y="26411"/>
                  </a:cubicBezTo>
                  <a:lnTo>
                    <a:pt x="1158070" y="181950"/>
                  </a:lnTo>
                  <a:cubicBezTo>
                    <a:pt x="1158070" y="188954"/>
                    <a:pt x="1155288" y="195672"/>
                    <a:pt x="1150335" y="200625"/>
                  </a:cubicBezTo>
                  <a:cubicBezTo>
                    <a:pt x="1145382" y="205578"/>
                    <a:pt x="1138664" y="208360"/>
                    <a:pt x="1131660" y="208360"/>
                  </a:cubicBezTo>
                  <a:lnTo>
                    <a:pt x="26411" y="208360"/>
                  </a:lnTo>
                  <a:cubicBezTo>
                    <a:pt x="11824" y="208360"/>
                    <a:pt x="0" y="196536"/>
                    <a:pt x="0" y="181950"/>
                  </a:cubicBezTo>
                  <a:lnTo>
                    <a:pt x="0" y="26411"/>
                  </a:lnTo>
                  <a:cubicBezTo>
                    <a:pt x="0" y="11824"/>
                    <a:pt x="11824" y="0"/>
                    <a:pt x="26411" y="0"/>
                  </a:cubicBezTo>
                  <a:close/>
                </a:path>
              </a:pathLst>
            </a:custGeom>
            <a:solidFill>
              <a:srgbClr val="4DACC4"/>
            </a:solidFill>
          </p:spPr>
          <p:txBody>
            <a:bodyPr/>
            <a:lstStyle/>
            <a:p>
              <a:endParaRPr lang="zh-TW" altLang="en-US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158070" cy="265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80"/>
                </a:lnSpc>
              </a:pPr>
              <a:r>
                <a:rPr lang="en-US" sz="3600" b="1" dirty="0" smtClean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•</a:t>
              </a:r>
              <a:r>
                <a:rPr lang="en-US" sz="4000" b="1" dirty="0" err="1" smtClean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習作</a:t>
              </a:r>
              <a:endParaRPr lang="en-US" sz="4000" b="1" dirty="0">
                <a:solidFill>
                  <a:srgbClr val="F4FCFE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704507" y="3020374"/>
            <a:ext cx="4397047" cy="791118"/>
            <a:chOff x="0" y="0"/>
            <a:chExt cx="1158070" cy="2083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58070" cy="208360"/>
            </a:xfrm>
            <a:custGeom>
              <a:avLst/>
              <a:gdLst/>
              <a:ahLst/>
              <a:cxnLst/>
              <a:rect l="l" t="t" r="r" b="b"/>
              <a:pathLst>
                <a:path w="1158070" h="208360">
                  <a:moveTo>
                    <a:pt x="26411" y="0"/>
                  </a:moveTo>
                  <a:lnTo>
                    <a:pt x="1131660" y="0"/>
                  </a:lnTo>
                  <a:cubicBezTo>
                    <a:pt x="1146246" y="0"/>
                    <a:pt x="1158070" y="11824"/>
                    <a:pt x="1158070" y="26411"/>
                  </a:cubicBezTo>
                  <a:lnTo>
                    <a:pt x="1158070" y="181950"/>
                  </a:lnTo>
                  <a:cubicBezTo>
                    <a:pt x="1158070" y="188954"/>
                    <a:pt x="1155288" y="195672"/>
                    <a:pt x="1150335" y="200625"/>
                  </a:cubicBezTo>
                  <a:cubicBezTo>
                    <a:pt x="1145382" y="205578"/>
                    <a:pt x="1138664" y="208360"/>
                    <a:pt x="1131660" y="208360"/>
                  </a:cubicBezTo>
                  <a:lnTo>
                    <a:pt x="26411" y="208360"/>
                  </a:lnTo>
                  <a:cubicBezTo>
                    <a:pt x="11824" y="208360"/>
                    <a:pt x="0" y="196536"/>
                    <a:pt x="0" y="181950"/>
                  </a:cubicBezTo>
                  <a:lnTo>
                    <a:pt x="0" y="26411"/>
                  </a:lnTo>
                  <a:cubicBezTo>
                    <a:pt x="0" y="11824"/>
                    <a:pt x="11824" y="0"/>
                    <a:pt x="26411" y="0"/>
                  </a:cubicBezTo>
                  <a:close/>
                </a:path>
              </a:pathLst>
            </a:custGeom>
            <a:solidFill>
              <a:srgbClr val="4DACC4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158070" cy="265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80"/>
                </a:lnSpc>
              </a:pPr>
              <a:r>
                <a:rPr lang="en-US" sz="3600" b="1" dirty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•</a:t>
              </a:r>
              <a:r>
                <a:rPr lang="en-US" sz="3600" b="1" dirty="0" err="1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小考</a:t>
              </a:r>
              <a:endParaRPr lang="en-US" sz="3600" b="1" dirty="0">
                <a:solidFill>
                  <a:srgbClr val="F4FCFE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945476" y="3020374"/>
            <a:ext cx="4397047" cy="791118"/>
            <a:chOff x="0" y="0"/>
            <a:chExt cx="1158070" cy="20836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58070" cy="208360"/>
            </a:xfrm>
            <a:custGeom>
              <a:avLst/>
              <a:gdLst/>
              <a:ahLst/>
              <a:cxnLst/>
              <a:rect l="l" t="t" r="r" b="b"/>
              <a:pathLst>
                <a:path w="1158070" h="208360">
                  <a:moveTo>
                    <a:pt x="26411" y="0"/>
                  </a:moveTo>
                  <a:lnTo>
                    <a:pt x="1131660" y="0"/>
                  </a:lnTo>
                  <a:cubicBezTo>
                    <a:pt x="1146246" y="0"/>
                    <a:pt x="1158070" y="11824"/>
                    <a:pt x="1158070" y="26411"/>
                  </a:cubicBezTo>
                  <a:lnTo>
                    <a:pt x="1158070" y="181950"/>
                  </a:lnTo>
                  <a:cubicBezTo>
                    <a:pt x="1158070" y="188954"/>
                    <a:pt x="1155288" y="195672"/>
                    <a:pt x="1150335" y="200625"/>
                  </a:cubicBezTo>
                  <a:cubicBezTo>
                    <a:pt x="1145382" y="205578"/>
                    <a:pt x="1138664" y="208360"/>
                    <a:pt x="1131660" y="208360"/>
                  </a:cubicBezTo>
                  <a:lnTo>
                    <a:pt x="26411" y="208360"/>
                  </a:lnTo>
                  <a:cubicBezTo>
                    <a:pt x="11824" y="208360"/>
                    <a:pt x="0" y="196536"/>
                    <a:pt x="0" y="181950"/>
                  </a:cubicBezTo>
                  <a:lnTo>
                    <a:pt x="0" y="26411"/>
                  </a:lnTo>
                  <a:cubicBezTo>
                    <a:pt x="0" y="11824"/>
                    <a:pt x="11824" y="0"/>
                    <a:pt x="26411" y="0"/>
                  </a:cubicBezTo>
                  <a:close/>
                </a:path>
              </a:pathLst>
            </a:custGeom>
            <a:solidFill>
              <a:srgbClr val="4DACC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158070" cy="265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80"/>
                </a:lnSpc>
              </a:pPr>
              <a:r>
                <a:rPr lang="en-US" sz="3600" b="1" dirty="0" smtClean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•</a:t>
              </a:r>
              <a:r>
                <a:rPr lang="zh-TW" altLang="en-US" sz="3600" b="1" dirty="0" smtClean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自然</a:t>
              </a:r>
              <a:r>
                <a:rPr lang="en-US" sz="3600" b="1" dirty="0" err="1" smtClean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筆記</a:t>
              </a:r>
              <a:r>
                <a:rPr lang="zh-TW" altLang="en-US" sz="3600" b="1" dirty="0" smtClean="0">
                  <a:solidFill>
                    <a:srgbClr val="F4FC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Nunito Bold"/>
                  <a:sym typeface="Nunito Bold"/>
                </a:rPr>
                <a:t>本</a:t>
              </a:r>
              <a:endParaRPr lang="en-US" sz="3600" b="1" dirty="0">
                <a:solidFill>
                  <a:srgbClr val="F4FCFE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endParaRPr>
            </a:p>
          </p:txBody>
        </p:sp>
      </p:grpSp>
      <p:sp>
        <p:nvSpPr>
          <p:cNvPr id="19" name="Freeform 19"/>
          <p:cNvSpPr/>
          <p:nvPr/>
        </p:nvSpPr>
        <p:spPr>
          <a:xfrm>
            <a:off x="87502" y="7406480"/>
            <a:ext cx="2203413" cy="2642775"/>
          </a:xfrm>
          <a:custGeom>
            <a:avLst/>
            <a:gdLst/>
            <a:ahLst/>
            <a:cxnLst/>
            <a:rect l="l" t="t" r="r" b="b"/>
            <a:pathLst>
              <a:path w="2203413" h="2642775">
                <a:moveTo>
                  <a:pt x="0" y="0"/>
                </a:moveTo>
                <a:lnTo>
                  <a:pt x="2203414" y="0"/>
                </a:lnTo>
                <a:lnTo>
                  <a:pt x="2203414" y="2642775"/>
                </a:lnTo>
                <a:lnTo>
                  <a:pt x="0" y="264277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224545" y="4014266"/>
            <a:ext cx="4254206" cy="4962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3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1.請協助督導孩子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準時繳交作業</a:t>
            </a:r>
            <a:r>
              <a:rPr 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</a:t>
            </a:r>
          </a:p>
          <a:p>
            <a:pPr algn="l">
              <a:lnSpc>
                <a:spcPts val="4343"/>
              </a:lnSpc>
            </a:pP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並督促訂正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343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2.習作每個單元1個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3"/>
              </a:lnSpc>
            </a:pP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成績</a:t>
            </a: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</a:t>
            </a:r>
            <a:r>
              <a:rPr lang="en-US" sz="3200" b="1" spc="70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請家長簽名</a:t>
            </a:r>
            <a:endParaRPr lang="en-US" sz="3200" b="1" spc="7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在成績旁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343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3.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遲交</a:t>
            </a: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及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未訂正</a:t>
            </a: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會酌</a:t>
            </a:r>
            <a:endParaRPr lang="en-US" sz="3200" b="1" spc="70" dirty="0" smtClean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3"/>
              </a:lnSpc>
            </a:pPr>
            <a:r>
              <a:rPr lang="zh-TW" alt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</a:t>
            </a: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</a:t>
            </a:r>
            <a:r>
              <a:rPr 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扣</a:t>
            </a: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分數</a:t>
            </a:r>
            <a:r>
              <a:rPr 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3"/>
              </a:lnSpc>
            </a:pP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1894555" y="3948918"/>
            <a:ext cx="4482439" cy="3834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1.各單元結束後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</a:t>
            </a:r>
          </a:p>
          <a:p>
            <a:pPr algn="l">
              <a:lnSpc>
                <a:spcPts val="4340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安排</a:t>
            </a: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1次小考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340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(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會事先通知</a:t>
            </a: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導師</a:t>
            </a:r>
            <a:r>
              <a:rPr 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)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0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2</a:t>
            </a:r>
            <a:r>
              <a:rPr 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.</a:t>
            </a: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小</a:t>
            </a:r>
            <a:r>
              <a:rPr 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考</a:t>
            </a: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卷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也</a:t>
            </a:r>
            <a:r>
              <a:rPr lang="en-US" sz="3200" b="1" spc="70" dirty="0" err="1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請訂簽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340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考試的目的是了解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340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自己的學習</a:t>
            </a: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情形</a:t>
            </a:r>
            <a:r>
              <a:rPr 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ctr">
              <a:lnSpc>
                <a:spcPts val="4092"/>
              </a:lnSpc>
            </a:pP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7058914" y="4014266"/>
            <a:ext cx="4569393" cy="483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33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1.各單元上課時，會視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233"/>
              </a:lnSpc>
            </a:pPr>
            <a:r>
              <a:rPr lang="zh-TW" altLang="en-US" sz="3200" b="1" spc="70" dirty="0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學生學習情況</a:t>
            </a: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，適當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23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整理重點於筆記中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</a:t>
            </a:r>
          </a:p>
          <a:p>
            <a:pPr algn="l">
              <a:lnSpc>
                <a:spcPts val="423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也許會隨堂測驗相關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23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內容</a:t>
            </a: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，請家長協助</a:t>
            </a:r>
            <a:endParaRPr lang="en-US" sz="3200" b="1" spc="70" dirty="0">
              <a:solidFill>
                <a:srgbClr val="C76B32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233"/>
              </a:lnSpc>
            </a:pP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叮嚀學生複習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233"/>
              </a:lnSpc>
            </a:pPr>
            <a:r>
              <a:rPr lang="en-US" sz="3200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2.若有隨堂測驗，</a:t>
            </a:r>
            <a:r>
              <a:rPr lang="en-US" sz="3200" b="1" spc="70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訂正</a:t>
            </a:r>
            <a:endParaRPr lang="en-US" sz="3200" b="1" spc="7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Nunito Bold"/>
              <a:sym typeface="Nunito Bold"/>
            </a:endParaRPr>
          </a:p>
          <a:p>
            <a:pPr algn="l">
              <a:lnSpc>
                <a:spcPts val="4233"/>
              </a:lnSpc>
            </a:pPr>
            <a:r>
              <a:rPr lang="en-US" sz="3200" b="1" spc="7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  </a:t>
            </a:r>
            <a:r>
              <a:rPr lang="en-US" sz="3200" b="1" spc="70" dirty="0" err="1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完畢請家長簽名</a:t>
            </a:r>
            <a:r>
              <a:rPr lang="en-US" sz="3200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algn="l">
              <a:lnSpc>
                <a:spcPts val="4109"/>
              </a:lnSpc>
            </a:pPr>
            <a:endParaRPr lang="en-US" sz="3414" spc="68" dirty="0">
              <a:solidFill>
                <a:srgbClr val="C76B32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740265" y="1203803"/>
            <a:ext cx="12807470" cy="1417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 b="1" dirty="0" err="1">
                <a:solidFill>
                  <a:srgbClr val="4DACC4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請家長協助事項</a:t>
            </a:r>
            <a:endParaRPr lang="en-US" sz="8600" b="1" dirty="0">
              <a:solidFill>
                <a:srgbClr val="4DACC4"/>
              </a:solidFill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</p:txBody>
      </p:sp>
      <p:sp>
        <p:nvSpPr>
          <p:cNvPr id="24" name="Freeform 24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 rot="-1503479">
            <a:off x="-370990" y="80573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8187861">
            <a:off x="16266638" y="9329813"/>
            <a:ext cx="836070" cy="853133"/>
          </a:xfrm>
          <a:custGeom>
            <a:avLst/>
            <a:gdLst/>
            <a:ahLst/>
            <a:cxnLst/>
            <a:rect l="l" t="t" r="r" b="b"/>
            <a:pathLst>
              <a:path w="836070" h="853133">
                <a:moveTo>
                  <a:pt x="0" y="0"/>
                </a:moveTo>
                <a:lnTo>
                  <a:pt x="836070" y="0"/>
                </a:lnTo>
                <a:lnTo>
                  <a:pt x="836070" y="853133"/>
                </a:lnTo>
                <a:lnTo>
                  <a:pt x="0" y="853133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 rot="-2839600">
            <a:off x="14836900" y="6747298"/>
            <a:ext cx="3080188" cy="3490298"/>
          </a:xfrm>
          <a:custGeom>
            <a:avLst/>
            <a:gdLst/>
            <a:ahLst/>
            <a:cxnLst/>
            <a:rect l="l" t="t" r="r" b="b"/>
            <a:pathLst>
              <a:path w="3080188" h="3490298">
                <a:moveTo>
                  <a:pt x="0" y="0"/>
                </a:moveTo>
                <a:lnTo>
                  <a:pt x="3080188" y="0"/>
                </a:lnTo>
                <a:lnTo>
                  <a:pt x="3080188" y="3490298"/>
                </a:lnTo>
                <a:lnTo>
                  <a:pt x="0" y="3490298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05900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4733009" y="-96967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048000" y="696346"/>
            <a:ext cx="11365694" cy="7694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040"/>
              </a:lnSpc>
            </a:pPr>
            <a:r>
              <a:rPr lang="zh-TW" altLang="en-US" sz="8600" dirty="0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請</a:t>
            </a:r>
            <a:r>
              <a:rPr lang="en-US" sz="8600" dirty="0" err="1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家長</a:t>
            </a:r>
            <a:r>
              <a:rPr lang="zh-TW" altLang="en-US" sz="8600" dirty="0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運</a:t>
            </a:r>
            <a:r>
              <a:rPr lang="en-US" sz="8600" dirty="0" err="1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用假日</a:t>
            </a:r>
            <a:r>
              <a:rPr lang="en-US" sz="8600" dirty="0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，</a:t>
            </a:r>
          </a:p>
          <a:p>
            <a:pPr>
              <a:lnSpc>
                <a:spcPts val="12040"/>
              </a:lnSpc>
            </a:pPr>
            <a:r>
              <a:rPr lang="en-US" sz="8600" dirty="0" err="1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多帶學生接觸大自然</a:t>
            </a:r>
            <a:r>
              <a:rPr lang="en-US" sz="8600" dirty="0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，</a:t>
            </a:r>
          </a:p>
          <a:p>
            <a:pPr>
              <a:lnSpc>
                <a:spcPts val="12040"/>
              </a:lnSpc>
            </a:pPr>
            <a:r>
              <a:rPr lang="en-US" sz="8600" dirty="0" err="1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參觀科學館及參加</a:t>
            </a:r>
            <a:endParaRPr lang="en-US" sz="8600" dirty="0">
              <a:solidFill>
                <a:srgbClr val="1B9F18"/>
              </a:solidFill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  <a:p>
            <a:pPr>
              <a:lnSpc>
                <a:spcPts val="12040"/>
              </a:lnSpc>
            </a:pPr>
            <a:r>
              <a:rPr lang="zh-TW" altLang="en-US" sz="8600" dirty="0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自然相關</a:t>
            </a:r>
            <a:r>
              <a:rPr lang="en-US" sz="8600" dirty="0" err="1" smtClean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體驗活動</a:t>
            </a:r>
            <a:r>
              <a:rPr lang="en-US" sz="8600" dirty="0">
                <a:solidFill>
                  <a:srgbClr val="1B9F1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Railey"/>
                <a:sym typeface="Railey"/>
              </a:rPr>
              <a:t>。</a:t>
            </a:r>
          </a:p>
          <a:p>
            <a:pPr algn="ctr">
              <a:lnSpc>
                <a:spcPts val="12040"/>
              </a:lnSpc>
            </a:pPr>
            <a:endParaRPr lang="en-US" sz="8600" dirty="0">
              <a:solidFill>
                <a:srgbClr val="1B9F18"/>
              </a:solidFill>
              <a:latin typeface="標楷體" panose="03000509000000000000" pitchFamily="65" charset="-120"/>
              <a:ea typeface="標楷體" panose="03000509000000000000" pitchFamily="65" charset="-120"/>
              <a:cs typeface="Railey"/>
              <a:sym typeface="Railey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376488" y="6733079"/>
            <a:ext cx="4291992" cy="3444324"/>
          </a:xfrm>
          <a:custGeom>
            <a:avLst/>
            <a:gdLst/>
            <a:ahLst/>
            <a:cxnLst/>
            <a:rect l="l" t="t" r="r" b="b"/>
            <a:pathLst>
              <a:path w="4291992" h="3444324">
                <a:moveTo>
                  <a:pt x="0" y="0"/>
                </a:moveTo>
                <a:lnTo>
                  <a:pt x="4291993" y="0"/>
                </a:lnTo>
                <a:lnTo>
                  <a:pt x="4291993" y="3444324"/>
                </a:lnTo>
                <a:lnTo>
                  <a:pt x="0" y="344432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031905" y="6284266"/>
            <a:ext cx="2921124" cy="3487909"/>
          </a:xfrm>
          <a:custGeom>
            <a:avLst/>
            <a:gdLst/>
            <a:ahLst/>
            <a:cxnLst/>
            <a:rect l="l" t="t" r="r" b="b"/>
            <a:pathLst>
              <a:path w="2921124" h="3487909">
                <a:moveTo>
                  <a:pt x="0" y="0"/>
                </a:moveTo>
                <a:lnTo>
                  <a:pt x="2921124" y="0"/>
                </a:lnTo>
                <a:lnTo>
                  <a:pt x="2921124" y="3487909"/>
                </a:lnTo>
                <a:lnTo>
                  <a:pt x="0" y="348790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874467" y="7043196"/>
            <a:ext cx="3923523" cy="2898503"/>
          </a:xfrm>
          <a:custGeom>
            <a:avLst/>
            <a:gdLst/>
            <a:ahLst/>
            <a:cxnLst/>
            <a:rect l="l" t="t" r="r" b="b"/>
            <a:pathLst>
              <a:path w="3923523" h="2898503">
                <a:moveTo>
                  <a:pt x="0" y="0"/>
                </a:moveTo>
                <a:lnTo>
                  <a:pt x="3923524" y="0"/>
                </a:lnTo>
                <a:lnTo>
                  <a:pt x="3923524" y="2898503"/>
                </a:lnTo>
                <a:lnTo>
                  <a:pt x="0" y="289850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428805" y="7406480"/>
            <a:ext cx="2876714" cy="2509933"/>
          </a:xfrm>
          <a:custGeom>
            <a:avLst/>
            <a:gdLst/>
            <a:ahLst/>
            <a:cxnLst/>
            <a:rect l="l" t="t" r="r" b="b"/>
            <a:pathLst>
              <a:path w="2876714" h="2509933">
                <a:moveTo>
                  <a:pt x="0" y="0"/>
                </a:moveTo>
                <a:lnTo>
                  <a:pt x="2876714" y="0"/>
                </a:lnTo>
                <a:lnTo>
                  <a:pt x="2876714" y="2509933"/>
                </a:lnTo>
                <a:lnTo>
                  <a:pt x="0" y="250993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-1503479">
            <a:off x="962512" y="779362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87365" y="-30061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3110813" y="-261571"/>
            <a:ext cx="1391510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6698606">
            <a:off x="-2625279" y="4992310"/>
            <a:ext cx="4433447" cy="4725573"/>
          </a:xfrm>
          <a:custGeom>
            <a:avLst/>
            <a:gdLst/>
            <a:ahLst/>
            <a:cxnLst/>
            <a:rect l="l" t="t" r="r" b="b"/>
            <a:pathLst>
              <a:path w="4433447" h="4725573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7433049">
            <a:off x="-2295671" y="4451340"/>
            <a:ext cx="4363373" cy="2863464"/>
          </a:xfrm>
          <a:custGeom>
            <a:avLst/>
            <a:gdLst/>
            <a:ahLst/>
            <a:cxnLst/>
            <a:rect l="l" t="t" r="r" b="b"/>
            <a:pathLst>
              <a:path w="4363373" h="2863464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2398858" y="-1370018"/>
            <a:ext cx="6855116" cy="3770314"/>
          </a:xfrm>
          <a:custGeom>
            <a:avLst/>
            <a:gdLst/>
            <a:ahLst/>
            <a:cxnLst/>
            <a:rect l="l" t="t" r="r" b="b"/>
            <a:pathLst>
              <a:path w="6855116" h="3770314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963685" y="3510554"/>
            <a:ext cx="12807470" cy="1492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800" dirty="0" smtClean="0">
                <a:solidFill>
                  <a:srgbClr val="FF0000"/>
                </a:solidFill>
                <a:latin typeface="Script MT Bold" panose="03040602040607080904" pitchFamily="66" charset="0"/>
                <a:ea typeface="Railey"/>
                <a:cs typeface="Railey"/>
                <a:sym typeface="Railey"/>
              </a:rPr>
              <a:t>Thank You</a:t>
            </a:r>
            <a:endParaRPr lang="en-US" sz="8800" dirty="0">
              <a:solidFill>
                <a:srgbClr val="FF0000"/>
              </a:solidFill>
              <a:latin typeface="Script MT Bold" panose="03040602040607080904" pitchFamily="66" charset="0"/>
              <a:ea typeface="Railey"/>
              <a:cs typeface="Railey"/>
              <a:sym typeface="Railey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3939795" y="7217690"/>
            <a:ext cx="2876714" cy="2509933"/>
          </a:xfrm>
          <a:custGeom>
            <a:avLst/>
            <a:gdLst/>
            <a:ahLst/>
            <a:cxnLst/>
            <a:rect l="l" t="t" r="r" b="b"/>
            <a:pathLst>
              <a:path w="2876714" h="2509933">
                <a:moveTo>
                  <a:pt x="0" y="0"/>
                </a:moveTo>
                <a:lnTo>
                  <a:pt x="2876714" y="0"/>
                </a:lnTo>
                <a:lnTo>
                  <a:pt x="2876714" y="2509933"/>
                </a:lnTo>
                <a:lnTo>
                  <a:pt x="0" y="25099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753155" y="7084848"/>
            <a:ext cx="2203413" cy="2642775"/>
          </a:xfrm>
          <a:custGeom>
            <a:avLst/>
            <a:gdLst/>
            <a:ahLst/>
            <a:cxnLst/>
            <a:rect l="l" t="t" r="r" b="b"/>
            <a:pathLst>
              <a:path w="2203413" h="2642775">
                <a:moveTo>
                  <a:pt x="0" y="0"/>
                </a:moveTo>
                <a:lnTo>
                  <a:pt x="2203413" y="0"/>
                </a:lnTo>
                <a:lnTo>
                  <a:pt x="2203413" y="2642775"/>
                </a:lnTo>
                <a:lnTo>
                  <a:pt x="0" y="264277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139035" y="6433434"/>
            <a:ext cx="1255910" cy="3294189"/>
          </a:xfrm>
          <a:custGeom>
            <a:avLst/>
            <a:gdLst/>
            <a:ahLst/>
            <a:cxnLst/>
            <a:rect l="l" t="t" r="r" b="b"/>
            <a:pathLst>
              <a:path w="1255910" h="3294189">
                <a:moveTo>
                  <a:pt x="0" y="0"/>
                </a:moveTo>
                <a:lnTo>
                  <a:pt x="1255910" y="0"/>
                </a:lnTo>
                <a:lnTo>
                  <a:pt x="1255910" y="3294189"/>
                </a:lnTo>
                <a:lnTo>
                  <a:pt x="0" y="329418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447058" y="7354463"/>
            <a:ext cx="1378174" cy="2236388"/>
          </a:xfrm>
          <a:custGeom>
            <a:avLst/>
            <a:gdLst/>
            <a:ahLst/>
            <a:cxnLst/>
            <a:rect l="l" t="t" r="r" b="b"/>
            <a:pathLst>
              <a:path w="1378174" h="2236388">
                <a:moveTo>
                  <a:pt x="0" y="0"/>
                </a:moveTo>
                <a:lnTo>
                  <a:pt x="1378174" y="0"/>
                </a:lnTo>
                <a:lnTo>
                  <a:pt x="1378174" y="2236387"/>
                </a:lnTo>
                <a:lnTo>
                  <a:pt x="0" y="223638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480409" y="7449728"/>
            <a:ext cx="2149182" cy="2141122"/>
          </a:xfrm>
          <a:custGeom>
            <a:avLst/>
            <a:gdLst/>
            <a:ahLst/>
            <a:cxnLst/>
            <a:rect l="l" t="t" r="r" b="b"/>
            <a:pathLst>
              <a:path w="2149182" h="2141122">
                <a:moveTo>
                  <a:pt x="0" y="0"/>
                </a:moveTo>
                <a:lnTo>
                  <a:pt x="2149182" y="0"/>
                </a:lnTo>
                <a:lnTo>
                  <a:pt x="2149182" y="2141122"/>
                </a:lnTo>
                <a:lnTo>
                  <a:pt x="0" y="2141122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2099990">
            <a:off x="544745" y="324071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1503479">
            <a:off x="1417349" y="449560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2289442">
            <a:off x="1427234" y="6358489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1956101">
            <a:off x="348603" y="674509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2485546">
            <a:off x="547502" y="522227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xmlns="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1503479">
            <a:off x="16619028" y="85767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xmlns="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-1503479">
            <a:off x="962512" y="779362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 rot="2842188">
            <a:off x="654761" y="222927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 rot="8187861">
            <a:off x="4025582" y="8788087"/>
            <a:ext cx="836070" cy="853133"/>
          </a:xfrm>
          <a:custGeom>
            <a:avLst/>
            <a:gdLst/>
            <a:ahLst/>
            <a:cxnLst/>
            <a:rect l="l" t="t" r="r" b="b"/>
            <a:pathLst>
              <a:path w="836070" h="853133">
                <a:moveTo>
                  <a:pt x="0" y="0"/>
                </a:moveTo>
                <a:lnTo>
                  <a:pt x="836071" y="0"/>
                </a:lnTo>
                <a:lnTo>
                  <a:pt x="836071" y="853133"/>
                </a:lnTo>
                <a:lnTo>
                  <a:pt x="0" y="853133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xmlns="" r:embed="rId32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 rot="-2839600">
            <a:off x="2766500" y="6335379"/>
            <a:ext cx="3080188" cy="3490298"/>
          </a:xfrm>
          <a:custGeom>
            <a:avLst/>
            <a:gdLst/>
            <a:ahLst/>
            <a:cxnLst/>
            <a:rect l="l" t="t" r="r" b="b"/>
            <a:pathLst>
              <a:path w="3080188" h="3490298">
                <a:moveTo>
                  <a:pt x="0" y="0"/>
                </a:moveTo>
                <a:lnTo>
                  <a:pt x="3080188" y="0"/>
                </a:lnTo>
                <a:lnTo>
                  <a:pt x="3080188" y="3490298"/>
                </a:lnTo>
                <a:lnTo>
                  <a:pt x="0" y="3490298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xmlns="" r:embed="rId3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279</Words>
  <Application>Microsoft Office PowerPoint</Application>
  <PresentationFormat>自訂</PresentationFormat>
  <Paragraphs>54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6" baseType="lpstr">
      <vt:lpstr>Arial</vt:lpstr>
      <vt:lpstr>新細明體</vt:lpstr>
      <vt:lpstr>Nunito Bold</vt:lpstr>
      <vt:lpstr>可画山海体-繁</vt:lpstr>
      <vt:lpstr>標楷體</vt:lpstr>
      <vt:lpstr>Script MT Bold</vt:lpstr>
      <vt:lpstr>Calibri</vt:lpstr>
      <vt:lpstr>Railey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113三年級學校日</dc:title>
  <dc:creator>User</dc:creator>
  <cp:lastModifiedBy>user</cp:lastModifiedBy>
  <cp:revision>26</cp:revision>
  <dcterms:created xsi:type="dcterms:W3CDTF">2006-08-16T00:00:00Z</dcterms:created>
  <dcterms:modified xsi:type="dcterms:W3CDTF">2025-09-02T02:04:34Z</dcterms:modified>
  <dc:identifier>DAGOpUy7Dk8</dc:identifier>
</cp:coreProperties>
</file>