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69" r:id="rId4"/>
    <p:sldId id="270" r:id="rId5"/>
    <p:sldId id="260" r:id="rId6"/>
    <p:sldId id="263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0033"/>
    <a:srgbClr val="FF66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68A2C1-34A0-4D22-BAAA-FE076DCD2507}" type="datetimeFigureOut">
              <a:rPr lang="zh-TW" altLang="en-US" smtClean="0"/>
              <a:t>2024/9/2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1519" y="2492896"/>
            <a:ext cx="7416824" cy="160134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>113</a:t>
            </a:r>
            <a:r>
              <a:rPr lang="zh-TW" altLang="en-US" sz="4000" dirty="0" smtClean="0">
                <a:solidFill>
                  <a:srgbClr val="FF6600"/>
                </a:solidFill>
              </a:rPr>
              <a:t>上學校日報告</a:t>
            </a: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7200" dirty="0" smtClean="0">
                <a:solidFill>
                  <a:srgbClr val="FF6600"/>
                </a:solidFill>
              </a:rPr>
              <a:t/>
            </a:r>
            <a:br>
              <a:rPr lang="en-US" altLang="zh-TW" sz="7200" dirty="0" smtClean="0">
                <a:solidFill>
                  <a:srgbClr val="FF6600"/>
                </a:solidFill>
              </a:rPr>
            </a:br>
            <a:r>
              <a:rPr lang="zh-TW" altLang="en-US" sz="7200" dirty="0">
                <a:solidFill>
                  <a:srgbClr val="FF6600"/>
                </a:solidFill>
              </a:rPr>
              <a:t>四</a:t>
            </a:r>
            <a:r>
              <a:rPr lang="zh-TW" altLang="en-US" sz="7200" dirty="0" smtClean="0">
                <a:solidFill>
                  <a:srgbClr val="FF6600"/>
                </a:solidFill>
              </a:rPr>
              <a:t>年級</a:t>
            </a:r>
            <a:r>
              <a:rPr lang="en-US" altLang="zh-TW" sz="7300" dirty="0">
                <a:solidFill>
                  <a:srgbClr val="FF6600"/>
                </a:solidFill>
              </a:rPr>
              <a:t/>
            </a:r>
            <a:br>
              <a:rPr lang="en-US" altLang="zh-TW" sz="7300" dirty="0">
                <a:solidFill>
                  <a:srgbClr val="FF6600"/>
                </a:solidFill>
              </a:rPr>
            </a:br>
            <a:r>
              <a:rPr lang="zh-TW" altLang="en-US" sz="7300" dirty="0" smtClean="0">
                <a:solidFill>
                  <a:srgbClr val="FF6600"/>
                </a:solidFill>
              </a:rPr>
              <a:t>美術課程</a:t>
            </a:r>
            <a:endParaRPr lang="zh-TW" altLang="en-US" sz="7300" dirty="0">
              <a:solidFill>
                <a:srgbClr val="FF66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96136" y="537321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教師 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 秦志潔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24034"/>
            <a:ext cx="7488832" cy="6397943"/>
          </a:xfrm>
        </p:spPr>
        <p:txBody>
          <a:bodyPr>
            <a:normAutofit fontScale="25000" lnSpcReduction="20000"/>
          </a:bodyPr>
          <a:lstStyle/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◎美術自備用具已於第一次課程貼於聯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絡簿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，電子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檔亦放置藝文學習網</a:t>
            </a:r>
            <a:r>
              <a:rPr lang="en-US" altLang="zh-TW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(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班網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或班群</a:t>
            </a:r>
            <a:r>
              <a:rPr lang="en-US" altLang="zh-TW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)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方便家長查詢。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◎若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前一學年的用具無損壞，可以不必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重新購買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，但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請協助孩子檢查用具是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否需要汰換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◎課程以課本內容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加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自編教材為，上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課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時會帶入色彩概念、基礎美學、藝術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欣賞等課程，每個單元作品花費時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間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視孩子完成程度而定，作品統一期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末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發回。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endParaRPr lang="en-US" altLang="zh-TW" sz="40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72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7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altLang="zh-TW" sz="8000" b="1" dirty="0" smtClean="0"/>
          </a:p>
          <a:p>
            <a:pPr marL="304800" indent="-152400" algn="just"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tx1"/>
                </a:solidFill>
                <a:latin typeface="Times New Roman"/>
              </a:rPr>
              <a:t>  </a:t>
            </a:r>
            <a:endParaRPr lang="en-US" altLang="zh-TW" sz="3200" kern="100" dirty="0" smtClean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113</a:t>
            </a:r>
            <a:r>
              <a:rPr lang="zh-TW" altLang="en-US" dirty="0"/>
              <a:t>上學期</a:t>
            </a:r>
            <a:r>
              <a:rPr lang="zh-TW" altLang="en-US" dirty="0" smtClean="0"/>
              <a:t>美術科學校日報告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535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-243408"/>
            <a:ext cx="7488832" cy="6408712"/>
          </a:xfrm>
        </p:spPr>
        <p:txBody>
          <a:bodyPr>
            <a:noAutofit/>
          </a:bodyPr>
          <a:lstStyle/>
          <a:p>
            <a:pPr indent="152400"/>
            <a:endParaRPr lang="en-US" altLang="zh-TW" sz="4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4800" b="1" kern="100" dirty="0">
                <a:solidFill>
                  <a:schemeClr val="tx1"/>
                </a:solidFill>
                <a:latin typeface="Times New Roman"/>
                <a:ea typeface="標楷體"/>
              </a:rPr>
              <a:t>書法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用具說明</a:t>
            </a:r>
            <a:endParaRPr lang="en-US" altLang="zh-TW" sz="4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20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1.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兼毫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(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外兔毛內狼毛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)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中</a:t>
            </a:r>
            <a:r>
              <a:rPr lang="zh-TW" altLang="en-US" sz="2800" b="1" dirty="0">
                <a:solidFill>
                  <a:srgbClr val="7030A0"/>
                </a:solidFill>
              </a:rPr>
              <a:t>楷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毛筆請先在家中開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筆。用溫水將筆毛泡開，或用手</a:t>
            </a:r>
            <a:r>
              <a:rPr lang="zh-TW" altLang="en-US" sz="2800" b="1" dirty="0">
                <a:solidFill>
                  <a:srgbClr val="7030A0"/>
                </a:solidFill>
              </a:rPr>
              <a:t>直接壓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開筆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毛，用</a:t>
            </a:r>
            <a:r>
              <a:rPr lang="zh-TW" altLang="en-US" sz="2800" b="1" dirty="0">
                <a:solidFill>
                  <a:srgbClr val="7030A0"/>
                </a:solidFill>
              </a:rPr>
              <a:t>清水將膠洗淨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之後自然陰乾。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筆蓋請丟棄，開筆後切勿再將筆蓋蓋回以免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FF0000"/>
                </a:solidFill>
              </a:rPr>
              <a:t>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  損壞筆毛，或使筆毛發霉。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2.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工作服</a:t>
            </a:r>
            <a:r>
              <a:rPr lang="zh-TW" altLang="en-US" sz="2800" b="1" dirty="0">
                <a:solidFill>
                  <a:srgbClr val="7030A0"/>
                </a:solidFill>
              </a:rPr>
              <a:t>或圍兜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一</a:t>
            </a:r>
            <a:r>
              <a:rPr lang="zh-TW" altLang="en-US" sz="2800" b="1" dirty="0">
                <a:solidFill>
                  <a:srgbClr val="7030A0"/>
                </a:solidFill>
              </a:rPr>
              <a:t>件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                                          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可用舊襯衫或舊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T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恤代替，避免衣服被弄髒。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en-US" altLang="zh-TW" sz="2800" b="1" dirty="0" smtClean="0">
                <a:solidFill>
                  <a:srgbClr val="7030A0"/>
                </a:solidFill>
              </a:rPr>
              <a:t>3.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書法用具請先放在家中，老師通知再帶到學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pPr fontAlgn="base"/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  校。</a:t>
            </a:r>
            <a:endParaRPr lang="zh-TW" altLang="zh-TW" sz="2800" dirty="0">
              <a:solidFill>
                <a:srgbClr val="7030A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/>
              <a:t>113</a:t>
            </a:r>
            <a:r>
              <a:rPr lang="zh-TW" altLang="en-US" dirty="0"/>
              <a:t>上學期美術科學校日報告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9227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14117" y="-603448"/>
            <a:ext cx="7704856" cy="6408712"/>
          </a:xfrm>
        </p:spPr>
        <p:txBody>
          <a:bodyPr>
            <a:noAutofit/>
          </a:bodyPr>
          <a:lstStyle/>
          <a:p>
            <a:pPr indent="152400"/>
            <a:endParaRPr lang="en-US" altLang="zh-TW" sz="4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4800" b="1" kern="100" dirty="0">
                <a:solidFill>
                  <a:schemeClr val="tx1"/>
                </a:solidFill>
                <a:latin typeface="Times New Roman"/>
                <a:ea typeface="標楷體"/>
              </a:rPr>
              <a:t>水彩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用具說明</a:t>
            </a:r>
            <a:endParaRPr lang="en-US" altLang="zh-TW" sz="4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zh-TW" altLang="en-US" sz="2000" b="1" kern="100" dirty="0" smtClean="0">
                <a:solidFill>
                  <a:schemeClr val="tx1"/>
                </a:solidFill>
                <a:latin typeface="+mj-ea"/>
                <a:ea typeface="+mj-ea"/>
              </a:rPr>
              <a:t>顏料</a:t>
            </a:r>
            <a:endParaRPr lang="en-US" altLang="zh-TW" sz="2000" b="1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indent="152400"/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  請勿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購買「粉餅水彩」，如圖。</a:t>
            </a:r>
            <a:endParaRPr lang="en-US" altLang="zh-TW" sz="2000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indent="152400"/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  粉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餅水彩雖方便，但對於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小朋友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來說，</a:t>
            </a:r>
            <a:endParaRPr lang="en-US" altLang="zh-TW" sz="2000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indent="152400"/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  調色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時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顏色不夠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飽和，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請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準備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一般</a:t>
            </a:r>
            <a:r>
              <a:rPr lang="zh-TW" altLang="en-US" sz="2000" kern="100" dirty="0">
                <a:solidFill>
                  <a:schemeClr val="tx1"/>
                </a:solidFill>
                <a:latin typeface="+mj-ea"/>
                <a:ea typeface="+mj-ea"/>
              </a:rPr>
              <a:t>的</a:t>
            </a:r>
            <a:endParaRPr lang="en-US" altLang="zh-TW" sz="2000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indent="152400"/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  水彩顏料</a:t>
            </a:r>
            <a:r>
              <a:rPr lang="en-US" altLang="zh-TW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最少</a:t>
            </a:r>
            <a:r>
              <a:rPr lang="en-US" altLang="zh-TW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12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色</a:t>
            </a:r>
            <a:r>
              <a:rPr lang="en-US" altLang="zh-TW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en-US" sz="2000" kern="100" dirty="0" smtClean="0">
                <a:solidFill>
                  <a:schemeClr val="tx1"/>
                </a:solidFill>
                <a:latin typeface="+mj-ea"/>
                <a:ea typeface="+mj-ea"/>
              </a:rPr>
              <a:t>即可。</a:t>
            </a:r>
            <a:endParaRPr lang="en-US" altLang="zh-TW" sz="2000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indent="152400"/>
            <a:r>
              <a:rPr lang="zh-TW" altLang="en-US" sz="2000" b="1" kern="100" dirty="0">
                <a:solidFill>
                  <a:schemeClr val="tx1"/>
                </a:solidFill>
                <a:latin typeface="+mj-ea"/>
                <a:ea typeface="+mj-ea"/>
              </a:rPr>
              <a:t>水彩筆</a:t>
            </a:r>
            <a:endParaRPr lang="en-US" altLang="zh-TW" sz="2000" b="1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en-US" sz="2000" b="1" kern="100" dirty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r>
              <a:rPr lang="zh-TW" altLang="en-US" sz="2000" b="1" kern="100" dirty="0" smtClean="0">
                <a:solidFill>
                  <a:schemeClr val="tx1"/>
                </a:solidFill>
                <a:latin typeface="+mj-ea"/>
                <a:ea typeface="+mj-ea"/>
              </a:rPr>
              <a:t>  </a:t>
            </a:r>
            <a:r>
              <a:rPr lang="zh-TW" altLang="en-US" sz="2000" dirty="0" smtClean="0">
                <a:latin typeface="+mj-ea"/>
                <a:ea typeface="+mj-ea"/>
              </a:rPr>
              <a:t>粗</a:t>
            </a:r>
            <a:r>
              <a:rPr lang="zh-TW" altLang="en-US" sz="2000" dirty="0">
                <a:latin typeface="+mj-ea"/>
                <a:ea typeface="+mj-ea"/>
              </a:rPr>
              <a:t>  </a:t>
            </a:r>
            <a:r>
              <a:rPr lang="en-US" altLang="zh-TW" sz="2000" dirty="0">
                <a:latin typeface="+mj-ea"/>
                <a:ea typeface="+mj-ea"/>
              </a:rPr>
              <a:t>16</a:t>
            </a:r>
            <a:r>
              <a:rPr lang="zh-TW" altLang="en-US" sz="2000" dirty="0">
                <a:latin typeface="+mj-ea"/>
                <a:ea typeface="+mj-ea"/>
              </a:rPr>
              <a:t>或</a:t>
            </a:r>
            <a:r>
              <a:rPr lang="en-US" altLang="zh-TW" sz="2000" dirty="0">
                <a:latin typeface="+mj-ea"/>
                <a:ea typeface="+mj-ea"/>
              </a:rPr>
              <a:t>18</a:t>
            </a:r>
            <a:r>
              <a:rPr lang="zh-TW" altLang="en-US" sz="2000" dirty="0">
                <a:latin typeface="+mj-ea"/>
                <a:ea typeface="+mj-ea"/>
              </a:rPr>
              <a:t>號</a:t>
            </a:r>
          </a:p>
          <a:p>
            <a:r>
              <a:rPr lang="zh-TW" altLang="en-US" sz="2000" dirty="0">
                <a:latin typeface="+mj-ea"/>
                <a:ea typeface="+mj-ea"/>
              </a:rPr>
              <a:t>   </a:t>
            </a:r>
            <a:r>
              <a:rPr lang="zh-TW" altLang="en-US" sz="2000" dirty="0" smtClean="0">
                <a:latin typeface="+mj-ea"/>
                <a:ea typeface="+mj-ea"/>
              </a:rPr>
              <a:t>  中</a:t>
            </a:r>
            <a:r>
              <a:rPr lang="zh-TW" altLang="en-US" sz="2000" dirty="0">
                <a:latin typeface="+mj-ea"/>
                <a:ea typeface="+mj-ea"/>
              </a:rPr>
              <a:t>  </a:t>
            </a:r>
            <a:r>
              <a:rPr lang="en-US" altLang="zh-TW" sz="2000" dirty="0">
                <a:latin typeface="+mj-ea"/>
                <a:ea typeface="+mj-ea"/>
              </a:rPr>
              <a:t>10</a:t>
            </a:r>
            <a:r>
              <a:rPr lang="zh-TW" altLang="en-US" sz="2000" dirty="0">
                <a:latin typeface="+mj-ea"/>
                <a:ea typeface="+mj-ea"/>
              </a:rPr>
              <a:t>或</a:t>
            </a:r>
            <a:r>
              <a:rPr lang="en-US" altLang="zh-TW" sz="2000" dirty="0">
                <a:latin typeface="+mj-ea"/>
                <a:ea typeface="+mj-ea"/>
              </a:rPr>
              <a:t>12</a:t>
            </a:r>
            <a:r>
              <a:rPr lang="zh-TW" altLang="en-US" sz="2000" dirty="0">
                <a:latin typeface="+mj-ea"/>
                <a:ea typeface="+mj-ea"/>
              </a:rPr>
              <a:t>號</a:t>
            </a:r>
          </a:p>
          <a:p>
            <a:r>
              <a:rPr lang="zh-TW" altLang="en-US" sz="2000" dirty="0">
                <a:latin typeface="+mj-ea"/>
                <a:ea typeface="+mj-ea"/>
              </a:rPr>
              <a:t>   </a:t>
            </a:r>
            <a:r>
              <a:rPr lang="zh-TW" altLang="en-US" sz="2000" dirty="0" smtClean="0">
                <a:latin typeface="+mj-ea"/>
                <a:ea typeface="+mj-ea"/>
              </a:rPr>
              <a:t>  細</a:t>
            </a:r>
            <a:r>
              <a:rPr lang="zh-TW" altLang="en-US" sz="2000" dirty="0">
                <a:latin typeface="+mj-ea"/>
                <a:ea typeface="+mj-ea"/>
              </a:rPr>
              <a:t>   </a:t>
            </a:r>
            <a:r>
              <a:rPr lang="en-US" altLang="zh-TW" sz="2000" dirty="0">
                <a:latin typeface="+mj-ea"/>
                <a:ea typeface="+mj-ea"/>
              </a:rPr>
              <a:t>2</a:t>
            </a:r>
            <a:r>
              <a:rPr lang="zh-TW" altLang="en-US" sz="2000" dirty="0">
                <a:latin typeface="+mj-ea"/>
                <a:ea typeface="+mj-ea"/>
              </a:rPr>
              <a:t>或</a:t>
            </a:r>
            <a:r>
              <a:rPr lang="en-US" altLang="zh-TW" sz="2000" dirty="0">
                <a:latin typeface="+mj-ea"/>
                <a:ea typeface="+mj-ea"/>
              </a:rPr>
              <a:t>4</a:t>
            </a:r>
            <a:r>
              <a:rPr lang="zh-TW" altLang="en-US" sz="2000" dirty="0">
                <a:latin typeface="+mj-ea"/>
                <a:ea typeface="+mj-ea"/>
              </a:rPr>
              <a:t>號 </a:t>
            </a:r>
          </a:p>
          <a:p>
            <a:r>
              <a:rPr lang="zh-TW" altLang="en-US" sz="2000" dirty="0">
                <a:latin typeface="+mj-ea"/>
                <a:ea typeface="+mj-ea"/>
              </a:rPr>
              <a:t>   </a:t>
            </a:r>
            <a:r>
              <a:rPr lang="zh-TW" altLang="en-US" sz="2000" dirty="0" smtClean="0">
                <a:latin typeface="+mj-ea"/>
                <a:ea typeface="+mj-ea"/>
              </a:rPr>
              <a:t>  每</a:t>
            </a:r>
            <a:r>
              <a:rPr lang="zh-TW" altLang="en-US" sz="2000" dirty="0">
                <a:latin typeface="+mj-ea"/>
                <a:ea typeface="+mj-ea"/>
              </a:rPr>
              <a:t>種廠牌會</a:t>
            </a:r>
            <a:r>
              <a:rPr lang="zh-TW" altLang="en-US" sz="2000" dirty="0" smtClean="0">
                <a:latin typeface="+mj-ea"/>
                <a:ea typeface="+mj-ea"/>
              </a:rPr>
              <a:t>有差異</a:t>
            </a:r>
            <a:r>
              <a:rPr lang="zh-TW" altLang="en-US" sz="2000" dirty="0">
                <a:latin typeface="+mj-ea"/>
                <a:ea typeface="+mj-ea"/>
              </a:rPr>
              <a:t>，以上號數為參考，只要有大中小三</a:t>
            </a:r>
            <a:r>
              <a:rPr lang="zh-TW" altLang="en-US" sz="2000" dirty="0" smtClean="0">
                <a:latin typeface="+mj-ea"/>
                <a:ea typeface="+mj-ea"/>
              </a:rPr>
              <a:t>枝筆即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dirty="0" smtClean="0">
                <a:latin typeface="+mj-ea"/>
                <a:ea typeface="+mj-ea"/>
              </a:rPr>
              <a:t>  </a:t>
            </a:r>
            <a:endParaRPr lang="en-US" altLang="zh-TW" sz="2000" dirty="0" smtClean="0">
              <a:latin typeface="+mj-ea"/>
              <a:ea typeface="+mj-ea"/>
            </a:endParaRPr>
          </a:p>
          <a:p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dirty="0" smtClean="0">
                <a:latin typeface="+mj-ea"/>
                <a:ea typeface="+mj-ea"/>
              </a:rPr>
              <a:t>    可。如果</a:t>
            </a:r>
            <a:r>
              <a:rPr lang="zh-TW" altLang="en-US" sz="2000" dirty="0">
                <a:latin typeface="+mj-ea"/>
                <a:ea typeface="+mj-ea"/>
              </a:rPr>
              <a:t>還沒購買</a:t>
            </a:r>
            <a:r>
              <a:rPr lang="zh-TW" altLang="en-US" sz="2000" dirty="0" smtClean="0">
                <a:latin typeface="+mj-ea"/>
                <a:ea typeface="+mj-ea"/>
              </a:rPr>
              <a:t>者</a:t>
            </a:r>
            <a:r>
              <a:rPr lang="zh-TW" altLang="en-US" sz="2000" dirty="0">
                <a:latin typeface="+mj-ea"/>
                <a:ea typeface="+mj-ea"/>
              </a:rPr>
              <a:t>建議</a:t>
            </a:r>
            <a:r>
              <a:rPr lang="zh-TW" altLang="en-US" sz="2000" dirty="0" smtClean="0">
                <a:latin typeface="+mj-ea"/>
                <a:ea typeface="+mj-ea"/>
              </a:rPr>
              <a:t>選購</a:t>
            </a:r>
            <a:r>
              <a:rPr lang="zh-TW" altLang="en-US" sz="2000" dirty="0">
                <a:latin typeface="+mj-ea"/>
                <a:ea typeface="+mj-ea"/>
              </a:rPr>
              <a:t>圓頭水彩筆，已經</a:t>
            </a:r>
            <a:r>
              <a:rPr lang="zh-TW" altLang="en-US" sz="2000" dirty="0" smtClean="0">
                <a:latin typeface="+mj-ea"/>
                <a:ea typeface="+mj-ea"/>
              </a:rPr>
              <a:t>買平頭</a:t>
            </a:r>
            <a:r>
              <a:rPr lang="zh-TW" altLang="en-US" sz="2000" dirty="0">
                <a:latin typeface="+mj-ea"/>
                <a:ea typeface="+mj-ea"/>
              </a:rPr>
              <a:t>筆的</a:t>
            </a:r>
            <a:r>
              <a:rPr lang="zh-TW" altLang="en-US" sz="2000" dirty="0" smtClean="0">
                <a:latin typeface="+mj-ea"/>
                <a:ea typeface="+mj-ea"/>
              </a:rPr>
              <a:t>就</a:t>
            </a:r>
            <a:endParaRPr lang="en-US" altLang="zh-TW" sz="2000" dirty="0" smtClean="0">
              <a:latin typeface="+mj-ea"/>
              <a:ea typeface="+mj-ea"/>
            </a:endParaRPr>
          </a:p>
          <a:p>
            <a:r>
              <a:rPr lang="zh-TW" altLang="en-US" sz="2000" dirty="0">
                <a:latin typeface="+mj-ea"/>
                <a:ea typeface="+mj-ea"/>
              </a:rPr>
              <a:t> </a:t>
            </a:r>
            <a:r>
              <a:rPr lang="zh-TW" altLang="en-US" sz="2000" dirty="0" smtClean="0">
                <a:latin typeface="+mj-ea"/>
                <a:ea typeface="+mj-ea"/>
              </a:rPr>
              <a:t>    不用再另外買</a:t>
            </a:r>
            <a:r>
              <a:rPr lang="zh-TW" altLang="en-US" sz="2000" dirty="0">
                <a:latin typeface="+mj-ea"/>
                <a:ea typeface="+mj-ea"/>
              </a:rPr>
              <a:t>圓頭筆</a:t>
            </a:r>
            <a:r>
              <a:rPr lang="zh-TW" altLang="en-US" sz="2000" dirty="0" smtClean="0">
                <a:latin typeface="+mj-ea"/>
                <a:ea typeface="+mj-ea"/>
              </a:rPr>
              <a:t>。</a:t>
            </a:r>
            <a:endParaRPr lang="en-US" altLang="zh-TW" sz="1600" dirty="0">
              <a:latin typeface="+mj-ea"/>
              <a:ea typeface="+mj-ea"/>
            </a:endParaRPr>
          </a:p>
          <a:p>
            <a:r>
              <a:rPr lang="zh-TW" altLang="en-US" sz="1600" dirty="0">
                <a:latin typeface="+mj-ea"/>
                <a:ea typeface="+mj-ea"/>
              </a:rPr>
              <a:t>   </a:t>
            </a:r>
            <a:r>
              <a:rPr lang="zh-TW" altLang="en-US" sz="2000" b="1" dirty="0">
                <a:latin typeface="+mj-ea"/>
                <a:ea typeface="+mj-ea"/>
              </a:rPr>
              <a:t>其他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zh-TW" altLang="en-US" sz="2000" dirty="0">
                <a:latin typeface="+mj-ea"/>
                <a:ea typeface="+mj-ea"/>
              </a:rPr>
              <a:t>   </a:t>
            </a:r>
            <a:r>
              <a:rPr lang="zh-TW" altLang="en-US" sz="2000" dirty="0" smtClean="0">
                <a:latin typeface="+mj-ea"/>
                <a:ea typeface="+mj-ea"/>
              </a:rPr>
              <a:t>  調色盤  </a:t>
            </a:r>
            <a:r>
              <a:rPr lang="zh-TW" altLang="en-US" sz="2000" dirty="0">
                <a:latin typeface="+mj-ea"/>
                <a:ea typeface="+mj-ea"/>
              </a:rPr>
              <a:t>通常顏料的蓋子即可調色，可視狀況購買。</a:t>
            </a:r>
            <a:endParaRPr lang="en-US" altLang="zh-TW" sz="2000" dirty="0">
              <a:latin typeface="+mj-ea"/>
              <a:ea typeface="+mj-ea"/>
            </a:endParaRPr>
          </a:p>
          <a:p>
            <a:r>
              <a:rPr lang="zh-TW" altLang="en-US" sz="2000" dirty="0">
                <a:latin typeface="+mj-ea"/>
                <a:ea typeface="+mj-ea"/>
              </a:rPr>
              <a:t>   </a:t>
            </a:r>
            <a:r>
              <a:rPr lang="zh-TW" altLang="en-US" sz="2000" dirty="0" smtClean="0">
                <a:latin typeface="+mj-ea"/>
                <a:ea typeface="+mj-ea"/>
              </a:rPr>
              <a:t>  水</a:t>
            </a:r>
            <a:r>
              <a:rPr lang="zh-TW" altLang="en-US" sz="2000" dirty="0">
                <a:latin typeface="+mj-ea"/>
                <a:ea typeface="+mj-ea"/>
              </a:rPr>
              <a:t>袋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筆洗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  <a:r>
              <a:rPr lang="zh-TW" altLang="en-US" sz="2000" dirty="0">
                <a:latin typeface="+mj-ea"/>
                <a:ea typeface="+mj-ea"/>
              </a:rPr>
              <a:t>可使用學校的器材。</a:t>
            </a:r>
          </a:p>
          <a:p>
            <a:pPr indent="152400"/>
            <a:endParaRPr lang="en-US" altLang="zh-TW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66445" y="6408961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/>
              <a:t>113</a:t>
            </a:r>
            <a:r>
              <a:rPr lang="zh-TW" altLang="en-US" dirty="0"/>
              <a:t>上學期美術科學校日報告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74046"/>
            <a:ext cx="2551931" cy="25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5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7" y="332656"/>
            <a:ext cx="7498733" cy="5616624"/>
          </a:xfrm>
        </p:spPr>
        <p:txBody>
          <a:bodyPr>
            <a:normAutofit fontScale="62500" lnSpcReduction="20000"/>
          </a:bodyPr>
          <a:lstStyle/>
          <a:p>
            <a:pPr indent="152400" algn="l">
              <a:spcAft>
                <a:spcPts val="0"/>
              </a:spcAft>
            </a:pPr>
            <a:endParaRPr lang="en-US" altLang="zh-TW" sz="36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r>
              <a:rPr lang="zh-TW" altLang="zh-TW" sz="86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評量方式</a:t>
            </a:r>
            <a:endParaRPr lang="en-US" altLang="zh-TW" sz="86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endParaRPr lang="zh-TW" altLang="zh-TW" sz="5800" b="1" kern="100" dirty="0">
              <a:solidFill>
                <a:schemeClr val="tx1"/>
              </a:solidFill>
              <a:latin typeface="Times New Roman"/>
            </a:endParaRPr>
          </a:p>
          <a:p>
            <a:pPr lvl="0"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1.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創作表現佔總成績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6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0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﹪。</a:t>
            </a:r>
            <a:endParaRPr lang="zh-TW" altLang="zh-TW" sz="5800" b="1" dirty="0">
              <a:solidFill>
                <a:srgbClr val="0000FF"/>
              </a:solidFill>
              <a:latin typeface="+mn-ea"/>
            </a:endParaRPr>
          </a:p>
          <a:p>
            <a:pPr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2.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學習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態度、上課秩序佔總成</a:t>
            </a:r>
            <a:endParaRPr lang="en-US" altLang="zh-TW" sz="5800" b="1" dirty="0">
              <a:solidFill>
                <a:srgbClr val="0000FF"/>
              </a:solidFill>
              <a:latin typeface="+mn-ea"/>
            </a:endParaRPr>
          </a:p>
          <a:p>
            <a:pPr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績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40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﹪。</a:t>
            </a:r>
            <a:endParaRPr lang="en-US" altLang="zh-TW" sz="5800" b="1" dirty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3.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自備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用具未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帶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者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，累積</a:t>
            </a:r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每滿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三次，扣學期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總平均</a:t>
            </a:r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1</a:t>
            </a:r>
            <a:r>
              <a:rPr lang="zh-TW" altLang="zh-TW" sz="5800" b="1" dirty="0">
                <a:solidFill>
                  <a:srgbClr val="0000FF"/>
                </a:solidFill>
                <a:latin typeface="+mn-ea"/>
              </a:rPr>
              <a:t>分</a:t>
            </a:r>
            <a:r>
              <a:rPr lang="zh-TW" altLang="zh-TW" sz="5800" b="1" dirty="0" smtClean="0">
                <a:solidFill>
                  <a:srgbClr val="0000FF"/>
                </a:solidFill>
                <a:latin typeface="+mn-ea"/>
              </a:rPr>
              <a:t>。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en-US" altLang="zh-TW" sz="5800" b="1" dirty="0">
                <a:solidFill>
                  <a:srgbClr val="0000FF"/>
                </a:solidFill>
                <a:latin typeface="+mn-ea"/>
              </a:rPr>
              <a:t>4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.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美術作品最高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95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分，期末</a:t>
            </a:r>
            <a:r>
              <a:rPr lang="en-US" altLang="zh-TW" sz="5800" b="1" dirty="0" smtClean="0">
                <a:solidFill>
                  <a:srgbClr val="0000FF"/>
                </a:solidFill>
                <a:latin typeface="+mn-ea"/>
              </a:rPr>
              <a:t>93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分以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 algn="just"/>
            <a:r>
              <a:rPr lang="zh-TW" altLang="en-US" sz="5800" b="1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TW" altLang="en-US" sz="5800" b="1" dirty="0" smtClean="0">
                <a:solidFill>
                  <a:srgbClr val="0000FF"/>
                </a:solidFill>
                <a:latin typeface="+mn-ea"/>
              </a:rPr>
              <a:t>  上作品老師會暫留不發回。</a:t>
            </a:r>
            <a:endParaRPr lang="en-US" altLang="zh-TW" sz="5800" b="1" dirty="0" smtClean="0">
              <a:solidFill>
                <a:srgbClr val="0000FF"/>
              </a:solidFill>
              <a:latin typeface="+mn-ea"/>
            </a:endParaRPr>
          </a:p>
          <a:p>
            <a:pPr lvl="0"/>
            <a:endParaRPr lang="en-US" altLang="zh-TW" sz="3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49853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/>
              <a:t>113</a:t>
            </a:r>
            <a:r>
              <a:rPr lang="zh-TW" altLang="en-US" dirty="0"/>
              <a:t>上學期美術科學校日報告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14954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7846640" cy="3384376"/>
          </a:xfrm>
        </p:spPr>
        <p:txBody>
          <a:bodyPr>
            <a:normAutofit fontScale="40000" lnSpcReduction="20000"/>
          </a:bodyPr>
          <a:lstStyle/>
          <a:p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5400"/>
              </a:lnSpc>
            </a:pPr>
            <a:r>
              <a:rPr lang="zh-TW" altLang="en-US" sz="12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以上事項感謝大家配合</a:t>
            </a:r>
            <a:endParaRPr lang="en-US" altLang="zh-TW" sz="12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5400"/>
              </a:lnSpc>
            </a:pPr>
            <a:r>
              <a:rPr lang="zh-TW" altLang="en-US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若有</a:t>
            </a:r>
            <a:r>
              <a:rPr lang="zh-TW" altLang="en-US" sz="12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疑問可請導師代為轉達秦</a:t>
            </a:r>
            <a:r>
              <a:rPr lang="zh-TW" altLang="en-US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老師會為大家解答喔</a:t>
            </a:r>
            <a:r>
              <a:rPr lang="en-US" altLang="zh-TW" sz="12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en-US" altLang="zh-TW" sz="12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6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8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1396</TotalTime>
  <Words>295</Words>
  <Application>Microsoft Office PowerPoint</Application>
  <PresentationFormat>如螢幕大小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夏至</vt:lpstr>
      <vt:lpstr>      113上學校日報告  四年級 美術課程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9/1學校日視覺藝術報告</dc:title>
  <dc:creator>user</dc:creator>
  <cp:lastModifiedBy>User</cp:lastModifiedBy>
  <cp:revision>121</cp:revision>
  <dcterms:created xsi:type="dcterms:W3CDTF">2012-08-28T06:17:29Z</dcterms:created>
  <dcterms:modified xsi:type="dcterms:W3CDTF">2024-09-02T07:15:42Z</dcterms:modified>
</cp:coreProperties>
</file>