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7" r:id="rId3"/>
    <p:sldId id="257" r:id="rId4"/>
    <p:sldId id="259" r:id="rId5"/>
    <p:sldId id="288" r:id="rId6"/>
    <p:sldId id="258" r:id="rId7"/>
    <p:sldId id="289" r:id="rId8"/>
    <p:sldId id="290" r:id="rId9"/>
    <p:sldId id="262" r:id="rId10"/>
    <p:sldId id="261" r:id="rId11"/>
    <p:sldId id="260" r:id="rId12"/>
    <p:sldId id="263" r:id="rId13"/>
    <p:sldId id="264" r:id="rId14"/>
    <p:sldId id="292" r:id="rId15"/>
    <p:sldId id="293" r:id="rId16"/>
    <p:sldId id="294" r:id="rId17"/>
    <p:sldId id="266" r:id="rId18"/>
    <p:sldId id="267" r:id="rId19"/>
    <p:sldId id="268" r:id="rId20"/>
    <p:sldId id="270" r:id="rId21"/>
    <p:sldId id="272" r:id="rId22"/>
    <p:sldId id="269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3" r:id="rId33"/>
    <p:sldId id="284" r:id="rId34"/>
    <p:sldId id="285" r:id="rId35"/>
    <p:sldId id="286" r:id="rId36"/>
    <p:sldId id="291" r:id="rId3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0066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2274" y="-5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7CB86-83C8-4E3B-9657-7BD4680D634F}" type="datetimeFigureOut">
              <a:rPr lang="zh-TW" altLang="en-US" smtClean="0"/>
              <a:t>2026/4/16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BD4B6-5BBE-4B4D-A407-49B5C5D276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5813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7CB86-83C8-4E3B-9657-7BD4680D634F}" type="datetimeFigureOut">
              <a:rPr lang="zh-TW" altLang="en-US" smtClean="0"/>
              <a:t>2026/4/16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BD4B6-5BBE-4B4D-A407-49B5C5D276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3984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7CB86-83C8-4E3B-9657-7BD4680D634F}" type="datetimeFigureOut">
              <a:rPr lang="zh-TW" altLang="en-US" smtClean="0"/>
              <a:t>2026/4/16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BD4B6-5BBE-4B4D-A407-49B5C5D276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8712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7CB86-83C8-4E3B-9657-7BD4680D634F}" type="datetimeFigureOut">
              <a:rPr lang="zh-TW" altLang="en-US" smtClean="0"/>
              <a:t>2026/4/16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BD4B6-5BBE-4B4D-A407-49B5C5D276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35876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7CB86-83C8-4E3B-9657-7BD4680D634F}" type="datetimeFigureOut">
              <a:rPr lang="zh-TW" altLang="en-US" smtClean="0"/>
              <a:t>2026/4/16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BD4B6-5BBE-4B4D-A407-49B5C5D276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6165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7CB86-83C8-4E3B-9657-7BD4680D634F}" type="datetimeFigureOut">
              <a:rPr lang="zh-TW" altLang="en-US" smtClean="0"/>
              <a:t>2026/4/16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BD4B6-5BBE-4B4D-A407-49B5C5D276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0901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7CB86-83C8-4E3B-9657-7BD4680D634F}" type="datetimeFigureOut">
              <a:rPr lang="zh-TW" altLang="en-US" smtClean="0"/>
              <a:t>2026/4/16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BD4B6-5BBE-4B4D-A407-49B5C5D276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6612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7CB86-83C8-4E3B-9657-7BD4680D634F}" type="datetimeFigureOut">
              <a:rPr lang="zh-TW" altLang="en-US" smtClean="0"/>
              <a:t>2026/4/16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BD4B6-5BBE-4B4D-A407-49B5C5D276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4590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7CB86-83C8-4E3B-9657-7BD4680D634F}" type="datetimeFigureOut">
              <a:rPr lang="zh-TW" altLang="en-US" smtClean="0"/>
              <a:t>2026/4/16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BD4B6-5BBE-4B4D-A407-49B5C5D276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4504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7CB86-83C8-4E3B-9657-7BD4680D634F}" type="datetimeFigureOut">
              <a:rPr lang="zh-TW" altLang="en-US" smtClean="0"/>
              <a:t>2026/4/16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BD4B6-5BBE-4B4D-A407-49B5C5D276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0911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7CB86-83C8-4E3B-9657-7BD4680D634F}" type="datetimeFigureOut">
              <a:rPr lang="zh-TW" altLang="en-US" smtClean="0"/>
              <a:t>2026/4/16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BD4B6-5BBE-4B4D-A407-49B5C5D276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94531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73"/>
          <p:cNvSpPr>
            <a:spLocks noChangeArrowheads="1"/>
          </p:cNvSpPr>
          <p:nvPr/>
        </p:nvSpPr>
        <p:spPr bwMode="gray">
          <a:xfrm>
            <a:off x="1698625" y="3705225"/>
            <a:ext cx="742950" cy="74295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571" tIns="44786" rIns="89571" bIns="44786" anchor="ctr"/>
          <a:lstStyle/>
          <a:p>
            <a:pPr defTabSz="89561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723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  <p:sp>
        <p:nvSpPr>
          <p:cNvPr id="4" name="Rectangle 44" descr="3"/>
          <p:cNvSpPr>
            <a:spLocks noChangeArrowheads="1"/>
          </p:cNvSpPr>
          <p:nvPr/>
        </p:nvSpPr>
        <p:spPr bwMode="gray">
          <a:xfrm>
            <a:off x="2492375" y="4510090"/>
            <a:ext cx="742950" cy="744537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571" tIns="44786" rIns="89571" bIns="44786" anchor="ctr"/>
          <a:lstStyle/>
          <a:p>
            <a:pPr defTabSz="89561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723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  <p:sp>
        <p:nvSpPr>
          <p:cNvPr id="5" name="Rectangle 34" descr="5"/>
          <p:cNvSpPr>
            <a:spLocks noChangeArrowheads="1"/>
          </p:cNvSpPr>
          <p:nvPr/>
        </p:nvSpPr>
        <p:spPr bwMode="gray">
          <a:xfrm>
            <a:off x="915988" y="4510090"/>
            <a:ext cx="742950" cy="744537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571" tIns="44786" rIns="89571" bIns="44786" anchor="ctr"/>
          <a:lstStyle/>
          <a:p>
            <a:pPr defTabSz="89561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723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  <p:sp>
        <p:nvSpPr>
          <p:cNvPr id="6" name="Rectangle 59"/>
          <p:cNvSpPr>
            <a:spLocks noChangeArrowheads="1"/>
          </p:cNvSpPr>
          <p:nvPr/>
        </p:nvSpPr>
        <p:spPr bwMode="gray">
          <a:xfrm>
            <a:off x="1703388" y="5314950"/>
            <a:ext cx="742950" cy="74295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571" tIns="44786" rIns="89571" bIns="44786" anchor="ctr"/>
          <a:lstStyle/>
          <a:p>
            <a:pPr defTabSz="89561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723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  <p:sp>
        <p:nvSpPr>
          <p:cNvPr id="7" name="Rectangle 54"/>
          <p:cNvSpPr>
            <a:spLocks noChangeArrowheads="1"/>
          </p:cNvSpPr>
          <p:nvPr/>
        </p:nvSpPr>
        <p:spPr bwMode="gray">
          <a:xfrm>
            <a:off x="128588" y="3705225"/>
            <a:ext cx="742950" cy="74295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571" tIns="44786" rIns="89571" bIns="44786" anchor="ctr"/>
          <a:lstStyle/>
          <a:p>
            <a:pPr defTabSz="89561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723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  <p:sp>
        <p:nvSpPr>
          <p:cNvPr id="8" name="Rectangle 56"/>
          <p:cNvSpPr>
            <a:spLocks noChangeArrowheads="1"/>
          </p:cNvSpPr>
          <p:nvPr/>
        </p:nvSpPr>
        <p:spPr bwMode="gray">
          <a:xfrm>
            <a:off x="2492375" y="3705225"/>
            <a:ext cx="742950" cy="74295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571" tIns="44786" rIns="89571" bIns="44786" anchor="ctr"/>
          <a:lstStyle/>
          <a:p>
            <a:pPr defTabSz="89561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723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  <p:grpSp>
        <p:nvGrpSpPr>
          <p:cNvPr id="9" name="Group 7"/>
          <p:cNvGrpSpPr>
            <a:grpSpLocks/>
          </p:cNvGrpSpPr>
          <p:nvPr/>
        </p:nvGrpSpPr>
        <p:grpSpPr bwMode="auto">
          <a:xfrm rot="10800000">
            <a:off x="6003925" y="1778002"/>
            <a:ext cx="2768600" cy="779463"/>
            <a:chOff x="1566" y="164"/>
            <a:chExt cx="1455" cy="425"/>
          </a:xfrm>
        </p:grpSpPr>
        <p:sp>
          <p:nvSpPr>
            <p:cNvPr id="10" name="Freeform 8"/>
            <p:cNvSpPr>
              <a:spLocks/>
            </p:cNvSpPr>
            <p:nvPr/>
          </p:nvSpPr>
          <p:spPr bwMode="gray">
            <a:xfrm>
              <a:off x="1892" y="468"/>
              <a:ext cx="38" cy="121"/>
            </a:xfrm>
            <a:custGeom>
              <a:avLst/>
              <a:gdLst>
                <a:gd name="T0" fmla="*/ 37 w 39"/>
                <a:gd name="T1" fmla="*/ 36 h 121"/>
                <a:gd name="T2" fmla="*/ 35 w 39"/>
                <a:gd name="T3" fmla="*/ 36 h 121"/>
                <a:gd name="T4" fmla="*/ 30 w 39"/>
                <a:gd name="T5" fmla="*/ 36 h 121"/>
                <a:gd name="T6" fmla="*/ 22 w 39"/>
                <a:gd name="T7" fmla="*/ 34 h 121"/>
                <a:gd name="T8" fmla="*/ 15 w 39"/>
                <a:gd name="T9" fmla="*/ 30 h 121"/>
                <a:gd name="T10" fmla="*/ 7 w 39"/>
                <a:gd name="T11" fmla="*/ 23 h 121"/>
                <a:gd name="T12" fmla="*/ 3 w 39"/>
                <a:gd name="T13" fmla="*/ 13 h 121"/>
                <a:gd name="T14" fmla="*/ 0 w 39"/>
                <a:gd name="T15" fmla="*/ 0 h 121"/>
                <a:gd name="T16" fmla="*/ 3 w 39"/>
                <a:gd name="T17" fmla="*/ 0 h 121"/>
                <a:gd name="T18" fmla="*/ 7 w 39"/>
                <a:gd name="T19" fmla="*/ 1 h 121"/>
                <a:gd name="T20" fmla="*/ 15 w 39"/>
                <a:gd name="T21" fmla="*/ 3 h 121"/>
                <a:gd name="T22" fmla="*/ 23 w 39"/>
                <a:gd name="T23" fmla="*/ 5 h 121"/>
                <a:gd name="T24" fmla="*/ 30 w 39"/>
                <a:gd name="T25" fmla="*/ 11 h 121"/>
                <a:gd name="T26" fmla="*/ 37 w 39"/>
                <a:gd name="T27" fmla="*/ 20 h 121"/>
                <a:gd name="T28" fmla="*/ 39 w 39"/>
                <a:gd name="T29" fmla="*/ 34 h 121"/>
                <a:gd name="T30" fmla="*/ 39 w 39"/>
                <a:gd name="T31" fmla="*/ 121 h 121"/>
                <a:gd name="T32" fmla="*/ 37 w 39"/>
                <a:gd name="T33" fmla="*/ 121 h 121"/>
                <a:gd name="T34" fmla="*/ 37 w 39"/>
                <a:gd name="T35" fmla="*/ 3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121">
                  <a:moveTo>
                    <a:pt x="37" y="36"/>
                  </a:moveTo>
                  <a:lnTo>
                    <a:pt x="35" y="36"/>
                  </a:lnTo>
                  <a:lnTo>
                    <a:pt x="30" y="36"/>
                  </a:lnTo>
                  <a:lnTo>
                    <a:pt x="22" y="34"/>
                  </a:lnTo>
                  <a:lnTo>
                    <a:pt x="15" y="30"/>
                  </a:lnTo>
                  <a:lnTo>
                    <a:pt x="7" y="23"/>
                  </a:lnTo>
                  <a:lnTo>
                    <a:pt x="3" y="13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1"/>
                  </a:lnTo>
                  <a:lnTo>
                    <a:pt x="15" y="3"/>
                  </a:lnTo>
                  <a:lnTo>
                    <a:pt x="23" y="5"/>
                  </a:lnTo>
                  <a:lnTo>
                    <a:pt x="30" y="11"/>
                  </a:lnTo>
                  <a:lnTo>
                    <a:pt x="37" y="20"/>
                  </a:lnTo>
                  <a:lnTo>
                    <a:pt x="39" y="34"/>
                  </a:lnTo>
                  <a:lnTo>
                    <a:pt x="39" y="121"/>
                  </a:lnTo>
                  <a:lnTo>
                    <a:pt x="37" y="121"/>
                  </a:lnTo>
                  <a:lnTo>
                    <a:pt x="37" y="36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89561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 sz="1723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gray">
            <a:xfrm>
              <a:off x="2271" y="451"/>
              <a:ext cx="45" cy="139"/>
            </a:xfrm>
            <a:custGeom>
              <a:avLst/>
              <a:gdLst>
                <a:gd name="T0" fmla="*/ 3 w 45"/>
                <a:gd name="T1" fmla="*/ 42 h 139"/>
                <a:gd name="T2" fmla="*/ 6 w 45"/>
                <a:gd name="T3" fmla="*/ 42 h 139"/>
                <a:gd name="T4" fmla="*/ 12 w 45"/>
                <a:gd name="T5" fmla="*/ 42 h 139"/>
                <a:gd name="T6" fmla="*/ 20 w 45"/>
                <a:gd name="T7" fmla="*/ 39 h 139"/>
                <a:gd name="T8" fmla="*/ 29 w 45"/>
                <a:gd name="T9" fmla="*/ 35 h 139"/>
                <a:gd name="T10" fmla="*/ 37 w 45"/>
                <a:gd name="T11" fmla="*/ 27 h 139"/>
                <a:gd name="T12" fmla="*/ 43 w 45"/>
                <a:gd name="T13" fmla="*/ 17 h 139"/>
                <a:gd name="T14" fmla="*/ 45 w 45"/>
                <a:gd name="T15" fmla="*/ 2 h 139"/>
                <a:gd name="T16" fmla="*/ 43 w 45"/>
                <a:gd name="T17" fmla="*/ 0 h 139"/>
                <a:gd name="T18" fmla="*/ 37 w 45"/>
                <a:gd name="T19" fmla="*/ 2 h 139"/>
                <a:gd name="T20" fmla="*/ 29 w 45"/>
                <a:gd name="T21" fmla="*/ 3 h 139"/>
                <a:gd name="T22" fmla="*/ 19 w 45"/>
                <a:gd name="T23" fmla="*/ 7 h 139"/>
                <a:gd name="T24" fmla="*/ 11 w 45"/>
                <a:gd name="T25" fmla="*/ 14 h 139"/>
                <a:gd name="T26" fmla="*/ 4 w 45"/>
                <a:gd name="T27" fmla="*/ 23 h 139"/>
                <a:gd name="T28" fmla="*/ 0 w 45"/>
                <a:gd name="T29" fmla="*/ 39 h 139"/>
                <a:gd name="T30" fmla="*/ 0 w 45"/>
                <a:gd name="T31" fmla="*/ 139 h 139"/>
                <a:gd name="T32" fmla="*/ 3 w 45"/>
                <a:gd name="T33" fmla="*/ 139 h 139"/>
                <a:gd name="T34" fmla="*/ 3 w 45"/>
                <a:gd name="T35" fmla="*/ 42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5" h="139">
                  <a:moveTo>
                    <a:pt x="3" y="42"/>
                  </a:moveTo>
                  <a:lnTo>
                    <a:pt x="6" y="42"/>
                  </a:lnTo>
                  <a:lnTo>
                    <a:pt x="12" y="42"/>
                  </a:lnTo>
                  <a:lnTo>
                    <a:pt x="20" y="39"/>
                  </a:lnTo>
                  <a:lnTo>
                    <a:pt x="29" y="35"/>
                  </a:lnTo>
                  <a:lnTo>
                    <a:pt x="37" y="27"/>
                  </a:lnTo>
                  <a:lnTo>
                    <a:pt x="43" y="17"/>
                  </a:lnTo>
                  <a:lnTo>
                    <a:pt x="45" y="2"/>
                  </a:lnTo>
                  <a:lnTo>
                    <a:pt x="43" y="0"/>
                  </a:lnTo>
                  <a:lnTo>
                    <a:pt x="37" y="2"/>
                  </a:lnTo>
                  <a:lnTo>
                    <a:pt x="29" y="3"/>
                  </a:lnTo>
                  <a:lnTo>
                    <a:pt x="19" y="7"/>
                  </a:lnTo>
                  <a:lnTo>
                    <a:pt x="11" y="14"/>
                  </a:lnTo>
                  <a:lnTo>
                    <a:pt x="4" y="23"/>
                  </a:lnTo>
                  <a:lnTo>
                    <a:pt x="0" y="39"/>
                  </a:lnTo>
                  <a:lnTo>
                    <a:pt x="0" y="139"/>
                  </a:lnTo>
                  <a:lnTo>
                    <a:pt x="3" y="139"/>
                  </a:lnTo>
                  <a:lnTo>
                    <a:pt x="3" y="4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89561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 sz="1723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gray">
            <a:xfrm>
              <a:off x="1766" y="378"/>
              <a:ext cx="146" cy="211"/>
            </a:xfrm>
            <a:custGeom>
              <a:avLst/>
              <a:gdLst>
                <a:gd name="T0" fmla="*/ 68 w 146"/>
                <a:gd name="T1" fmla="*/ 67 h 211"/>
                <a:gd name="T2" fmla="*/ 67 w 146"/>
                <a:gd name="T3" fmla="*/ 67 h 211"/>
                <a:gd name="T4" fmla="*/ 60 w 146"/>
                <a:gd name="T5" fmla="*/ 66 h 211"/>
                <a:gd name="T6" fmla="*/ 50 w 146"/>
                <a:gd name="T7" fmla="*/ 64 h 211"/>
                <a:gd name="T8" fmla="*/ 41 w 146"/>
                <a:gd name="T9" fmla="*/ 62 h 211"/>
                <a:gd name="T10" fmla="*/ 29 w 146"/>
                <a:gd name="T11" fmla="*/ 55 h 211"/>
                <a:gd name="T12" fmla="*/ 18 w 146"/>
                <a:gd name="T13" fmla="*/ 47 h 211"/>
                <a:gd name="T14" fmla="*/ 10 w 146"/>
                <a:gd name="T15" fmla="*/ 35 h 211"/>
                <a:gd name="T16" fmla="*/ 3 w 146"/>
                <a:gd name="T17" fmla="*/ 20 h 211"/>
                <a:gd name="T18" fmla="*/ 0 w 146"/>
                <a:gd name="T19" fmla="*/ 0 h 211"/>
                <a:gd name="T20" fmla="*/ 3 w 146"/>
                <a:gd name="T21" fmla="*/ 0 h 211"/>
                <a:gd name="T22" fmla="*/ 10 w 146"/>
                <a:gd name="T23" fmla="*/ 0 h 211"/>
                <a:gd name="T24" fmla="*/ 19 w 146"/>
                <a:gd name="T25" fmla="*/ 0 h 211"/>
                <a:gd name="T26" fmla="*/ 30 w 146"/>
                <a:gd name="T27" fmla="*/ 2 h 211"/>
                <a:gd name="T28" fmla="*/ 41 w 146"/>
                <a:gd name="T29" fmla="*/ 6 h 211"/>
                <a:gd name="T30" fmla="*/ 53 w 146"/>
                <a:gd name="T31" fmla="*/ 14 h 211"/>
                <a:gd name="T32" fmla="*/ 62 w 146"/>
                <a:gd name="T33" fmla="*/ 25 h 211"/>
                <a:gd name="T34" fmla="*/ 69 w 146"/>
                <a:gd name="T35" fmla="*/ 41 h 211"/>
                <a:gd name="T36" fmla="*/ 73 w 146"/>
                <a:gd name="T37" fmla="*/ 62 h 211"/>
                <a:gd name="T38" fmla="*/ 73 w 146"/>
                <a:gd name="T39" fmla="*/ 60 h 211"/>
                <a:gd name="T40" fmla="*/ 73 w 146"/>
                <a:gd name="T41" fmla="*/ 55 h 211"/>
                <a:gd name="T42" fmla="*/ 75 w 146"/>
                <a:gd name="T43" fmla="*/ 45 h 211"/>
                <a:gd name="T44" fmla="*/ 79 w 146"/>
                <a:gd name="T45" fmla="*/ 36 h 211"/>
                <a:gd name="T46" fmla="*/ 84 w 146"/>
                <a:gd name="T47" fmla="*/ 25 h 211"/>
                <a:gd name="T48" fmla="*/ 92 w 146"/>
                <a:gd name="T49" fmla="*/ 16 h 211"/>
                <a:gd name="T50" fmla="*/ 106 w 146"/>
                <a:gd name="T51" fmla="*/ 8 h 211"/>
                <a:gd name="T52" fmla="*/ 123 w 146"/>
                <a:gd name="T53" fmla="*/ 2 h 211"/>
                <a:gd name="T54" fmla="*/ 146 w 146"/>
                <a:gd name="T55" fmla="*/ 0 h 211"/>
                <a:gd name="T56" fmla="*/ 145 w 146"/>
                <a:gd name="T57" fmla="*/ 2 h 211"/>
                <a:gd name="T58" fmla="*/ 145 w 146"/>
                <a:gd name="T59" fmla="*/ 8 h 211"/>
                <a:gd name="T60" fmla="*/ 143 w 146"/>
                <a:gd name="T61" fmla="*/ 17 h 211"/>
                <a:gd name="T62" fmla="*/ 139 w 146"/>
                <a:gd name="T63" fmla="*/ 28 h 211"/>
                <a:gd name="T64" fmla="*/ 134 w 146"/>
                <a:gd name="T65" fmla="*/ 39 h 211"/>
                <a:gd name="T66" fmla="*/ 126 w 146"/>
                <a:gd name="T67" fmla="*/ 49 h 211"/>
                <a:gd name="T68" fmla="*/ 114 w 146"/>
                <a:gd name="T69" fmla="*/ 59 h 211"/>
                <a:gd name="T70" fmla="*/ 98 w 146"/>
                <a:gd name="T71" fmla="*/ 64 h 211"/>
                <a:gd name="T72" fmla="*/ 79 w 146"/>
                <a:gd name="T73" fmla="*/ 67 h 211"/>
                <a:gd name="T74" fmla="*/ 79 w 146"/>
                <a:gd name="T75" fmla="*/ 211 h 211"/>
                <a:gd name="T76" fmla="*/ 68 w 146"/>
                <a:gd name="T77" fmla="*/ 211 h 211"/>
                <a:gd name="T78" fmla="*/ 68 w 146"/>
                <a:gd name="T79" fmla="*/ 67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6" h="211">
                  <a:moveTo>
                    <a:pt x="68" y="67"/>
                  </a:moveTo>
                  <a:lnTo>
                    <a:pt x="67" y="67"/>
                  </a:lnTo>
                  <a:lnTo>
                    <a:pt x="60" y="66"/>
                  </a:lnTo>
                  <a:lnTo>
                    <a:pt x="50" y="64"/>
                  </a:lnTo>
                  <a:lnTo>
                    <a:pt x="41" y="62"/>
                  </a:lnTo>
                  <a:lnTo>
                    <a:pt x="29" y="55"/>
                  </a:lnTo>
                  <a:lnTo>
                    <a:pt x="18" y="47"/>
                  </a:lnTo>
                  <a:lnTo>
                    <a:pt x="10" y="35"/>
                  </a:lnTo>
                  <a:lnTo>
                    <a:pt x="3" y="20"/>
                  </a:lnTo>
                  <a:lnTo>
                    <a:pt x="0" y="0"/>
                  </a:lnTo>
                  <a:lnTo>
                    <a:pt x="3" y="0"/>
                  </a:lnTo>
                  <a:lnTo>
                    <a:pt x="10" y="0"/>
                  </a:lnTo>
                  <a:lnTo>
                    <a:pt x="19" y="0"/>
                  </a:lnTo>
                  <a:lnTo>
                    <a:pt x="30" y="2"/>
                  </a:lnTo>
                  <a:lnTo>
                    <a:pt x="41" y="6"/>
                  </a:lnTo>
                  <a:lnTo>
                    <a:pt x="53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5" y="45"/>
                  </a:lnTo>
                  <a:lnTo>
                    <a:pt x="79" y="36"/>
                  </a:lnTo>
                  <a:lnTo>
                    <a:pt x="84" y="25"/>
                  </a:lnTo>
                  <a:lnTo>
                    <a:pt x="92" y="16"/>
                  </a:lnTo>
                  <a:lnTo>
                    <a:pt x="106" y="8"/>
                  </a:lnTo>
                  <a:lnTo>
                    <a:pt x="123" y="2"/>
                  </a:lnTo>
                  <a:lnTo>
                    <a:pt x="146" y="0"/>
                  </a:lnTo>
                  <a:lnTo>
                    <a:pt x="145" y="2"/>
                  </a:lnTo>
                  <a:lnTo>
                    <a:pt x="145" y="8"/>
                  </a:lnTo>
                  <a:lnTo>
                    <a:pt x="143" y="17"/>
                  </a:lnTo>
                  <a:lnTo>
                    <a:pt x="139" y="28"/>
                  </a:lnTo>
                  <a:lnTo>
                    <a:pt x="134" y="39"/>
                  </a:lnTo>
                  <a:lnTo>
                    <a:pt x="126" y="49"/>
                  </a:lnTo>
                  <a:lnTo>
                    <a:pt x="114" y="59"/>
                  </a:lnTo>
                  <a:lnTo>
                    <a:pt x="98" y="64"/>
                  </a:lnTo>
                  <a:lnTo>
                    <a:pt x="79" y="67"/>
                  </a:lnTo>
                  <a:lnTo>
                    <a:pt x="79" y="211"/>
                  </a:lnTo>
                  <a:lnTo>
                    <a:pt x="68" y="211"/>
                  </a:lnTo>
                  <a:lnTo>
                    <a:pt x="68" y="6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89561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 sz="1723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gray">
            <a:xfrm>
              <a:off x="2792" y="378"/>
              <a:ext cx="143" cy="211"/>
            </a:xfrm>
            <a:custGeom>
              <a:avLst/>
              <a:gdLst>
                <a:gd name="T0" fmla="*/ 67 w 144"/>
                <a:gd name="T1" fmla="*/ 67 h 211"/>
                <a:gd name="T2" fmla="*/ 66 w 144"/>
                <a:gd name="T3" fmla="*/ 67 h 211"/>
                <a:gd name="T4" fmla="*/ 59 w 144"/>
                <a:gd name="T5" fmla="*/ 66 h 211"/>
                <a:gd name="T6" fmla="*/ 50 w 144"/>
                <a:gd name="T7" fmla="*/ 64 h 211"/>
                <a:gd name="T8" fmla="*/ 39 w 144"/>
                <a:gd name="T9" fmla="*/ 62 h 211"/>
                <a:gd name="T10" fmla="*/ 28 w 144"/>
                <a:gd name="T11" fmla="*/ 55 h 211"/>
                <a:gd name="T12" fmla="*/ 17 w 144"/>
                <a:gd name="T13" fmla="*/ 47 h 211"/>
                <a:gd name="T14" fmla="*/ 9 w 144"/>
                <a:gd name="T15" fmla="*/ 35 h 211"/>
                <a:gd name="T16" fmla="*/ 2 w 144"/>
                <a:gd name="T17" fmla="*/ 20 h 211"/>
                <a:gd name="T18" fmla="*/ 0 w 144"/>
                <a:gd name="T19" fmla="*/ 0 h 211"/>
                <a:gd name="T20" fmla="*/ 2 w 144"/>
                <a:gd name="T21" fmla="*/ 0 h 211"/>
                <a:gd name="T22" fmla="*/ 9 w 144"/>
                <a:gd name="T23" fmla="*/ 0 h 211"/>
                <a:gd name="T24" fmla="*/ 17 w 144"/>
                <a:gd name="T25" fmla="*/ 0 h 211"/>
                <a:gd name="T26" fmla="*/ 28 w 144"/>
                <a:gd name="T27" fmla="*/ 2 h 211"/>
                <a:gd name="T28" fmla="*/ 40 w 144"/>
                <a:gd name="T29" fmla="*/ 6 h 211"/>
                <a:gd name="T30" fmla="*/ 51 w 144"/>
                <a:gd name="T31" fmla="*/ 14 h 211"/>
                <a:gd name="T32" fmla="*/ 62 w 144"/>
                <a:gd name="T33" fmla="*/ 25 h 211"/>
                <a:gd name="T34" fmla="*/ 69 w 144"/>
                <a:gd name="T35" fmla="*/ 41 h 211"/>
                <a:gd name="T36" fmla="*/ 73 w 144"/>
                <a:gd name="T37" fmla="*/ 62 h 211"/>
                <a:gd name="T38" fmla="*/ 73 w 144"/>
                <a:gd name="T39" fmla="*/ 60 h 211"/>
                <a:gd name="T40" fmla="*/ 73 w 144"/>
                <a:gd name="T41" fmla="*/ 55 h 211"/>
                <a:gd name="T42" fmla="*/ 74 w 144"/>
                <a:gd name="T43" fmla="*/ 45 h 211"/>
                <a:gd name="T44" fmla="*/ 77 w 144"/>
                <a:gd name="T45" fmla="*/ 36 h 211"/>
                <a:gd name="T46" fmla="*/ 82 w 144"/>
                <a:gd name="T47" fmla="*/ 25 h 211"/>
                <a:gd name="T48" fmla="*/ 91 w 144"/>
                <a:gd name="T49" fmla="*/ 16 h 211"/>
                <a:gd name="T50" fmla="*/ 105 w 144"/>
                <a:gd name="T51" fmla="*/ 8 h 211"/>
                <a:gd name="T52" fmla="*/ 121 w 144"/>
                <a:gd name="T53" fmla="*/ 2 h 211"/>
                <a:gd name="T54" fmla="*/ 144 w 144"/>
                <a:gd name="T55" fmla="*/ 0 h 211"/>
                <a:gd name="T56" fmla="*/ 144 w 144"/>
                <a:gd name="T57" fmla="*/ 2 h 211"/>
                <a:gd name="T58" fmla="*/ 144 w 144"/>
                <a:gd name="T59" fmla="*/ 8 h 211"/>
                <a:gd name="T60" fmla="*/ 141 w 144"/>
                <a:gd name="T61" fmla="*/ 17 h 211"/>
                <a:gd name="T62" fmla="*/ 139 w 144"/>
                <a:gd name="T63" fmla="*/ 28 h 211"/>
                <a:gd name="T64" fmla="*/ 133 w 144"/>
                <a:gd name="T65" fmla="*/ 39 h 211"/>
                <a:gd name="T66" fmla="*/ 125 w 144"/>
                <a:gd name="T67" fmla="*/ 49 h 211"/>
                <a:gd name="T68" fmla="*/ 113 w 144"/>
                <a:gd name="T69" fmla="*/ 59 h 211"/>
                <a:gd name="T70" fmla="*/ 97 w 144"/>
                <a:gd name="T71" fmla="*/ 64 h 211"/>
                <a:gd name="T72" fmla="*/ 77 w 144"/>
                <a:gd name="T73" fmla="*/ 67 h 211"/>
                <a:gd name="T74" fmla="*/ 77 w 144"/>
                <a:gd name="T75" fmla="*/ 211 h 211"/>
                <a:gd name="T76" fmla="*/ 67 w 144"/>
                <a:gd name="T77" fmla="*/ 211 h 211"/>
                <a:gd name="T78" fmla="*/ 67 w 144"/>
                <a:gd name="T79" fmla="*/ 67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4" h="211">
                  <a:moveTo>
                    <a:pt x="67" y="67"/>
                  </a:moveTo>
                  <a:lnTo>
                    <a:pt x="66" y="67"/>
                  </a:lnTo>
                  <a:lnTo>
                    <a:pt x="59" y="66"/>
                  </a:lnTo>
                  <a:lnTo>
                    <a:pt x="50" y="64"/>
                  </a:lnTo>
                  <a:lnTo>
                    <a:pt x="39" y="62"/>
                  </a:lnTo>
                  <a:lnTo>
                    <a:pt x="28" y="55"/>
                  </a:lnTo>
                  <a:lnTo>
                    <a:pt x="17" y="47"/>
                  </a:lnTo>
                  <a:lnTo>
                    <a:pt x="9" y="35"/>
                  </a:lnTo>
                  <a:lnTo>
                    <a:pt x="2" y="20"/>
                  </a:lnTo>
                  <a:lnTo>
                    <a:pt x="0" y="0"/>
                  </a:lnTo>
                  <a:lnTo>
                    <a:pt x="2" y="0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8" y="2"/>
                  </a:lnTo>
                  <a:lnTo>
                    <a:pt x="40" y="6"/>
                  </a:lnTo>
                  <a:lnTo>
                    <a:pt x="51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4" y="45"/>
                  </a:lnTo>
                  <a:lnTo>
                    <a:pt x="77" y="36"/>
                  </a:lnTo>
                  <a:lnTo>
                    <a:pt x="82" y="25"/>
                  </a:lnTo>
                  <a:lnTo>
                    <a:pt x="91" y="16"/>
                  </a:lnTo>
                  <a:lnTo>
                    <a:pt x="105" y="8"/>
                  </a:lnTo>
                  <a:lnTo>
                    <a:pt x="121" y="2"/>
                  </a:lnTo>
                  <a:lnTo>
                    <a:pt x="144" y="0"/>
                  </a:lnTo>
                  <a:lnTo>
                    <a:pt x="144" y="2"/>
                  </a:lnTo>
                  <a:lnTo>
                    <a:pt x="144" y="8"/>
                  </a:lnTo>
                  <a:lnTo>
                    <a:pt x="141" y="17"/>
                  </a:lnTo>
                  <a:lnTo>
                    <a:pt x="139" y="28"/>
                  </a:lnTo>
                  <a:lnTo>
                    <a:pt x="133" y="39"/>
                  </a:lnTo>
                  <a:lnTo>
                    <a:pt x="125" y="49"/>
                  </a:lnTo>
                  <a:lnTo>
                    <a:pt x="113" y="59"/>
                  </a:lnTo>
                  <a:lnTo>
                    <a:pt x="97" y="64"/>
                  </a:lnTo>
                  <a:lnTo>
                    <a:pt x="77" y="67"/>
                  </a:lnTo>
                  <a:lnTo>
                    <a:pt x="77" y="211"/>
                  </a:lnTo>
                  <a:lnTo>
                    <a:pt x="67" y="211"/>
                  </a:lnTo>
                  <a:lnTo>
                    <a:pt x="67" y="6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89561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 sz="1723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gray">
            <a:xfrm>
              <a:off x="2631" y="457"/>
              <a:ext cx="88" cy="132"/>
            </a:xfrm>
            <a:custGeom>
              <a:avLst/>
              <a:gdLst>
                <a:gd name="T0" fmla="*/ 42 w 89"/>
                <a:gd name="T1" fmla="*/ 43 h 132"/>
                <a:gd name="T2" fmla="*/ 39 w 89"/>
                <a:gd name="T3" fmla="*/ 42 h 132"/>
                <a:gd name="T4" fmla="*/ 33 w 89"/>
                <a:gd name="T5" fmla="*/ 42 h 132"/>
                <a:gd name="T6" fmla="*/ 25 w 89"/>
                <a:gd name="T7" fmla="*/ 39 h 132"/>
                <a:gd name="T8" fmla="*/ 16 w 89"/>
                <a:gd name="T9" fmla="*/ 35 h 132"/>
                <a:gd name="T10" fmla="*/ 8 w 89"/>
                <a:gd name="T11" fmla="*/ 27 h 132"/>
                <a:gd name="T12" fmla="*/ 2 w 89"/>
                <a:gd name="T13" fmla="*/ 16 h 132"/>
                <a:gd name="T14" fmla="*/ 0 w 89"/>
                <a:gd name="T15" fmla="*/ 0 h 132"/>
                <a:gd name="T16" fmla="*/ 2 w 89"/>
                <a:gd name="T17" fmla="*/ 0 h 132"/>
                <a:gd name="T18" fmla="*/ 6 w 89"/>
                <a:gd name="T19" fmla="*/ 0 h 132"/>
                <a:gd name="T20" fmla="*/ 12 w 89"/>
                <a:gd name="T21" fmla="*/ 1 h 132"/>
                <a:gd name="T22" fmla="*/ 21 w 89"/>
                <a:gd name="T23" fmla="*/ 3 h 132"/>
                <a:gd name="T24" fmla="*/ 29 w 89"/>
                <a:gd name="T25" fmla="*/ 8 h 132"/>
                <a:gd name="T26" fmla="*/ 37 w 89"/>
                <a:gd name="T27" fmla="*/ 15 h 132"/>
                <a:gd name="T28" fmla="*/ 42 w 89"/>
                <a:gd name="T29" fmla="*/ 26 h 132"/>
                <a:gd name="T30" fmla="*/ 45 w 89"/>
                <a:gd name="T31" fmla="*/ 39 h 132"/>
                <a:gd name="T32" fmla="*/ 45 w 89"/>
                <a:gd name="T33" fmla="*/ 38 h 132"/>
                <a:gd name="T34" fmla="*/ 45 w 89"/>
                <a:gd name="T35" fmla="*/ 34 h 132"/>
                <a:gd name="T36" fmla="*/ 46 w 89"/>
                <a:gd name="T37" fmla="*/ 27 h 132"/>
                <a:gd name="T38" fmla="*/ 49 w 89"/>
                <a:gd name="T39" fmla="*/ 20 h 132"/>
                <a:gd name="T40" fmla="*/ 54 w 89"/>
                <a:gd name="T41" fmla="*/ 14 h 132"/>
                <a:gd name="T42" fmla="*/ 62 w 89"/>
                <a:gd name="T43" fmla="*/ 7 h 132"/>
                <a:gd name="T44" fmla="*/ 73 w 89"/>
                <a:gd name="T45" fmla="*/ 3 h 132"/>
                <a:gd name="T46" fmla="*/ 89 w 89"/>
                <a:gd name="T47" fmla="*/ 0 h 132"/>
                <a:gd name="T48" fmla="*/ 89 w 89"/>
                <a:gd name="T49" fmla="*/ 3 h 132"/>
                <a:gd name="T50" fmla="*/ 88 w 89"/>
                <a:gd name="T51" fmla="*/ 10 h 132"/>
                <a:gd name="T52" fmla="*/ 87 w 89"/>
                <a:gd name="T53" fmla="*/ 18 h 132"/>
                <a:gd name="T54" fmla="*/ 81 w 89"/>
                <a:gd name="T55" fmla="*/ 26 h 132"/>
                <a:gd name="T56" fmla="*/ 74 w 89"/>
                <a:gd name="T57" fmla="*/ 34 h 132"/>
                <a:gd name="T58" fmla="*/ 64 w 89"/>
                <a:gd name="T59" fmla="*/ 41 h 132"/>
                <a:gd name="T60" fmla="*/ 47 w 89"/>
                <a:gd name="T61" fmla="*/ 43 h 132"/>
                <a:gd name="T62" fmla="*/ 47 w 89"/>
                <a:gd name="T63" fmla="*/ 132 h 132"/>
                <a:gd name="T64" fmla="*/ 42 w 89"/>
                <a:gd name="T65" fmla="*/ 132 h 132"/>
                <a:gd name="T66" fmla="*/ 42 w 89"/>
                <a:gd name="T67" fmla="*/ 43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9" h="132">
                  <a:moveTo>
                    <a:pt x="42" y="43"/>
                  </a:moveTo>
                  <a:lnTo>
                    <a:pt x="39" y="42"/>
                  </a:lnTo>
                  <a:lnTo>
                    <a:pt x="33" y="42"/>
                  </a:lnTo>
                  <a:lnTo>
                    <a:pt x="25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2" y="16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12" y="1"/>
                  </a:lnTo>
                  <a:lnTo>
                    <a:pt x="21" y="3"/>
                  </a:lnTo>
                  <a:lnTo>
                    <a:pt x="29" y="8"/>
                  </a:lnTo>
                  <a:lnTo>
                    <a:pt x="37" y="15"/>
                  </a:lnTo>
                  <a:lnTo>
                    <a:pt x="42" y="26"/>
                  </a:lnTo>
                  <a:lnTo>
                    <a:pt x="45" y="39"/>
                  </a:lnTo>
                  <a:lnTo>
                    <a:pt x="45" y="38"/>
                  </a:lnTo>
                  <a:lnTo>
                    <a:pt x="45" y="34"/>
                  </a:lnTo>
                  <a:lnTo>
                    <a:pt x="46" y="27"/>
                  </a:lnTo>
                  <a:lnTo>
                    <a:pt x="49" y="20"/>
                  </a:lnTo>
                  <a:lnTo>
                    <a:pt x="54" y="14"/>
                  </a:lnTo>
                  <a:lnTo>
                    <a:pt x="62" y="7"/>
                  </a:lnTo>
                  <a:lnTo>
                    <a:pt x="73" y="3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88" y="10"/>
                  </a:lnTo>
                  <a:lnTo>
                    <a:pt x="87" y="18"/>
                  </a:lnTo>
                  <a:lnTo>
                    <a:pt x="81" y="26"/>
                  </a:lnTo>
                  <a:lnTo>
                    <a:pt x="74" y="34"/>
                  </a:lnTo>
                  <a:lnTo>
                    <a:pt x="64" y="41"/>
                  </a:lnTo>
                  <a:lnTo>
                    <a:pt x="47" y="43"/>
                  </a:lnTo>
                  <a:lnTo>
                    <a:pt x="47" y="132"/>
                  </a:lnTo>
                  <a:lnTo>
                    <a:pt x="42" y="132"/>
                  </a:lnTo>
                  <a:lnTo>
                    <a:pt x="42" y="4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89561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 sz="1723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gray">
            <a:xfrm>
              <a:off x="2431" y="404"/>
              <a:ext cx="88" cy="186"/>
            </a:xfrm>
            <a:custGeom>
              <a:avLst/>
              <a:gdLst>
                <a:gd name="T0" fmla="*/ 43 w 88"/>
                <a:gd name="T1" fmla="*/ 43 h 186"/>
                <a:gd name="T2" fmla="*/ 41 w 88"/>
                <a:gd name="T3" fmla="*/ 43 h 186"/>
                <a:gd name="T4" fmla="*/ 35 w 88"/>
                <a:gd name="T5" fmla="*/ 43 h 186"/>
                <a:gd name="T6" fmla="*/ 27 w 88"/>
                <a:gd name="T7" fmla="*/ 41 h 186"/>
                <a:gd name="T8" fmla="*/ 18 w 88"/>
                <a:gd name="T9" fmla="*/ 35 h 186"/>
                <a:gd name="T10" fmla="*/ 8 w 88"/>
                <a:gd name="T11" fmla="*/ 28 h 186"/>
                <a:gd name="T12" fmla="*/ 3 w 88"/>
                <a:gd name="T13" fmla="*/ 16 h 186"/>
                <a:gd name="T14" fmla="*/ 0 w 88"/>
                <a:gd name="T15" fmla="*/ 0 h 186"/>
                <a:gd name="T16" fmla="*/ 3 w 88"/>
                <a:gd name="T17" fmla="*/ 0 h 186"/>
                <a:gd name="T18" fmla="*/ 8 w 88"/>
                <a:gd name="T19" fmla="*/ 0 h 186"/>
                <a:gd name="T20" fmla="*/ 17 w 88"/>
                <a:gd name="T21" fmla="*/ 1 h 186"/>
                <a:gd name="T22" fmla="*/ 26 w 88"/>
                <a:gd name="T23" fmla="*/ 6 h 186"/>
                <a:gd name="T24" fmla="*/ 35 w 88"/>
                <a:gd name="T25" fmla="*/ 12 h 186"/>
                <a:gd name="T26" fmla="*/ 42 w 88"/>
                <a:gd name="T27" fmla="*/ 24 h 186"/>
                <a:gd name="T28" fmla="*/ 48 w 88"/>
                <a:gd name="T29" fmla="*/ 41 h 186"/>
                <a:gd name="T30" fmla="*/ 48 w 88"/>
                <a:gd name="T31" fmla="*/ 90 h 186"/>
                <a:gd name="T32" fmla="*/ 48 w 88"/>
                <a:gd name="T33" fmla="*/ 88 h 186"/>
                <a:gd name="T34" fmla="*/ 48 w 88"/>
                <a:gd name="T35" fmla="*/ 82 h 186"/>
                <a:gd name="T36" fmla="*/ 50 w 88"/>
                <a:gd name="T37" fmla="*/ 74 h 186"/>
                <a:gd name="T38" fmla="*/ 54 w 88"/>
                <a:gd name="T39" fmla="*/ 66 h 186"/>
                <a:gd name="T40" fmla="*/ 61 w 88"/>
                <a:gd name="T41" fmla="*/ 58 h 186"/>
                <a:gd name="T42" fmla="*/ 72 w 88"/>
                <a:gd name="T43" fmla="*/ 53 h 186"/>
                <a:gd name="T44" fmla="*/ 87 w 88"/>
                <a:gd name="T45" fmla="*/ 50 h 186"/>
                <a:gd name="T46" fmla="*/ 88 w 88"/>
                <a:gd name="T47" fmla="*/ 51 h 186"/>
                <a:gd name="T48" fmla="*/ 88 w 88"/>
                <a:gd name="T49" fmla="*/ 57 h 186"/>
                <a:gd name="T50" fmla="*/ 87 w 88"/>
                <a:gd name="T51" fmla="*/ 64 h 186"/>
                <a:gd name="T52" fmla="*/ 84 w 88"/>
                <a:gd name="T53" fmla="*/ 72 h 186"/>
                <a:gd name="T54" fmla="*/ 80 w 88"/>
                <a:gd name="T55" fmla="*/ 80 h 186"/>
                <a:gd name="T56" fmla="*/ 73 w 88"/>
                <a:gd name="T57" fmla="*/ 86 h 186"/>
                <a:gd name="T58" fmla="*/ 62 w 88"/>
                <a:gd name="T59" fmla="*/ 92 h 186"/>
                <a:gd name="T60" fmla="*/ 48 w 88"/>
                <a:gd name="T61" fmla="*/ 93 h 186"/>
                <a:gd name="T62" fmla="*/ 48 w 88"/>
                <a:gd name="T63" fmla="*/ 186 h 186"/>
                <a:gd name="T64" fmla="*/ 43 w 88"/>
                <a:gd name="T65" fmla="*/ 186 h 186"/>
                <a:gd name="T66" fmla="*/ 43 w 88"/>
                <a:gd name="T67" fmla="*/ 143 h 186"/>
                <a:gd name="T68" fmla="*/ 42 w 88"/>
                <a:gd name="T69" fmla="*/ 143 h 186"/>
                <a:gd name="T70" fmla="*/ 37 w 88"/>
                <a:gd name="T71" fmla="*/ 142 h 186"/>
                <a:gd name="T72" fmla="*/ 29 w 88"/>
                <a:gd name="T73" fmla="*/ 140 h 186"/>
                <a:gd name="T74" fmla="*/ 22 w 88"/>
                <a:gd name="T75" fmla="*/ 136 h 186"/>
                <a:gd name="T76" fmla="*/ 14 w 88"/>
                <a:gd name="T77" fmla="*/ 130 h 186"/>
                <a:gd name="T78" fmla="*/ 8 w 88"/>
                <a:gd name="T79" fmla="*/ 120 h 186"/>
                <a:gd name="T80" fmla="*/ 7 w 88"/>
                <a:gd name="T81" fmla="*/ 105 h 186"/>
                <a:gd name="T82" fmla="*/ 8 w 88"/>
                <a:gd name="T83" fmla="*/ 105 h 186"/>
                <a:gd name="T84" fmla="*/ 12 w 88"/>
                <a:gd name="T85" fmla="*/ 107 h 186"/>
                <a:gd name="T86" fmla="*/ 19 w 88"/>
                <a:gd name="T87" fmla="*/ 108 h 186"/>
                <a:gd name="T88" fmla="*/ 26 w 88"/>
                <a:gd name="T89" fmla="*/ 111 h 186"/>
                <a:gd name="T90" fmla="*/ 34 w 88"/>
                <a:gd name="T91" fmla="*/ 117 h 186"/>
                <a:gd name="T92" fmla="*/ 39 w 88"/>
                <a:gd name="T93" fmla="*/ 127 h 186"/>
                <a:gd name="T94" fmla="*/ 43 w 88"/>
                <a:gd name="T95" fmla="*/ 140 h 186"/>
                <a:gd name="T96" fmla="*/ 43 w 88"/>
                <a:gd name="T97" fmla="*/ 43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8" h="186">
                  <a:moveTo>
                    <a:pt x="43" y="43"/>
                  </a:moveTo>
                  <a:lnTo>
                    <a:pt x="41" y="43"/>
                  </a:lnTo>
                  <a:lnTo>
                    <a:pt x="35" y="43"/>
                  </a:lnTo>
                  <a:lnTo>
                    <a:pt x="27" y="41"/>
                  </a:lnTo>
                  <a:lnTo>
                    <a:pt x="18" y="35"/>
                  </a:lnTo>
                  <a:lnTo>
                    <a:pt x="8" y="28"/>
                  </a:lnTo>
                  <a:lnTo>
                    <a:pt x="3" y="16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7" y="1"/>
                  </a:lnTo>
                  <a:lnTo>
                    <a:pt x="26" y="6"/>
                  </a:lnTo>
                  <a:lnTo>
                    <a:pt x="35" y="12"/>
                  </a:lnTo>
                  <a:lnTo>
                    <a:pt x="42" y="24"/>
                  </a:lnTo>
                  <a:lnTo>
                    <a:pt x="48" y="41"/>
                  </a:lnTo>
                  <a:lnTo>
                    <a:pt x="48" y="90"/>
                  </a:lnTo>
                  <a:lnTo>
                    <a:pt x="48" y="88"/>
                  </a:lnTo>
                  <a:lnTo>
                    <a:pt x="48" y="82"/>
                  </a:lnTo>
                  <a:lnTo>
                    <a:pt x="50" y="74"/>
                  </a:lnTo>
                  <a:lnTo>
                    <a:pt x="54" y="66"/>
                  </a:lnTo>
                  <a:lnTo>
                    <a:pt x="61" y="58"/>
                  </a:lnTo>
                  <a:lnTo>
                    <a:pt x="72" y="53"/>
                  </a:lnTo>
                  <a:lnTo>
                    <a:pt x="87" y="50"/>
                  </a:lnTo>
                  <a:lnTo>
                    <a:pt x="88" y="51"/>
                  </a:lnTo>
                  <a:lnTo>
                    <a:pt x="88" y="57"/>
                  </a:lnTo>
                  <a:lnTo>
                    <a:pt x="87" y="64"/>
                  </a:lnTo>
                  <a:lnTo>
                    <a:pt x="84" y="72"/>
                  </a:lnTo>
                  <a:lnTo>
                    <a:pt x="80" y="80"/>
                  </a:lnTo>
                  <a:lnTo>
                    <a:pt x="73" y="86"/>
                  </a:lnTo>
                  <a:lnTo>
                    <a:pt x="62" y="92"/>
                  </a:lnTo>
                  <a:lnTo>
                    <a:pt x="48" y="93"/>
                  </a:lnTo>
                  <a:lnTo>
                    <a:pt x="48" y="186"/>
                  </a:lnTo>
                  <a:lnTo>
                    <a:pt x="43" y="186"/>
                  </a:lnTo>
                  <a:lnTo>
                    <a:pt x="43" y="143"/>
                  </a:lnTo>
                  <a:lnTo>
                    <a:pt x="42" y="143"/>
                  </a:lnTo>
                  <a:lnTo>
                    <a:pt x="37" y="142"/>
                  </a:lnTo>
                  <a:lnTo>
                    <a:pt x="29" y="140"/>
                  </a:lnTo>
                  <a:lnTo>
                    <a:pt x="22" y="136"/>
                  </a:lnTo>
                  <a:lnTo>
                    <a:pt x="14" y="130"/>
                  </a:lnTo>
                  <a:lnTo>
                    <a:pt x="8" y="120"/>
                  </a:lnTo>
                  <a:lnTo>
                    <a:pt x="7" y="105"/>
                  </a:lnTo>
                  <a:lnTo>
                    <a:pt x="8" y="105"/>
                  </a:lnTo>
                  <a:lnTo>
                    <a:pt x="12" y="107"/>
                  </a:lnTo>
                  <a:lnTo>
                    <a:pt x="19" y="108"/>
                  </a:lnTo>
                  <a:lnTo>
                    <a:pt x="26" y="111"/>
                  </a:lnTo>
                  <a:lnTo>
                    <a:pt x="34" y="117"/>
                  </a:lnTo>
                  <a:lnTo>
                    <a:pt x="39" y="127"/>
                  </a:lnTo>
                  <a:lnTo>
                    <a:pt x="43" y="140"/>
                  </a:lnTo>
                  <a:lnTo>
                    <a:pt x="43" y="4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89561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 sz="1723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gray">
            <a:xfrm>
              <a:off x="1915" y="234"/>
              <a:ext cx="166" cy="356"/>
            </a:xfrm>
            <a:custGeom>
              <a:avLst/>
              <a:gdLst>
                <a:gd name="T0" fmla="*/ 85 w 166"/>
                <a:gd name="T1" fmla="*/ 84 h 356"/>
                <a:gd name="T2" fmla="*/ 101 w 166"/>
                <a:gd name="T3" fmla="*/ 81 h 356"/>
                <a:gd name="T4" fmla="*/ 124 w 166"/>
                <a:gd name="T5" fmla="*/ 73 h 356"/>
                <a:gd name="T6" fmla="*/ 148 w 166"/>
                <a:gd name="T7" fmla="*/ 56 h 356"/>
                <a:gd name="T8" fmla="*/ 163 w 166"/>
                <a:gd name="T9" fmla="*/ 23 h 356"/>
                <a:gd name="T10" fmla="*/ 163 w 166"/>
                <a:gd name="T11" fmla="*/ 0 h 356"/>
                <a:gd name="T12" fmla="*/ 148 w 166"/>
                <a:gd name="T13" fmla="*/ 0 h 356"/>
                <a:gd name="T14" fmla="*/ 125 w 166"/>
                <a:gd name="T15" fmla="*/ 6 h 356"/>
                <a:gd name="T16" fmla="*/ 101 w 166"/>
                <a:gd name="T17" fmla="*/ 22 h 356"/>
                <a:gd name="T18" fmla="*/ 82 w 166"/>
                <a:gd name="T19" fmla="*/ 54 h 356"/>
                <a:gd name="T20" fmla="*/ 77 w 166"/>
                <a:gd name="T21" fmla="*/ 173 h 356"/>
                <a:gd name="T22" fmla="*/ 77 w 166"/>
                <a:gd name="T23" fmla="*/ 165 h 356"/>
                <a:gd name="T24" fmla="*/ 71 w 166"/>
                <a:gd name="T25" fmla="*/ 146 h 356"/>
                <a:gd name="T26" fmla="*/ 60 w 166"/>
                <a:gd name="T27" fmla="*/ 123 h 356"/>
                <a:gd name="T28" fmla="*/ 38 w 166"/>
                <a:gd name="T29" fmla="*/ 104 h 356"/>
                <a:gd name="T30" fmla="*/ 0 w 166"/>
                <a:gd name="T31" fmla="*/ 96 h 356"/>
                <a:gd name="T32" fmla="*/ 0 w 166"/>
                <a:gd name="T33" fmla="*/ 103 h 356"/>
                <a:gd name="T34" fmla="*/ 0 w 166"/>
                <a:gd name="T35" fmla="*/ 120 h 356"/>
                <a:gd name="T36" fmla="*/ 8 w 166"/>
                <a:gd name="T37" fmla="*/ 143 h 356"/>
                <a:gd name="T38" fmla="*/ 24 w 166"/>
                <a:gd name="T39" fmla="*/ 163 h 356"/>
                <a:gd name="T40" fmla="*/ 55 w 166"/>
                <a:gd name="T41" fmla="*/ 177 h 356"/>
                <a:gd name="T42" fmla="*/ 77 w 166"/>
                <a:gd name="T43" fmla="*/ 356 h 356"/>
                <a:gd name="T44" fmla="*/ 82 w 166"/>
                <a:gd name="T45" fmla="*/ 274 h 356"/>
                <a:gd name="T46" fmla="*/ 91 w 166"/>
                <a:gd name="T47" fmla="*/ 273 h 356"/>
                <a:gd name="T48" fmla="*/ 112 w 166"/>
                <a:gd name="T49" fmla="*/ 267 h 356"/>
                <a:gd name="T50" fmla="*/ 135 w 166"/>
                <a:gd name="T51" fmla="*/ 252 h 356"/>
                <a:gd name="T52" fmla="*/ 151 w 166"/>
                <a:gd name="T53" fmla="*/ 224 h 356"/>
                <a:gd name="T54" fmla="*/ 152 w 166"/>
                <a:gd name="T55" fmla="*/ 203 h 356"/>
                <a:gd name="T56" fmla="*/ 137 w 166"/>
                <a:gd name="T57" fmla="*/ 204 h 356"/>
                <a:gd name="T58" fmla="*/ 117 w 166"/>
                <a:gd name="T59" fmla="*/ 211 h 356"/>
                <a:gd name="T60" fmla="*/ 97 w 166"/>
                <a:gd name="T61" fmla="*/ 231 h 356"/>
                <a:gd name="T62" fmla="*/ 82 w 166"/>
                <a:gd name="T63" fmla="*/ 267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6" h="356">
                  <a:moveTo>
                    <a:pt x="82" y="84"/>
                  </a:moveTo>
                  <a:lnTo>
                    <a:pt x="85" y="84"/>
                  </a:lnTo>
                  <a:lnTo>
                    <a:pt x="91" y="84"/>
                  </a:lnTo>
                  <a:lnTo>
                    <a:pt x="101" y="81"/>
                  </a:lnTo>
                  <a:lnTo>
                    <a:pt x="112" y="78"/>
                  </a:lnTo>
                  <a:lnTo>
                    <a:pt x="124" y="73"/>
                  </a:lnTo>
                  <a:lnTo>
                    <a:pt x="136" y="66"/>
                  </a:lnTo>
                  <a:lnTo>
                    <a:pt x="148" y="56"/>
                  </a:lnTo>
                  <a:lnTo>
                    <a:pt x="156" y="42"/>
                  </a:lnTo>
                  <a:lnTo>
                    <a:pt x="163" y="23"/>
                  </a:lnTo>
                  <a:lnTo>
                    <a:pt x="166" y="2"/>
                  </a:lnTo>
                  <a:lnTo>
                    <a:pt x="163" y="0"/>
                  </a:lnTo>
                  <a:lnTo>
                    <a:pt x="158" y="0"/>
                  </a:lnTo>
                  <a:lnTo>
                    <a:pt x="148" y="0"/>
                  </a:lnTo>
                  <a:lnTo>
                    <a:pt x="137" y="3"/>
                  </a:lnTo>
                  <a:lnTo>
                    <a:pt x="125" y="6"/>
                  </a:lnTo>
                  <a:lnTo>
                    <a:pt x="113" y="12"/>
                  </a:lnTo>
                  <a:lnTo>
                    <a:pt x="101" y="22"/>
                  </a:lnTo>
                  <a:lnTo>
                    <a:pt x="90" y="35"/>
                  </a:lnTo>
                  <a:lnTo>
                    <a:pt x="82" y="54"/>
                  </a:lnTo>
                  <a:lnTo>
                    <a:pt x="77" y="78"/>
                  </a:lnTo>
                  <a:lnTo>
                    <a:pt x="77" y="173"/>
                  </a:lnTo>
                  <a:lnTo>
                    <a:pt x="77" y="170"/>
                  </a:lnTo>
                  <a:lnTo>
                    <a:pt x="77" y="165"/>
                  </a:lnTo>
                  <a:lnTo>
                    <a:pt x="74" y="157"/>
                  </a:lnTo>
                  <a:lnTo>
                    <a:pt x="71" y="146"/>
                  </a:lnTo>
                  <a:lnTo>
                    <a:pt x="67" y="134"/>
                  </a:lnTo>
                  <a:lnTo>
                    <a:pt x="60" y="123"/>
                  </a:lnTo>
                  <a:lnTo>
                    <a:pt x="50" y="112"/>
                  </a:lnTo>
                  <a:lnTo>
                    <a:pt x="38" y="104"/>
                  </a:lnTo>
                  <a:lnTo>
                    <a:pt x="20" y="97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103"/>
                  </a:lnTo>
                  <a:lnTo>
                    <a:pt x="0" y="111"/>
                  </a:lnTo>
                  <a:lnTo>
                    <a:pt x="0" y="120"/>
                  </a:lnTo>
                  <a:lnTo>
                    <a:pt x="2" y="131"/>
                  </a:lnTo>
                  <a:lnTo>
                    <a:pt x="8" y="143"/>
                  </a:lnTo>
                  <a:lnTo>
                    <a:pt x="15" y="154"/>
                  </a:lnTo>
                  <a:lnTo>
                    <a:pt x="24" y="163"/>
                  </a:lnTo>
                  <a:lnTo>
                    <a:pt x="38" y="171"/>
                  </a:lnTo>
                  <a:lnTo>
                    <a:pt x="55" y="177"/>
                  </a:lnTo>
                  <a:lnTo>
                    <a:pt x="77" y="178"/>
                  </a:lnTo>
                  <a:lnTo>
                    <a:pt x="77" y="356"/>
                  </a:lnTo>
                  <a:lnTo>
                    <a:pt x="82" y="356"/>
                  </a:lnTo>
                  <a:lnTo>
                    <a:pt x="82" y="274"/>
                  </a:lnTo>
                  <a:lnTo>
                    <a:pt x="85" y="273"/>
                  </a:lnTo>
                  <a:lnTo>
                    <a:pt x="91" y="273"/>
                  </a:lnTo>
                  <a:lnTo>
                    <a:pt x="101" y="271"/>
                  </a:lnTo>
                  <a:lnTo>
                    <a:pt x="112" y="267"/>
                  </a:lnTo>
                  <a:lnTo>
                    <a:pt x="124" y="262"/>
                  </a:lnTo>
                  <a:lnTo>
                    <a:pt x="135" y="252"/>
                  </a:lnTo>
                  <a:lnTo>
                    <a:pt x="144" y="240"/>
                  </a:lnTo>
                  <a:lnTo>
                    <a:pt x="151" y="224"/>
                  </a:lnTo>
                  <a:lnTo>
                    <a:pt x="154" y="203"/>
                  </a:lnTo>
                  <a:lnTo>
                    <a:pt x="152" y="203"/>
                  </a:lnTo>
                  <a:lnTo>
                    <a:pt x="145" y="203"/>
                  </a:lnTo>
                  <a:lnTo>
                    <a:pt x="137" y="204"/>
                  </a:lnTo>
                  <a:lnTo>
                    <a:pt x="128" y="207"/>
                  </a:lnTo>
                  <a:lnTo>
                    <a:pt x="117" y="211"/>
                  </a:lnTo>
                  <a:lnTo>
                    <a:pt x="106" y="219"/>
                  </a:lnTo>
                  <a:lnTo>
                    <a:pt x="97" y="231"/>
                  </a:lnTo>
                  <a:lnTo>
                    <a:pt x="89" y="247"/>
                  </a:lnTo>
                  <a:lnTo>
                    <a:pt x="82" y="267"/>
                  </a:lnTo>
                  <a:lnTo>
                    <a:pt x="82" y="84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89561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 sz="1723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gray">
            <a:xfrm>
              <a:off x="2515" y="380"/>
              <a:ext cx="93" cy="210"/>
            </a:xfrm>
            <a:custGeom>
              <a:avLst/>
              <a:gdLst>
                <a:gd name="T0" fmla="*/ 43 w 92"/>
                <a:gd name="T1" fmla="*/ 162 h 210"/>
                <a:gd name="T2" fmla="*/ 36 w 92"/>
                <a:gd name="T3" fmla="*/ 160 h 210"/>
                <a:gd name="T4" fmla="*/ 23 w 92"/>
                <a:gd name="T5" fmla="*/ 155 h 210"/>
                <a:gd name="T6" fmla="*/ 12 w 92"/>
                <a:gd name="T7" fmla="*/ 141 h 210"/>
                <a:gd name="T8" fmla="*/ 12 w 92"/>
                <a:gd name="T9" fmla="*/ 129 h 210"/>
                <a:gd name="T10" fmla="*/ 23 w 92"/>
                <a:gd name="T11" fmla="*/ 132 h 210"/>
                <a:gd name="T12" fmla="*/ 38 w 92"/>
                <a:gd name="T13" fmla="*/ 145 h 210"/>
                <a:gd name="T14" fmla="*/ 43 w 92"/>
                <a:gd name="T15" fmla="*/ 108 h 210"/>
                <a:gd name="T16" fmla="*/ 35 w 92"/>
                <a:gd name="T17" fmla="*/ 106 h 210"/>
                <a:gd name="T18" fmla="*/ 20 w 92"/>
                <a:gd name="T19" fmla="*/ 101 h 210"/>
                <a:gd name="T20" fmla="*/ 7 w 92"/>
                <a:gd name="T21" fmla="*/ 83 h 210"/>
                <a:gd name="T22" fmla="*/ 7 w 92"/>
                <a:gd name="T23" fmla="*/ 70 h 210"/>
                <a:gd name="T24" fmla="*/ 17 w 92"/>
                <a:gd name="T25" fmla="*/ 71 h 210"/>
                <a:gd name="T26" fmla="*/ 31 w 92"/>
                <a:gd name="T27" fmla="*/ 81 h 210"/>
                <a:gd name="T28" fmla="*/ 43 w 92"/>
                <a:gd name="T29" fmla="*/ 105 h 210"/>
                <a:gd name="T30" fmla="*/ 40 w 92"/>
                <a:gd name="T31" fmla="*/ 43 h 210"/>
                <a:gd name="T32" fmla="*/ 26 w 92"/>
                <a:gd name="T33" fmla="*/ 39 h 210"/>
                <a:gd name="T34" fmla="*/ 8 w 92"/>
                <a:gd name="T35" fmla="*/ 27 h 210"/>
                <a:gd name="T36" fmla="*/ 0 w 92"/>
                <a:gd name="T37" fmla="*/ 0 h 210"/>
                <a:gd name="T38" fmla="*/ 7 w 92"/>
                <a:gd name="T39" fmla="*/ 0 h 210"/>
                <a:gd name="T40" fmla="*/ 23 w 92"/>
                <a:gd name="T41" fmla="*/ 5 h 210"/>
                <a:gd name="T42" fmla="*/ 39 w 92"/>
                <a:gd name="T43" fmla="*/ 23 h 210"/>
                <a:gd name="T44" fmla="*/ 46 w 92"/>
                <a:gd name="T45" fmla="*/ 38 h 210"/>
                <a:gd name="T46" fmla="*/ 51 w 92"/>
                <a:gd name="T47" fmla="*/ 24 h 210"/>
                <a:gd name="T48" fmla="*/ 66 w 92"/>
                <a:gd name="T49" fmla="*/ 8 h 210"/>
                <a:gd name="T50" fmla="*/ 92 w 92"/>
                <a:gd name="T51" fmla="*/ 0 h 210"/>
                <a:gd name="T52" fmla="*/ 90 w 92"/>
                <a:gd name="T53" fmla="*/ 8 h 210"/>
                <a:gd name="T54" fmla="*/ 82 w 92"/>
                <a:gd name="T55" fmla="*/ 25 h 210"/>
                <a:gd name="T56" fmla="*/ 63 w 92"/>
                <a:gd name="T57" fmla="*/ 40 h 210"/>
                <a:gd name="T58" fmla="*/ 49 w 92"/>
                <a:gd name="T59" fmla="*/ 124 h 210"/>
                <a:gd name="T60" fmla="*/ 50 w 92"/>
                <a:gd name="T61" fmla="*/ 116 h 210"/>
                <a:gd name="T62" fmla="*/ 59 w 92"/>
                <a:gd name="T63" fmla="*/ 100 h 210"/>
                <a:gd name="T64" fmla="*/ 81 w 92"/>
                <a:gd name="T65" fmla="*/ 92 h 210"/>
                <a:gd name="T66" fmla="*/ 80 w 92"/>
                <a:gd name="T67" fmla="*/ 98 h 210"/>
                <a:gd name="T68" fmla="*/ 73 w 92"/>
                <a:gd name="T69" fmla="*/ 114 h 210"/>
                <a:gd name="T70" fmla="*/ 59 w 92"/>
                <a:gd name="T71" fmla="*/ 127 h 210"/>
                <a:gd name="T72" fmla="*/ 49 w 92"/>
                <a:gd name="T73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2" h="210">
                  <a:moveTo>
                    <a:pt x="43" y="210"/>
                  </a:moveTo>
                  <a:lnTo>
                    <a:pt x="43" y="162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0" y="159"/>
                  </a:lnTo>
                  <a:lnTo>
                    <a:pt x="23" y="155"/>
                  </a:lnTo>
                  <a:lnTo>
                    <a:pt x="16" y="150"/>
                  </a:lnTo>
                  <a:lnTo>
                    <a:pt x="12" y="141"/>
                  </a:lnTo>
                  <a:lnTo>
                    <a:pt x="11" y="129"/>
                  </a:lnTo>
                  <a:lnTo>
                    <a:pt x="12" y="129"/>
                  </a:lnTo>
                  <a:lnTo>
                    <a:pt x="16" y="129"/>
                  </a:lnTo>
                  <a:lnTo>
                    <a:pt x="23" y="132"/>
                  </a:lnTo>
                  <a:lnTo>
                    <a:pt x="31" y="137"/>
                  </a:lnTo>
                  <a:lnTo>
                    <a:pt x="38" y="145"/>
                  </a:lnTo>
                  <a:lnTo>
                    <a:pt x="43" y="159"/>
                  </a:lnTo>
                  <a:lnTo>
                    <a:pt x="43" y="108"/>
                  </a:lnTo>
                  <a:lnTo>
                    <a:pt x="40" y="108"/>
                  </a:lnTo>
                  <a:lnTo>
                    <a:pt x="35" y="106"/>
                  </a:lnTo>
                  <a:lnTo>
                    <a:pt x="28" y="105"/>
                  </a:lnTo>
                  <a:lnTo>
                    <a:pt x="20" y="101"/>
                  </a:lnTo>
                  <a:lnTo>
                    <a:pt x="12" y="94"/>
                  </a:lnTo>
                  <a:lnTo>
                    <a:pt x="7" y="83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11" y="70"/>
                  </a:lnTo>
                  <a:lnTo>
                    <a:pt x="17" y="71"/>
                  </a:lnTo>
                  <a:lnTo>
                    <a:pt x="24" y="74"/>
                  </a:lnTo>
                  <a:lnTo>
                    <a:pt x="31" y="81"/>
                  </a:lnTo>
                  <a:lnTo>
                    <a:pt x="38" y="90"/>
                  </a:lnTo>
                  <a:lnTo>
                    <a:pt x="43" y="105"/>
                  </a:lnTo>
                  <a:lnTo>
                    <a:pt x="43" y="43"/>
                  </a:lnTo>
                  <a:lnTo>
                    <a:pt x="40" y="43"/>
                  </a:lnTo>
                  <a:lnTo>
                    <a:pt x="34" y="42"/>
                  </a:lnTo>
                  <a:lnTo>
                    <a:pt x="26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1" y="16"/>
                  </a:lnTo>
                  <a:lnTo>
                    <a:pt x="0" y="0"/>
                  </a:lnTo>
                  <a:lnTo>
                    <a:pt x="1" y="0"/>
                  </a:lnTo>
                  <a:lnTo>
                    <a:pt x="7" y="0"/>
                  </a:lnTo>
                  <a:lnTo>
                    <a:pt x="13" y="1"/>
                  </a:lnTo>
                  <a:lnTo>
                    <a:pt x="23" y="5"/>
                  </a:lnTo>
                  <a:lnTo>
                    <a:pt x="31" y="12"/>
                  </a:lnTo>
                  <a:lnTo>
                    <a:pt x="39" y="23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9" y="32"/>
                  </a:lnTo>
                  <a:lnTo>
                    <a:pt x="51" y="24"/>
                  </a:lnTo>
                  <a:lnTo>
                    <a:pt x="58" y="15"/>
                  </a:lnTo>
                  <a:lnTo>
                    <a:pt x="66" y="8"/>
                  </a:lnTo>
                  <a:lnTo>
                    <a:pt x="77" y="1"/>
                  </a:lnTo>
                  <a:lnTo>
                    <a:pt x="92" y="0"/>
                  </a:lnTo>
                  <a:lnTo>
                    <a:pt x="92" y="1"/>
                  </a:lnTo>
                  <a:lnTo>
                    <a:pt x="90" y="8"/>
                  </a:lnTo>
                  <a:lnTo>
                    <a:pt x="88" y="16"/>
                  </a:lnTo>
                  <a:lnTo>
                    <a:pt x="82" y="25"/>
                  </a:lnTo>
                  <a:lnTo>
                    <a:pt x="74" y="34"/>
                  </a:lnTo>
                  <a:lnTo>
                    <a:pt x="63" y="40"/>
                  </a:lnTo>
                  <a:lnTo>
                    <a:pt x="49" y="43"/>
                  </a:lnTo>
                  <a:lnTo>
                    <a:pt x="49" y="124"/>
                  </a:lnTo>
                  <a:lnTo>
                    <a:pt x="49" y="121"/>
                  </a:lnTo>
                  <a:lnTo>
                    <a:pt x="50" y="116"/>
                  </a:lnTo>
                  <a:lnTo>
                    <a:pt x="53" y="108"/>
                  </a:lnTo>
                  <a:lnTo>
                    <a:pt x="59" y="100"/>
                  </a:lnTo>
                  <a:lnTo>
                    <a:pt x="67" y="94"/>
                  </a:lnTo>
                  <a:lnTo>
                    <a:pt x="81" y="92"/>
                  </a:lnTo>
                  <a:lnTo>
                    <a:pt x="81" y="93"/>
                  </a:lnTo>
                  <a:lnTo>
                    <a:pt x="80" y="98"/>
                  </a:lnTo>
                  <a:lnTo>
                    <a:pt x="77" y="106"/>
                  </a:lnTo>
                  <a:lnTo>
                    <a:pt x="73" y="114"/>
                  </a:lnTo>
                  <a:lnTo>
                    <a:pt x="67" y="121"/>
                  </a:lnTo>
                  <a:lnTo>
                    <a:pt x="59" y="127"/>
                  </a:lnTo>
                  <a:lnTo>
                    <a:pt x="49" y="129"/>
                  </a:lnTo>
                  <a:lnTo>
                    <a:pt x="49" y="210"/>
                  </a:lnTo>
                  <a:lnTo>
                    <a:pt x="43" y="210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89561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 sz="1723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gray">
            <a:xfrm>
              <a:off x="1567" y="298"/>
              <a:ext cx="128" cy="292"/>
            </a:xfrm>
            <a:custGeom>
              <a:avLst/>
              <a:gdLst>
                <a:gd name="T0" fmla="*/ 61 w 128"/>
                <a:gd name="T1" fmla="*/ 225 h 292"/>
                <a:gd name="T2" fmla="*/ 54 w 128"/>
                <a:gd name="T3" fmla="*/ 225 h 292"/>
                <a:gd name="T4" fmla="*/ 38 w 128"/>
                <a:gd name="T5" fmla="*/ 219 h 292"/>
                <a:gd name="T6" fmla="*/ 23 w 128"/>
                <a:gd name="T7" fmla="*/ 206 h 292"/>
                <a:gd name="T8" fmla="*/ 15 w 128"/>
                <a:gd name="T9" fmla="*/ 180 h 292"/>
                <a:gd name="T10" fmla="*/ 23 w 128"/>
                <a:gd name="T11" fmla="*/ 180 h 292"/>
                <a:gd name="T12" fmla="*/ 38 w 128"/>
                <a:gd name="T13" fmla="*/ 186 h 292"/>
                <a:gd name="T14" fmla="*/ 54 w 128"/>
                <a:gd name="T15" fmla="*/ 205 h 292"/>
                <a:gd name="T16" fmla="*/ 61 w 128"/>
                <a:gd name="T17" fmla="*/ 151 h 292"/>
                <a:gd name="T18" fmla="*/ 52 w 128"/>
                <a:gd name="T19" fmla="*/ 149 h 292"/>
                <a:gd name="T20" fmla="*/ 34 w 128"/>
                <a:gd name="T21" fmla="*/ 144 h 292"/>
                <a:gd name="T22" fmla="*/ 16 w 128"/>
                <a:gd name="T23" fmla="*/ 128 h 292"/>
                <a:gd name="T24" fmla="*/ 8 w 128"/>
                <a:gd name="T25" fmla="*/ 98 h 292"/>
                <a:gd name="T26" fmla="*/ 15 w 128"/>
                <a:gd name="T27" fmla="*/ 97 h 292"/>
                <a:gd name="T28" fmla="*/ 29 w 128"/>
                <a:gd name="T29" fmla="*/ 101 h 292"/>
                <a:gd name="T30" fmla="*/ 47 w 128"/>
                <a:gd name="T31" fmla="*/ 116 h 292"/>
                <a:gd name="T32" fmla="*/ 61 w 128"/>
                <a:gd name="T33" fmla="*/ 147 h 292"/>
                <a:gd name="T34" fmla="*/ 58 w 128"/>
                <a:gd name="T35" fmla="*/ 60 h 292"/>
                <a:gd name="T36" fmla="*/ 44 w 128"/>
                <a:gd name="T37" fmla="*/ 58 h 292"/>
                <a:gd name="T38" fmla="*/ 25 w 128"/>
                <a:gd name="T39" fmla="*/ 50 h 292"/>
                <a:gd name="T40" fmla="*/ 8 w 128"/>
                <a:gd name="T41" fmla="*/ 32 h 292"/>
                <a:gd name="T42" fmla="*/ 0 w 128"/>
                <a:gd name="T43" fmla="*/ 0 h 292"/>
                <a:gd name="T44" fmla="*/ 8 w 128"/>
                <a:gd name="T45" fmla="*/ 0 h 292"/>
                <a:gd name="T46" fmla="*/ 27 w 128"/>
                <a:gd name="T47" fmla="*/ 5 h 292"/>
                <a:gd name="T48" fmla="*/ 48 w 128"/>
                <a:gd name="T49" fmla="*/ 21 h 292"/>
                <a:gd name="T50" fmla="*/ 65 w 128"/>
                <a:gd name="T51" fmla="*/ 56 h 292"/>
                <a:gd name="T52" fmla="*/ 66 w 128"/>
                <a:gd name="T53" fmla="*/ 48 h 292"/>
                <a:gd name="T54" fmla="*/ 77 w 128"/>
                <a:gd name="T55" fmla="*/ 28 h 292"/>
                <a:gd name="T56" fmla="*/ 96 w 128"/>
                <a:gd name="T57" fmla="*/ 9 h 292"/>
                <a:gd name="T58" fmla="*/ 128 w 128"/>
                <a:gd name="T59" fmla="*/ 0 h 292"/>
                <a:gd name="T60" fmla="*/ 127 w 128"/>
                <a:gd name="T61" fmla="*/ 9 h 292"/>
                <a:gd name="T62" fmla="*/ 119 w 128"/>
                <a:gd name="T63" fmla="*/ 31 h 292"/>
                <a:gd name="T64" fmla="*/ 101 w 128"/>
                <a:gd name="T65" fmla="*/ 51 h 292"/>
                <a:gd name="T66" fmla="*/ 67 w 128"/>
                <a:gd name="T67" fmla="*/ 60 h 292"/>
                <a:gd name="T68" fmla="*/ 69 w 128"/>
                <a:gd name="T69" fmla="*/ 170 h 292"/>
                <a:gd name="T70" fmla="*/ 73 w 128"/>
                <a:gd name="T71" fmla="*/ 155 h 292"/>
                <a:gd name="T72" fmla="*/ 86 w 128"/>
                <a:gd name="T73" fmla="*/ 136 h 292"/>
                <a:gd name="T74" fmla="*/ 113 w 128"/>
                <a:gd name="T75" fmla="*/ 128 h 292"/>
                <a:gd name="T76" fmla="*/ 112 w 128"/>
                <a:gd name="T77" fmla="*/ 136 h 292"/>
                <a:gd name="T78" fmla="*/ 105 w 128"/>
                <a:gd name="T79" fmla="*/ 153 h 292"/>
                <a:gd name="T80" fmla="*/ 92 w 128"/>
                <a:gd name="T81" fmla="*/ 172 h 292"/>
                <a:gd name="T82" fmla="*/ 67 w 128"/>
                <a:gd name="T83" fmla="*/ 180 h 292"/>
                <a:gd name="T84" fmla="*/ 61 w 128"/>
                <a:gd name="T85" fmla="*/ 29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8" h="292">
                  <a:moveTo>
                    <a:pt x="61" y="292"/>
                  </a:moveTo>
                  <a:lnTo>
                    <a:pt x="61" y="225"/>
                  </a:lnTo>
                  <a:lnTo>
                    <a:pt x="58" y="225"/>
                  </a:lnTo>
                  <a:lnTo>
                    <a:pt x="54" y="225"/>
                  </a:lnTo>
                  <a:lnTo>
                    <a:pt x="46" y="222"/>
                  </a:lnTo>
                  <a:lnTo>
                    <a:pt x="38" y="219"/>
                  </a:lnTo>
                  <a:lnTo>
                    <a:pt x="29" y="214"/>
                  </a:lnTo>
                  <a:lnTo>
                    <a:pt x="23" y="206"/>
                  </a:lnTo>
                  <a:lnTo>
                    <a:pt x="17" y="195"/>
                  </a:lnTo>
                  <a:lnTo>
                    <a:pt x="15" y="180"/>
                  </a:lnTo>
                  <a:lnTo>
                    <a:pt x="17" y="180"/>
                  </a:lnTo>
                  <a:lnTo>
                    <a:pt x="23" y="180"/>
                  </a:lnTo>
                  <a:lnTo>
                    <a:pt x="29" y="182"/>
                  </a:lnTo>
                  <a:lnTo>
                    <a:pt x="38" y="186"/>
                  </a:lnTo>
                  <a:lnTo>
                    <a:pt x="47" y="194"/>
                  </a:lnTo>
                  <a:lnTo>
                    <a:pt x="54" y="205"/>
                  </a:lnTo>
                  <a:lnTo>
                    <a:pt x="61" y="221"/>
                  </a:lnTo>
                  <a:lnTo>
                    <a:pt x="61" y="151"/>
                  </a:lnTo>
                  <a:lnTo>
                    <a:pt x="58" y="149"/>
                  </a:lnTo>
                  <a:lnTo>
                    <a:pt x="52" y="149"/>
                  </a:lnTo>
                  <a:lnTo>
                    <a:pt x="44" y="147"/>
                  </a:lnTo>
                  <a:lnTo>
                    <a:pt x="34" y="144"/>
                  </a:lnTo>
                  <a:lnTo>
                    <a:pt x="24" y="137"/>
                  </a:lnTo>
                  <a:lnTo>
                    <a:pt x="16" y="128"/>
                  </a:lnTo>
                  <a:lnTo>
                    <a:pt x="11" y="114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5" y="97"/>
                  </a:lnTo>
                  <a:lnTo>
                    <a:pt x="21" y="98"/>
                  </a:lnTo>
                  <a:lnTo>
                    <a:pt x="29" y="101"/>
                  </a:lnTo>
                  <a:lnTo>
                    <a:pt x="39" y="106"/>
                  </a:lnTo>
                  <a:lnTo>
                    <a:pt x="47" y="116"/>
                  </a:lnTo>
                  <a:lnTo>
                    <a:pt x="55" y="128"/>
                  </a:lnTo>
                  <a:lnTo>
                    <a:pt x="61" y="147"/>
                  </a:lnTo>
                  <a:lnTo>
                    <a:pt x="61" y="60"/>
                  </a:lnTo>
                  <a:lnTo>
                    <a:pt x="58" y="60"/>
                  </a:lnTo>
                  <a:lnTo>
                    <a:pt x="52" y="59"/>
                  </a:lnTo>
                  <a:lnTo>
                    <a:pt x="44" y="58"/>
                  </a:lnTo>
                  <a:lnTo>
                    <a:pt x="35" y="55"/>
                  </a:lnTo>
                  <a:lnTo>
                    <a:pt x="25" y="50"/>
                  </a:lnTo>
                  <a:lnTo>
                    <a:pt x="16" y="43"/>
                  </a:lnTo>
                  <a:lnTo>
                    <a:pt x="8" y="32"/>
                  </a:lnTo>
                  <a:lnTo>
                    <a:pt x="3" y="19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6" y="1"/>
                  </a:lnTo>
                  <a:lnTo>
                    <a:pt x="27" y="5"/>
                  </a:lnTo>
                  <a:lnTo>
                    <a:pt x="38" y="10"/>
                  </a:lnTo>
                  <a:lnTo>
                    <a:pt x="48" y="21"/>
                  </a:lnTo>
                  <a:lnTo>
                    <a:pt x="56" y="36"/>
                  </a:lnTo>
                  <a:lnTo>
                    <a:pt x="65" y="56"/>
                  </a:lnTo>
                  <a:lnTo>
                    <a:pt x="65" y="54"/>
                  </a:lnTo>
                  <a:lnTo>
                    <a:pt x="66" y="48"/>
                  </a:lnTo>
                  <a:lnTo>
                    <a:pt x="70" y="39"/>
                  </a:lnTo>
                  <a:lnTo>
                    <a:pt x="77" y="28"/>
                  </a:lnTo>
                  <a:lnTo>
                    <a:pt x="85" y="19"/>
                  </a:lnTo>
                  <a:lnTo>
                    <a:pt x="96" y="9"/>
                  </a:lnTo>
                  <a:lnTo>
                    <a:pt x="110" y="2"/>
                  </a:lnTo>
                  <a:lnTo>
                    <a:pt x="128" y="0"/>
                  </a:lnTo>
                  <a:lnTo>
                    <a:pt x="128" y="2"/>
                  </a:lnTo>
                  <a:lnTo>
                    <a:pt x="127" y="9"/>
                  </a:lnTo>
                  <a:lnTo>
                    <a:pt x="124" y="19"/>
                  </a:lnTo>
                  <a:lnTo>
                    <a:pt x="119" y="31"/>
                  </a:lnTo>
                  <a:lnTo>
                    <a:pt x="112" y="41"/>
                  </a:lnTo>
                  <a:lnTo>
                    <a:pt x="101" y="51"/>
                  </a:lnTo>
                  <a:lnTo>
                    <a:pt x="86" y="58"/>
                  </a:lnTo>
                  <a:lnTo>
                    <a:pt x="67" y="60"/>
                  </a:lnTo>
                  <a:lnTo>
                    <a:pt x="67" y="172"/>
                  </a:lnTo>
                  <a:lnTo>
                    <a:pt x="69" y="170"/>
                  </a:lnTo>
                  <a:lnTo>
                    <a:pt x="70" y="164"/>
                  </a:lnTo>
                  <a:lnTo>
                    <a:pt x="73" y="155"/>
                  </a:lnTo>
                  <a:lnTo>
                    <a:pt x="78" y="145"/>
                  </a:lnTo>
                  <a:lnTo>
                    <a:pt x="86" y="136"/>
                  </a:lnTo>
                  <a:lnTo>
                    <a:pt x="97" y="130"/>
                  </a:lnTo>
                  <a:lnTo>
                    <a:pt x="113" y="128"/>
                  </a:lnTo>
                  <a:lnTo>
                    <a:pt x="113" y="130"/>
                  </a:lnTo>
                  <a:lnTo>
                    <a:pt x="112" y="136"/>
                  </a:lnTo>
                  <a:lnTo>
                    <a:pt x="109" y="144"/>
                  </a:lnTo>
                  <a:lnTo>
                    <a:pt x="105" y="153"/>
                  </a:lnTo>
                  <a:lnTo>
                    <a:pt x="100" y="163"/>
                  </a:lnTo>
                  <a:lnTo>
                    <a:pt x="92" y="172"/>
                  </a:lnTo>
                  <a:lnTo>
                    <a:pt x="82" y="178"/>
                  </a:lnTo>
                  <a:lnTo>
                    <a:pt x="67" y="180"/>
                  </a:lnTo>
                  <a:lnTo>
                    <a:pt x="67" y="292"/>
                  </a:lnTo>
                  <a:lnTo>
                    <a:pt x="61" y="29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89561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 sz="1723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gray">
            <a:xfrm>
              <a:off x="2597" y="333"/>
              <a:ext cx="68" cy="257"/>
            </a:xfrm>
            <a:custGeom>
              <a:avLst/>
              <a:gdLst>
                <a:gd name="T0" fmla="*/ 31 w 68"/>
                <a:gd name="T1" fmla="*/ 164 h 257"/>
                <a:gd name="T2" fmla="*/ 23 w 68"/>
                <a:gd name="T3" fmla="*/ 163 h 257"/>
                <a:gd name="T4" fmla="*/ 8 w 68"/>
                <a:gd name="T5" fmla="*/ 155 h 257"/>
                <a:gd name="T6" fmla="*/ 0 w 68"/>
                <a:gd name="T7" fmla="*/ 132 h 257"/>
                <a:gd name="T8" fmla="*/ 7 w 68"/>
                <a:gd name="T9" fmla="*/ 132 h 257"/>
                <a:gd name="T10" fmla="*/ 22 w 68"/>
                <a:gd name="T11" fmla="*/ 139 h 257"/>
                <a:gd name="T12" fmla="*/ 31 w 68"/>
                <a:gd name="T13" fmla="*/ 160 h 257"/>
                <a:gd name="T14" fmla="*/ 29 w 68"/>
                <a:gd name="T15" fmla="*/ 101 h 257"/>
                <a:gd name="T16" fmla="*/ 16 w 68"/>
                <a:gd name="T17" fmla="*/ 97 h 257"/>
                <a:gd name="T18" fmla="*/ 3 w 68"/>
                <a:gd name="T19" fmla="*/ 83 h 257"/>
                <a:gd name="T20" fmla="*/ 3 w 68"/>
                <a:gd name="T21" fmla="*/ 70 h 257"/>
                <a:gd name="T22" fmla="*/ 15 w 68"/>
                <a:gd name="T23" fmla="*/ 74 h 257"/>
                <a:gd name="T24" fmla="*/ 27 w 68"/>
                <a:gd name="T25" fmla="*/ 86 h 257"/>
                <a:gd name="T26" fmla="*/ 31 w 68"/>
                <a:gd name="T27" fmla="*/ 31 h 257"/>
                <a:gd name="T28" fmla="*/ 33 w 68"/>
                <a:gd name="T29" fmla="*/ 23 h 257"/>
                <a:gd name="T30" fmla="*/ 41 w 68"/>
                <a:gd name="T31" fmla="*/ 8 h 257"/>
                <a:gd name="T32" fmla="*/ 62 w 68"/>
                <a:gd name="T33" fmla="*/ 0 h 257"/>
                <a:gd name="T34" fmla="*/ 61 w 68"/>
                <a:gd name="T35" fmla="*/ 8 h 257"/>
                <a:gd name="T36" fmla="*/ 53 w 68"/>
                <a:gd name="T37" fmla="*/ 23 h 257"/>
                <a:gd name="T38" fmla="*/ 35 w 68"/>
                <a:gd name="T39" fmla="*/ 31 h 257"/>
                <a:gd name="T40" fmla="*/ 35 w 68"/>
                <a:gd name="T41" fmla="*/ 75 h 257"/>
                <a:gd name="T42" fmla="*/ 39 w 68"/>
                <a:gd name="T43" fmla="*/ 62 h 257"/>
                <a:gd name="T44" fmla="*/ 54 w 68"/>
                <a:gd name="T45" fmla="*/ 48 h 257"/>
                <a:gd name="T46" fmla="*/ 68 w 68"/>
                <a:gd name="T47" fmla="*/ 48 h 257"/>
                <a:gd name="T48" fmla="*/ 66 w 68"/>
                <a:gd name="T49" fmla="*/ 59 h 257"/>
                <a:gd name="T50" fmla="*/ 58 w 68"/>
                <a:gd name="T51" fmla="*/ 72 h 257"/>
                <a:gd name="T52" fmla="*/ 35 w 68"/>
                <a:gd name="T53" fmla="*/ 82 h 257"/>
                <a:gd name="T54" fmla="*/ 35 w 68"/>
                <a:gd name="T55" fmla="*/ 143 h 257"/>
                <a:gd name="T56" fmla="*/ 38 w 68"/>
                <a:gd name="T57" fmla="*/ 132 h 257"/>
                <a:gd name="T58" fmla="*/ 49 w 68"/>
                <a:gd name="T59" fmla="*/ 122 h 257"/>
                <a:gd name="T60" fmla="*/ 60 w 68"/>
                <a:gd name="T61" fmla="*/ 122 h 257"/>
                <a:gd name="T62" fmla="*/ 58 w 68"/>
                <a:gd name="T63" fmla="*/ 133 h 257"/>
                <a:gd name="T64" fmla="*/ 47 w 68"/>
                <a:gd name="T65" fmla="*/ 144 h 257"/>
                <a:gd name="T66" fmla="*/ 35 w 68"/>
                <a:gd name="T67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" h="257">
                  <a:moveTo>
                    <a:pt x="31" y="257"/>
                  </a:moveTo>
                  <a:lnTo>
                    <a:pt x="31" y="164"/>
                  </a:lnTo>
                  <a:lnTo>
                    <a:pt x="29" y="163"/>
                  </a:lnTo>
                  <a:lnTo>
                    <a:pt x="23" y="163"/>
                  </a:lnTo>
                  <a:lnTo>
                    <a:pt x="16" y="160"/>
                  </a:lnTo>
                  <a:lnTo>
                    <a:pt x="8" y="155"/>
                  </a:lnTo>
                  <a:lnTo>
                    <a:pt x="3" y="145"/>
                  </a:lnTo>
                  <a:lnTo>
                    <a:pt x="0" y="132"/>
                  </a:lnTo>
                  <a:lnTo>
                    <a:pt x="3" y="132"/>
                  </a:lnTo>
                  <a:lnTo>
                    <a:pt x="7" y="132"/>
                  </a:lnTo>
                  <a:lnTo>
                    <a:pt x="15" y="135"/>
                  </a:lnTo>
                  <a:lnTo>
                    <a:pt x="22" y="139"/>
                  </a:lnTo>
                  <a:lnTo>
                    <a:pt x="27" y="147"/>
                  </a:lnTo>
                  <a:lnTo>
                    <a:pt x="31" y="160"/>
                  </a:lnTo>
                  <a:lnTo>
                    <a:pt x="31" y="101"/>
                  </a:lnTo>
                  <a:lnTo>
                    <a:pt x="29" y="101"/>
                  </a:lnTo>
                  <a:lnTo>
                    <a:pt x="23" y="99"/>
                  </a:lnTo>
                  <a:lnTo>
                    <a:pt x="16" y="97"/>
                  </a:lnTo>
                  <a:lnTo>
                    <a:pt x="8" y="91"/>
                  </a:lnTo>
                  <a:lnTo>
                    <a:pt x="3" y="83"/>
                  </a:lnTo>
                  <a:lnTo>
                    <a:pt x="0" y="70"/>
                  </a:lnTo>
                  <a:lnTo>
                    <a:pt x="3" y="70"/>
                  </a:lnTo>
                  <a:lnTo>
                    <a:pt x="7" y="71"/>
                  </a:lnTo>
                  <a:lnTo>
                    <a:pt x="15" y="74"/>
                  </a:lnTo>
                  <a:lnTo>
                    <a:pt x="22" y="78"/>
                  </a:lnTo>
                  <a:lnTo>
                    <a:pt x="27" y="86"/>
                  </a:lnTo>
                  <a:lnTo>
                    <a:pt x="31" y="97"/>
                  </a:lnTo>
                  <a:lnTo>
                    <a:pt x="31" y="31"/>
                  </a:lnTo>
                  <a:lnTo>
                    <a:pt x="31" y="28"/>
                  </a:lnTo>
                  <a:lnTo>
                    <a:pt x="33" y="23"/>
                  </a:lnTo>
                  <a:lnTo>
                    <a:pt x="35" y="15"/>
                  </a:lnTo>
                  <a:lnTo>
                    <a:pt x="41" y="8"/>
                  </a:lnTo>
                  <a:lnTo>
                    <a:pt x="50" y="2"/>
                  </a:lnTo>
                  <a:lnTo>
                    <a:pt x="62" y="0"/>
                  </a:lnTo>
                  <a:lnTo>
                    <a:pt x="62" y="2"/>
                  </a:lnTo>
                  <a:lnTo>
                    <a:pt x="61" y="8"/>
                  </a:lnTo>
                  <a:lnTo>
                    <a:pt x="58" y="15"/>
                  </a:lnTo>
                  <a:lnTo>
                    <a:pt x="53" y="23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35" y="78"/>
                  </a:lnTo>
                  <a:lnTo>
                    <a:pt x="35" y="75"/>
                  </a:lnTo>
                  <a:lnTo>
                    <a:pt x="37" y="70"/>
                  </a:lnTo>
                  <a:lnTo>
                    <a:pt x="39" y="62"/>
                  </a:lnTo>
                  <a:lnTo>
                    <a:pt x="45" y="55"/>
                  </a:lnTo>
                  <a:lnTo>
                    <a:pt x="54" y="48"/>
                  </a:lnTo>
                  <a:lnTo>
                    <a:pt x="66" y="47"/>
                  </a:lnTo>
                  <a:lnTo>
                    <a:pt x="68" y="48"/>
                  </a:lnTo>
                  <a:lnTo>
                    <a:pt x="68" y="52"/>
                  </a:lnTo>
                  <a:lnTo>
                    <a:pt x="66" y="59"/>
                  </a:lnTo>
                  <a:lnTo>
                    <a:pt x="64" y="66"/>
                  </a:lnTo>
                  <a:lnTo>
                    <a:pt x="58" y="72"/>
                  </a:lnTo>
                  <a:lnTo>
                    <a:pt x="50" y="78"/>
                  </a:lnTo>
                  <a:lnTo>
                    <a:pt x="35" y="82"/>
                  </a:lnTo>
                  <a:lnTo>
                    <a:pt x="35" y="144"/>
                  </a:lnTo>
                  <a:lnTo>
                    <a:pt x="35" y="143"/>
                  </a:lnTo>
                  <a:lnTo>
                    <a:pt x="37" y="139"/>
                  </a:lnTo>
                  <a:lnTo>
                    <a:pt x="38" y="132"/>
                  </a:lnTo>
                  <a:lnTo>
                    <a:pt x="42" y="126"/>
                  </a:lnTo>
                  <a:lnTo>
                    <a:pt x="49" y="122"/>
                  </a:lnTo>
                  <a:lnTo>
                    <a:pt x="58" y="121"/>
                  </a:lnTo>
                  <a:lnTo>
                    <a:pt x="60" y="122"/>
                  </a:lnTo>
                  <a:lnTo>
                    <a:pt x="60" y="126"/>
                  </a:lnTo>
                  <a:lnTo>
                    <a:pt x="58" y="133"/>
                  </a:lnTo>
                  <a:lnTo>
                    <a:pt x="56" y="139"/>
                  </a:lnTo>
                  <a:lnTo>
                    <a:pt x="47" y="144"/>
                  </a:lnTo>
                  <a:lnTo>
                    <a:pt x="35" y="148"/>
                  </a:lnTo>
                  <a:lnTo>
                    <a:pt x="35" y="257"/>
                  </a:lnTo>
                  <a:lnTo>
                    <a:pt x="31" y="25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89561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 sz="1723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endParaRPr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gray">
            <a:xfrm>
              <a:off x="1673" y="165"/>
              <a:ext cx="111" cy="425"/>
            </a:xfrm>
            <a:custGeom>
              <a:avLst/>
              <a:gdLst>
                <a:gd name="T0" fmla="*/ 52 w 111"/>
                <a:gd name="T1" fmla="*/ 272 h 425"/>
                <a:gd name="T2" fmla="*/ 44 w 111"/>
                <a:gd name="T3" fmla="*/ 270 h 425"/>
                <a:gd name="T4" fmla="*/ 26 w 111"/>
                <a:gd name="T5" fmla="*/ 265 h 425"/>
                <a:gd name="T6" fmla="*/ 8 w 111"/>
                <a:gd name="T7" fmla="*/ 249 h 425"/>
                <a:gd name="T8" fmla="*/ 0 w 111"/>
                <a:gd name="T9" fmla="*/ 219 h 425"/>
                <a:gd name="T10" fmla="*/ 8 w 111"/>
                <a:gd name="T11" fmla="*/ 219 h 425"/>
                <a:gd name="T12" fmla="*/ 25 w 111"/>
                <a:gd name="T13" fmla="*/ 223 h 425"/>
                <a:gd name="T14" fmla="*/ 41 w 111"/>
                <a:gd name="T15" fmla="*/ 235 h 425"/>
                <a:gd name="T16" fmla="*/ 52 w 111"/>
                <a:gd name="T17" fmla="*/ 265 h 425"/>
                <a:gd name="T18" fmla="*/ 50 w 111"/>
                <a:gd name="T19" fmla="*/ 168 h 425"/>
                <a:gd name="T20" fmla="*/ 35 w 111"/>
                <a:gd name="T21" fmla="*/ 165 h 425"/>
                <a:gd name="T22" fmla="*/ 17 w 111"/>
                <a:gd name="T23" fmla="*/ 156 h 425"/>
                <a:gd name="T24" fmla="*/ 3 w 111"/>
                <a:gd name="T25" fmla="*/ 134 h 425"/>
                <a:gd name="T26" fmla="*/ 3 w 111"/>
                <a:gd name="T27" fmla="*/ 116 h 425"/>
                <a:gd name="T28" fmla="*/ 19 w 111"/>
                <a:gd name="T29" fmla="*/ 120 h 425"/>
                <a:gd name="T30" fmla="*/ 39 w 111"/>
                <a:gd name="T31" fmla="*/ 133 h 425"/>
                <a:gd name="T32" fmla="*/ 52 w 111"/>
                <a:gd name="T33" fmla="*/ 161 h 425"/>
                <a:gd name="T34" fmla="*/ 53 w 111"/>
                <a:gd name="T35" fmla="*/ 50 h 425"/>
                <a:gd name="T36" fmla="*/ 54 w 111"/>
                <a:gd name="T37" fmla="*/ 36 h 425"/>
                <a:gd name="T38" fmla="*/ 65 w 111"/>
                <a:gd name="T39" fmla="*/ 17 h 425"/>
                <a:gd name="T40" fmla="*/ 87 w 111"/>
                <a:gd name="T41" fmla="*/ 3 h 425"/>
                <a:gd name="T42" fmla="*/ 103 w 111"/>
                <a:gd name="T43" fmla="*/ 3 h 425"/>
                <a:gd name="T44" fmla="*/ 99 w 111"/>
                <a:gd name="T45" fmla="*/ 21 h 425"/>
                <a:gd name="T46" fmla="*/ 84 w 111"/>
                <a:gd name="T47" fmla="*/ 42 h 425"/>
                <a:gd name="T48" fmla="*/ 58 w 111"/>
                <a:gd name="T49" fmla="*/ 52 h 425"/>
                <a:gd name="T50" fmla="*/ 58 w 111"/>
                <a:gd name="T51" fmla="*/ 127 h 425"/>
                <a:gd name="T52" fmla="*/ 61 w 111"/>
                <a:gd name="T53" fmla="*/ 112 h 425"/>
                <a:gd name="T54" fmla="*/ 72 w 111"/>
                <a:gd name="T55" fmla="*/ 94 h 425"/>
                <a:gd name="T56" fmla="*/ 93 w 111"/>
                <a:gd name="T57" fmla="*/ 80 h 425"/>
                <a:gd name="T58" fmla="*/ 111 w 111"/>
                <a:gd name="T59" fmla="*/ 80 h 425"/>
                <a:gd name="T60" fmla="*/ 111 w 111"/>
                <a:gd name="T61" fmla="*/ 91 h 425"/>
                <a:gd name="T62" fmla="*/ 107 w 111"/>
                <a:gd name="T63" fmla="*/ 108 h 425"/>
                <a:gd name="T64" fmla="*/ 91 w 111"/>
                <a:gd name="T65" fmla="*/ 126 h 425"/>
                <a:gd name="T66" fmla="*/ 58 w 111"/>
                <a:gd name="T67" fmla="*/ 135 h 425"/>
                <a:gd name="T68" fmla="*/ 58 w 111"/>
                <a:gd name="T69" fmla="*/ 236 h 425"/>
                <a:gd name="T70" fmla="*/ 61 w 111"/>
                <a:gd name="T71" fmla="*/ 223 h 425"/>
                <a:gd name="T72" fmla="*/ 73 w 111"/>
                <a:gd name="T73" fmla="*/ 208 h 425"/>
                <a:gd name="T74" fmla="*/ 97 w 111"/>
                <a:gd name="T75" fmla="*/ 200 h 425"/>
                <a:gd name="T76" fmla="*/ 99 w 111"/>
                <a:gd name="T77" fmla="*/ 207 h 425"/>
                <a:gd name="T78" fmla="*/ 97 w 111"/>
                <a:gd name="T79" fmla="*/ 220 h 425"/>
                <a:gd name="T80" fmla="*/ 87 w 111"/>
                <a:gd name="T81" fmla="*/ 235 h 425"/>
                <a:gd name="T82" fmla="*/ 58 w 111"/>
                <a:gd name="T83" fmla="*/ 245 h 425"/>
                <a:gd name="T84" fmla="*/ 52 w 111"/>
                <a:gd name="T85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1" h="425">
                  <a:moveTo>
                    <a:pt x="52" y="425"/>
                  </a:moveTo>
                  <a:lnTo>
                    <a:pt x="52" y="272"/>
                  </a:lnTo>
                  <a:lnTo>
                    <a:pt x="50" y="270"/>
                  </a:lnTo>
                  <a:lnTo>
                    <a:pt x="44" y="270"/>
                  </a:lnTo>
                  <a:lnTo>
                    <a:pt x="35" y="269"/>
                  </a:lnTo>
                  <a:lnTo>
                    <a:pt x="26" y="265"/>
                  </a:lnTo>
                  <a:lnTo>
                    <a:pt x="17" y="258"/>
                  </a:lnTo>
                  <a:lnTo>
                    <a:pt x="8" y="249"/>
                  </a:lnTo>
                  <a:lnTo>
                    <a:pt x="3" y="236"/>
                  </a:lnTo>
                  <a:lnTo>
                    <a:pt x="0" y="219"/>
                  </a:lnTo>
                  <a:lnTo>
                    <a:pt x="3" y="219"/>
                  </a:lnTo>
                  <a:lnTo>
                    <a:pt x="8" y="219"/>
                  </a:lnTo>
                  <a:lnTo>
                    <a:pt x="15" y="220"/>
                  </a:lnTo>
                  <a:lnTo>
                    <a:pt x="25" y="223"/>
                  </a:lnTo>
                  <a:lnTo>
                    <a:pt x="33" y="227"/>
                  </a:lnTo>
                  <a:lnTo>
                    <a:pt x="41" y="235"/>
                  </a:lnTo>
                  <a:lnTo>
                    <a:pt x="48" y="247"/>
                  </a:lnTo>
                  <a:lnTo>
                    <a:pt x="52" y="265"/>
                  </a:lnTo>
                  <a:lnTo>
                    <a:pt x="52" y="168"/>
                  </a:lnTo>
                  <a:lnTo>
                    <a:pt x="50" y="168"/>
                  </a:lnTo>
                  <a:lnTo>
                    <a:pt x="44" y="168"/>
                  </a:lnTo>
                  <a:lnTo>
                    <a:pt x="35" y="165"/>
                  </a:lnTo>
                  <a:lnTo>
                    <a:pt x="26" y="161"/>
                  </a:lnTo>
                  <a:lnTo>
                    <a:pt x="17" y="156"/>
                  </a:lnTo>
                  <a:lnTo>
                    <a:pt x="8" y="146"/>
                  </a:lnTo>
                  <a:lnTo>
                    <a:pt x="3" y="134"/>
                  </a:lnTo>
                  <a:lnTo>
                    <a:pt x="0" y="116"/>
                  </a:lnTo>
                  <a:lnTo>
                    <a:pt x="3" y="116"/>
                  </a:lnTo>
                  <a:lnTo>
                    <a:pt x="10" y="118"/>
                  </a:lnTo>
                  <a:lnTo>
                    <a:pt x="19" y="120"/>
                  </a:lnTo>
                  <a:lnTo>
                    <a:pt x="29" y="125"/>
                  </a:lnTo>
                  <a:lnTo>
                    <a:pt x="39" y="133"/>
                  </a:lnTo>
                  <a:lnTo>
                    <a:pt x="48" y="145"/>
                  </a:lnTo>
                  <a:lnTo>
                    <a:pt x="52" y="161"/>
                  </a:lnTo>
                  <a:lnTo>
                    <a:pt x="52" y="52"/>
                  </a:lnTo>
                  <a:lnTo>
                    <a:pt x="53" y="50"/>
                  </a:lnTo>
                  <a:lnTo>
                    <a:pt x="53" y="44"/>
                  </a:lnTo>
                  <a:lnTo>
                    <a:pt x="54" y="36"/>
                  </a:lnTo>
                  <a:lnTo>
                    <a:pt x="58" y="26"/>
                  </a:lnTo>
                  <a:lnTo>
                    <a:pt x="65" y="17"/>
                  </a:lnTo>
                  <a:lnTo>
                    <a:pt x="75" y="9"/>
                  </a:lnTo>
                  <a:lnTo>
                    <a:pt x="87" y="3"/>
                  </a:lnTo>
                  <a:lnTo>
                    <a:pt x="104" y="0"/>
                  </a:lnTo>
                  <a:lnTo>
                    <a:pt x="103" y="3"/>
                  </a:lnTo>
                  <a:lnTo>
                    <a:pt x="102" y="11"/>
                  </a:lnTo>
                  <a:lnTo>
                    <a:pt x="99" y="21"/>
                  </a:lnTo>
                  <a:lnTo>
                    <a:pt x="92" y="32"/>
                  </a:lnTo>
                  <a:lnTo>
                    <a:pt x="84" y="42"/>
                  </a:lnTo>
                  <a:lnTo>
                    <a:pt x="73" y="49"/>
                  </a:lnTo>
                  <a:lnTo>
                    <a:pt x="58" y="52"/>
                  </a:lnTo>
                  <a:lnTo>
                    <a:pt x="58" y="130"/>
                  </a:lnTo>
                  <a:lnTo>
                    <a:pt x="58" y="127"/>
                  </a:lnTo>
                  <a:lnTo>
                    <a:pt x="60" y="122"/>
                  </a:lnTo>
                  <a:lnTo>
                    <a:pt x="61" y="112"/>
                  </a:lnTo>
                  <a:lnTo>
                    <a:pt x="65" y="103"/>
                  </a:lnTo>
                  <a:lnTo>
                    <a:pt x="72" y="94"/>
                  </a:lnTo>
                  <a:lnTo>
                    <a:pt x="80" y="85"/>
                  </a:lnTo>
                  <a:lnTo>
                    <a:pt x="93" y="80"/>
                  </a:lnTo>
                  <a:lnTo>
                    <a:pt x="110" y="77"/>
                  </a:lnTo>
                  <a:lnTo>
                    <a:pt x="111" y="80"/>
                  </a:lnTo>
                  <a:lnTo>
                    <a:pt x="111" y="84"/>
                  </a:lnTo>
                  <a:lnTo>
                    <a:pt x="111" y="91"/>
                  </a:lnTo>
                  <a:lnTo>
                    <a:pt x="110" y="100"/>
                  </a:lnTo>
                  <a:lnTo>
                    <a:pt x="107" y="108"/>
                  </a:lnTo>
                  <a:lnTo>
                    <a:pt x="100" y="118"/>
                  </a:lnTo>
                  <a:lnTo>
                    <a:pt x="91" y="126"/>
                  </a:lnTo>
                  <a:lnTo>
                    <a:pt x="77" y="133"/>
                  </a:lnTo>
                  <a:lnTo>
                    <a:pt x="58" y="135"/>
                  </a:lnTo>
                  <a:lnTo>
                    <a:pt x="58" y="239"/>
                  </a:lnTo>
                  <a:lnTo>
                    <a:pt x="58" y="236"/>
                  </a:lnTo>
                  <a:lnTo>
                    <a:pt x="60" y="231"/>
                  </a:lnTo>
                  <a:lnTo>
                    <a:pt x="61" y="223"/>
                  </a:lnTo>
                  <a:lnTo>
                    <a:pt x="66" y="215"/>
                  </a:lnTo>
                  <a:lnTo>
                    <a:pt x="73" y="208"/>
                  </a:lnTo>
                  <a:lnTo>
                    <a:pt x="83" y="203"/>
                  </a:lnTo>
                  <a:lnTo>
                    <a:pt x="97" y="200"/>
                  </a:lnTo>
                  <a:lnTo>
                    <a:pt x="97" y="201"/>
                  </a:lnTo>
                  <a:lnTo>
                    <a:pt x="99" y="207"/>
                  </a:lnTo>
                  <a:lnTo>
                    <a:pt x="99" y="212"/>
                  </a:lnTo>
                  <a:lnTo>
                    <a:pt x="97" y="220"/>
                  </a:lnTo>
                  <a:lnTo>
                    <a:pt x="93" y="228"/>
                  </a:lnTo>
                  <a:lnTo>
                    <a:pt x="87" y="235"/>
                  </a:lnTo>
                  <a:lnTo>
                    <a:pt x="75" y="242"/>
                  </a:lnTo>
                  <a:lnTo>
                    <a:pt x="58" y="245"/>
                  </a:lnTo>
                  <a:lnTo>
                    <a:pt x="58" y="425"/>
                  </a:lnTo>
                  <a:lnTo>
                    <a:pt x="52" y="425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89561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 sz="1723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gray">
            <a:xfrm>
              <a:off x="2065" y="362"/>
              <a:ext cx="100" cy="228"/>
            </a:xfrm>
            <a:custGeom>
              <a:avLst/>
              <a:gdLst>
                <a:gd name="T0" fmla="*/ 52 w 100"/>
                <a:gd name="T1" fmla="*/ 176 h 228"/>
                <a:gd name="T2" fmla="*/ 59 w 100"/>
                <a:gd name="T3" fmla="*/ 176 h 228"/>
                <a:gd name="T4" fmla="*/ 74 w 100"/>
                <a:gd name="T5" fmla="*/ 169 h 228"/>
                <a:gd name="T6" fmla="*/ 86 w 100"/>
                <a:gd name="T7" fmla="*/ 154 h 228"/>
                <a:gd name="T8" fmla="*/ 86 w 100"/>
                <a:gd name="T9" fmla="*/ 141 h 228"/>
                <a:gd name="T10" fmla="*/ 74 w 100"/>
                <a:gd name="T11" fmla="*/ 143 h 228"/>
                <a:gd name="T12" fmla="*/ 58 w 100"/>
                <a:gd name="T13" fmla="*/ 158 h 228"/>
                <a:gd name="T14" fmla="*/ 52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2 w 100"/>
                <a:gd name="T29" fmla="*/ 115 h 228"/>
                <a:gd name="T30" fmla="*/ 55 w 100"/>
                <a:gd name="T31" fmla="*/ 48 h 228"/>
                <a:gd name="T32" fmla="*/ 67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3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1 w 100"/>
                <a:gd name="T53" fmla="*/ 3 h 228"/>
                <a:gd name="T54" fmla="*/ 5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5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5 w 100"/>
                <a:gd name="T71" fmla="*/ 132 h 228"/>
                <a:gd name="T72" fmla="*/ 47 w 100"/>
                <a:gd name="T73" fmla="*/ 141 h 228"/>
                <a:gd name="T74" fmla="*/ 52 w 100"/>
                <a:gd name="T75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0" h="228">
                  <a:moveTo>
                    <a:pt x="52" y="228"/>
                  </a:moveTo>
                  <a:lnTo>
                    <a:pt x="52" y="176"/>
                  </a:lnTo>
                  <a:lnTo>
                    <a:pt x="55" y="176"/>
                  </a:lnTo>
                  <a:lnTo>
                    <a:pt x="59" y="176"/>
                  </a:lnTo>
                  <a:lnTo>
                    <a:pt x="67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6" y="154"/>
                  </a:lnTo>
                  <a:lnTo>
                    <a:pt x="88" y="141"/>
                  </a:lnTo>
                  <a:lnTo>
                    <a:pt x="86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58" y="158"/>
                  </a:lnTo>
                  <a:lnTo>
                    <a:pt x="52" y="173"/>
                  </a:lnTo>
                  <a:lnTo>
                    <a:pt x="52" y="118"/>
                  </a:lnTo>
                  <a:lnTo>
                    <a:pt x="55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6" y="103"/>
                  </a:lnTo>
                  <a:lnTo>
                    <a:pt x="92" y="92"/>
                  </a:lnTo>
                  <a:lnTo>
                    <a:pt x="94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2" y="115"/>
                  </a:lnTo>
                  <a:lnTo>
                    <a:pt x="52" y="48"/>
                  </a:lnTo>
                  <a:lnTo>
                    <a:pt x="55" y="48"/>
                  </a:lnTo>
                  <a:lnTo>
                    <a:pt x="61" y="48"/>
                  </a:lnTo>
                  <a:lnTo>
                    <a:pt x="67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2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3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6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8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3" y="10"/>
                  </a:lnTo>
                  <a:lnTo>
                    <a:pt x="5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5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3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5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2" y="228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89561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 sz="1723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endParaRPr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gray">
            <a:xfrm>
              <a:off x="2921" y="362"/>
              <a:ext cx="100" cy="228"/>
            </a:xfrm>
            <a:custGeom>
              <a:avLst/>
              <a:gdLst>
                <a:gd name="T0" fmla="*/ 53 w 100"/>
                <a:gd name="T1" fmla="*/ 176 h 228"/>
                <a:gd name="T2" fmla="*/ 60 w 100"/>
                <a:gd name="T3" fmla="*/ 176 h 228"/>
                <a:gd name="T4" fmla="*/ 74 w 100"/>
                <a:gd name="T5" fmla="*/ 169 h 228"/>
                <a:gd name="T6" fmla="*/ 87 w 100"/>
                <a:gd name="T7" fmla="*/ 154 h 228"/>
                <a:gd name="T8" fmla="*/ 87 w 100"/>
                <a:gd name="T9" fmla="*/ 141 h 228"/>
                <a:gd name="T10" fmla="*/ 74 w 100"/>
                <a:gd name="T11" fmla="*/ 143 h 228"/>
                <a:gd name="T12" fmla="*/ 60 w 100"/>
                <a:gd name="T13" fmla="*/ 158 h 228"/>
                <a:gd name="T14" fmla="*/ 53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3 w 100"/>
                <a:gd name="T29" fmla="*/ 115 h 228"/>
                <a:gd name="T30" fmla="*/ 56 w 100"/>
                <a:gd name="T31" fmla="*/ 48 h 228"/>
                <a:gd name="T32" fmla="*/ 68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4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2 w 100"/>
                <a:gd name="T53" fmla="*/ 3 h 228"/>
                <a:gd name="T54" fmla="*/ 6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6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6 w 100"/>
                <a:gd name="T71" fmla="*/ 132 h 228"/>
                <a:gd name="T72" fmla="*/ 47 w 100"/>
                <a:gd name="T73" fmla="*/ 141 h 228"/>
                <a:gd name="T74" fmla="*/ 53 w 100"/>
                <a:gd name="T75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0" h="228">
                  <a:moveTo>
                    <a:pt x="53" y="228"/>
                  </a:moveTo>
                  <a:lnTo>
                    <a:pt x="53" y="176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68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7" y="154"/>
                  </a:lnTo>
                  <a:lnTo>
                    <a:pt x="88" y="141"/>
                  </a:lnTo>
                  <a:lnTo>
                    <a:pt x="87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60" y="158"/>
                  </a:lnTo>
                  <a:lnTo>
                    <a:pt x="53" y="173"/>
                  </a:lnTo>
                  <a:lnTo>
                    <a:pt x="53" y="118"/>
                  </a:lnTo>
                  <a:lnTo>
                    <a:pt x="56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7" y="103"/>
                  </a:lnTo>
                  <a:lnTo>
                    <a:pt x="92" y="92"/>
                  </a:lnTo>
                  <a:lnTo>
                    <a:pt x="95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3" y="115"/>
                  </a:lnTo>
                  <a:lnTo>
                    <a:pt x="53" y="48"/>
                  </a:lnTo>
                  <a:lnTo>
                    <a:pt x="56" y="48"/>
                  </a:lnTo>
                  <a:lnTo>
                    <a:pt x="61" y="48"/>
                  </a:lnTo>
                  <a:lnTo>
                    <a:pt x="68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3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4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7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9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3" y="10"/>
                  </a:lnTo>
                  <a:lnTo>
                    <a:pt x="6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6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4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6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3" y="228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89561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 sz="1723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endParaRPr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gray">
            <a:xfrm>
              <a:off x="2273" y="187"/>
              <a:ext cx="175" cy="402"/>
            </a:xfrm>
            <a:custGeom>
              <a:avLst/>
              <a:gdLst>
                <a:gd name="T0" fmla="*/ 93 w 175"/>
                <a:gd name="T1" fmla="*/ 309 h 402"/>
                <a:gd name="T2" fmla="*/ 101 w 175"/>
                <a:gd name="T3" fmla="*/ 309 h 402"/>
                <a:gd name="T4" fmla="*/ 118 w 175"/>
                <a:gd name="T5" fmla="*/ 304 h 402"/>
                <a:gd name="T6" fmla="*/ 138 w 175"/>
                <a:gd name="T7" fmla="*/ 292 h 402"/>
                <a:gd name="T8" fmla="*/ 152 w 175"/>
                <a:gd name="T9" fmla="*/ 266 h 402"/>
                <a:gd name="T10" fmla="*/ 152 w 175"/>
                <a:gd name="T11" fmla="*/ 247 h 402"/>
                <a:gd name="T12" fmla="*/ 138 w 175"/>
                <a:gd name="T13" fmla="*/ 250 h 402"/>
                <a:gd name="T14" fmla="*/ 120 w 175"/>
                <a:gd name="T15" fmla="*/ 259 h 402"/>
                <a:gd name="T16" fmla="*/ 99 w 175"/>
                <a:gd name="T17" fmla="*/ 285 h 402"/>
                <a:gd name="T18" fmla="*/ 93 w 175"/>
                <a:gd name="T19" fmla="*/ 207 h 402"/>
                <a:gd name="T20" fmla="*/ 102 w 175"/>
                <a:gd name="T21" fmla="*/ 205 h 402"/>
                <a:gd name="T22" fmla="*/ 122 w 175"/>
                <a:gd name="T23" fmla="*/ 200 h 402"/>
                <a:gd name="T24" fmla="*/ 147 w 175"/>
                <a:gd name="T25" fmla="*/ 185 h 402"/>
                <a:gd name="T26" fmla="*/ 163 w 175"/>
                <a:gd name="T27" fmla="*/ 155 h 402"/>
                <a:gd name="T28" fmla="*/ 163 w 175"/>
                <a:gd name="T29" fmla="*/ 134 h 402"/>
                <a:gd name="T30" fmla="*/ 149 w 175"/>
                <a:gd name="T31" fmla="*/ 135 h 402"/>
                <a:gd name="T32" fmla="*/ 129 w 175"/>
                <a:gd name="T33" fmla="*/ 142 h 402"/>
                <a:gd name="T34" fmla="*/ 107 w 175"/>
                <a:gd name="T35" fmla="*/ 162 h 402"/>
                <a:gd name="T36" fmla="*/ 93 w 175"/>
                <a:gd name="T37" fmla="*/ 201 h 402"/>
                <a:gd name="T38" fmla="*/ 95 w 175"/>
                <a:gd name="T39" fmla="*/ 83 h 402"/>
                <a:gd name="T40" fmla="*/ 110 w 175"/>
                <a:gd name="T41" fmla="*/ 81 h 402"/>
                <a:gd name="T42" fmla="*/ 134 w 175"/>
                <a:gd name="T43" fmla="*/ 73 h 402"/>
                <a:gd name="T44" fmla="*/ 157 w 175"/>
                <a:gd name="T45" fmla="*/ 54 h 402"/>
                <a:gd name="T46" fmla="*/ 174 w 175"/>
                <a:gd name="T47" fmla="*/ 23 h 402"/>
                <a:gd name="T48" fmla="*/ 174 w 175"/>
                <a:gd name="T49" fmla="*/ 0 h 402"/>
                <a:gd name="T50" fmla="*/ 157 w 175"/>
                <a:gd name="T51" fmla="*/ 2 h 402"/>
                <a:gd name="T52" fmla="*/ 133 w 175"/>
                <a:gd name="T53" fmla="*/ 10 h 402"/>
                <a:gd name="T54" fmla="*/ 107 w 175"/>
                <a:gd name="T55" fmla="*/ 33 h 402"/>
                <a:gd name="T56" fmla="*/ 87 w 175"/>
                <a:gd name="T57" fmla="*/ 77 h 402"/>
                <a:gd name="T58" fmla="*/ 85 w 175"/>
                <a:gd name="T59" fmla="*/ 68 h 402"/>
                <a:gd name="T60" fmla="*/ 75 w 175"/>
                <a:gd name="T61" fmla="*/ 46 h 402"/>
                <a:gd name="T62" fmla="*/ 55 w 175"/>
                <a:gd name="T63" fmla="*/ 21 h 402"/>
                <a:gd name="T64" fmla="*/ 22 w 175"/>
                <a:gd name="T65" fmla="*/ 3 h 402"/>
                <a:gd name="T66" fmla="*/ 1 w 175"/>
                <a:gd name="T67" fmla="*/ 3 h 402"/>
                <a:gd name="T68" fmla="*/ 4 w 175"/>
                <a:gd name="T69" fmla="*/ 18 h 402"/>
                <a:gd name="T70" fmla="*/ 12 w 175"/>
                <a:gd name="T71" fmla="*/ 42 h 402"/>
                <a:gd name="T72" fmla="*/ 31 w 175"/>
                <a:gd name="T73" fmla="*/ 65 h 402"/>
                <a:gd name="T74" fmla="*/ 62 w 175"/>
                <a:gd name="T75" fmla="*/ 81 h 402"/>
                <a:gd name="T76" fmla="*/ 82 w 175"/>
                <a:gd name="T77" fmla="*/ 238 h 402"/>
                <a:gd name="T78" fmla="*/ 80 w 175"/>
                <a:gd name="T79" fmla="*/ 228 h 402"/>
                <a:gd name="T80" fmla="*/ 72 w 175"/>
                <a:gd name="T81" fmla="*/ 207 h 402"/>
                <a:gd name="T82" fmla="*/ 55 w 175"/>
                <a:gd name="T83" fmla="*/ 185 h 402"/>
                <a:gd name="T84" fmla="*/ 21 w 175"/>
                <a:gd name="T85" fmla="*/ 176 h 402"/>
                <a:gd name="T86" fmla="*/ 22 w 175"/>
                <a:gd name="T87" fmla="*/ 185 h 402"/>
                <a:gd name="T88" fmla="*/ 28 w 175"/>
                <a:gd name="T89" fmla="*/ 205 h 402"/>
                <a:gd name="T90" fmla="*/ 41 w 175"/>
                <a:gd name="T91" fmla="*/ 230 h 402"/>
                <a:gd name="T92" fmla="*/ 66 w 175"/>
                <a:gd name="T93" fmla="*/ 246 h 402"/>
                <a:gd name="T94" fmla="*/ 82 w 175"/>
                <a:gd name="T95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5" h="402">
                  <a:moveTo>
                    <a:pt x="93" y="402"/>
                  </a:moveTo>
                  <a:lnTo>
                    <a:pt x="93" y="309"/>
                  </a:lnTo>
                  <a:lnTo>
                    <a:pt x="95" y="309"/>
                  </a:lnTo>
                  <a:lnTo>
                    <a:pt x="101" y="309"/>
                  </a:lnTo>
                  <a:lnTo>
                    <a:pt x="109" y="308"/>
                  </a:lnTo>
                  <a:lnTo>
                    <a:pt x="118" y="304"/>
                  </a:lnTo>
                  <a:lnTo>
                    <a:pt x="129" y="298"/>
                  </a:lnTo>
                  <a:lnTo>
                    <a:pt x="138" y="292"/>
                  </a:lnTo>
                  <a:lnTo>
                    <a:pt x="147" y="281"/>
                  </a:lnTo>
                  <a:lnTo>
                    <a:pt x="152" y="266"/>
                  </a:lnTo>
                  <a:lnTo>
                    <a:pt x="155" y="247"/>
                  </a:lnTo>
                  <a:lnTo>
                    <a:pt x="152" y="247"/>
                  </a:lnTo>
                  <a:lnTo>
                    <a:pt x="147" y="249"/>
                  </a:lnTo>
                  <a:lnTo>
                    <a:pt x="138" y="250"/>
                  </a:lnTo>
                  <a:lnTo>
                    <a:pt x="129" y="253"/>
                  </a:lnTo>
                  <a:lnTo>
                    <a:pt x="120" y="259"/>
                  </a:lnTo>
                  <a:lnTo>
                    <a:pt x="109" y="270"/>
                  </a:lnTo>
                  <a:lnTo>
                    <a:pt x="99" y="285"/>
                  </a:lnTo>
                  <a:lnTo>
                    <a:pt x="93" y="304"/>
                  </a:lnTo>
                  <a:lnTo>
                    <a:pt x="93" y="207"/>
                  </a:lnTo>
                  <a:lnTo>
                    <a:pt x="95" y="207"/>
                  </a:lnTo>
                  <a:lnTo>
                    <a:pt x="102" y="205"/>
                  </a:lnTo>
                  <a:lnTo>
                    <a:pt x="111" y="204"/>
                  </a:lnTo>
                  <a:lnTo>
                    <a:pt x="122" y="200"/>
                  </a:lnTo>
                  <a:lnTo>
                    <a:pt x="134" y="195"/>
                  </a:lnTo>
                  <a:lnTo>
                    <a:pt x="147" y="185"/>
                  </a:lnTo>
                  <a:lnTo>
                    <a:pt x="156" y="173"/>
                  </a:lnTo>
                  <a:lnTo>
                    <a:pt x="163" y="155"/>
                  </a:lnTo>
                  <a:lnTo>
                    <a:pt x="165" y="134"/>
                  </a:lnTo>
                  <a:lnTo>
                    <a:pt x="163" y="134"/>
                  </a:lnTo>
                  <a:lnTo>
                    <a:pt x="157" y="134"/>
                  </a:lnTo>
                  <a:lnTo>
                    <a:pt x="149" y="135"/>
                  </a:lnTo>
                  <a:lnTo>
                    <a:pt x="140" y="137"/>
                  </a:lnTo>
                  <a:lnTo>
                    <a:pt x="129" y="142"/>
                  </a:lnTo>
                  <a:lnTo>
                    <a:pt x="118" y="150"/>
                  </a:lnTo>
                  <a:lnTo>
                    <a:pt x="107" y="162"/>
                  </a:lnTo>
                  <a:lnTo>
                    <a:pt x="99" y="178"/>
                  </a:lnTo>
                  <a:lnTo>
                    <a:pt x="93" y="201"/>
                  </a:lnTo>
                  <a:lnTo>
                    <a:pt x="93" y="83"/>
                  </a:lnTo>
                  <a:lnTo>
                    <a:pt x="95" y="83"/>
                  </a:lnTo>
                  <a:lnTo>
                    <a:pt x="101" y="83"/>
                  </a:lnTo>
                  <a:lnTo>
                    <a:pt x="110" y="81"/>
                  </a:lnTo>
                  <a:lnTo>
                    <a:pt x="122" y="77"/>
                  </a:lnTo>
                  <a:lnTo>
                    <a:pt x="134" y="73"/>
                  </a:lnTo>
                  <a:lnTo>
                    <a:pt x="147" y="65"/>
                  </a:lnTo>
                  <a:lnTo>
                    <a:pt x="157" y="54"/>
                  </a:lnTo>
                  <a:lnTo>
                    <a:pt x="167" y="41"/>
                  </a:lnTo>
                  <a:lnTo>
                    <a:pt x="174" y="23"/>
                  </a:lnTo>
                  <a:lnTo>
                    <a:pt x="175" y="0"/>
                  </a:lnTo>
                  <a:lnTo>
                    <a:pt x="174" y="0"/>
                  </a:lnTo>
                  <a:lnTo>
                    <a:pt x="167" y="0"/>
                  </a:lnTo>
                  <a:lnTo>
                    <a:pt x="157" y="2"/>
                  </a:lnTo>
                  <a:lnTo>
                    <a:pt x="145" y="4"/>
                  </a:lnTo>
                  <a:lnTo>
                    <a:pt x="133" y="10"/>
                  </a:lnTo>
                  <a:lnTo>
                    <a:pt x="120" y="19"/>
                  </a:lnTo>
                  <a:lnTo>
                    <a:pt x="107" y="33"/>
                  </a:lnTo>
                  <a:lnTo>
                    <a:pt x="97" y="52"/>
                  </a:lnTo>
                  <a:lnTo>
                    <a:pt x="87" y="77"/>
                  </a:lnTo>
                  <a:lnTo>
                    <a:pt x="87" y="75"/>
                  </a:lnTo>
                  <a:lnTo>
                    <a:pt x="85" y="68"/>
                  </a:lnTo>
                  <a:lnTo>
                    <a:pt x="80" y="58"/>
                  </a:lnTo>
                  <a:lnTo>
                    <a:pt x="75" y="46"/>
                  </a:lnTo>
                  <a:lnTo>
                    <a:pt x="66" y="33"/>
                  </a:lnTo>
                  <a:lnTo>
                    <a:pt x="55" y="21"/>
                  </a:lnTo>
                  <a:lnTo>
                    <a:pt x="40" y="10"/>
                  </a:lnTo>
                  <a:lnTo>
                    <a:pt x="22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1" y="10"/>
                  </a:lnTo>
                  <a:lnTo>
                    <a:pt x="4" y="18"/>
                  </a:lnTo>
                  <a:lnTo>
                    <a:pt x="6" y="30"/>
                  </a:lnTo>
                  <a:lnTo>
                    <a:pt x="12" y="42"/>
                  </a:lnTo>
                  <a:lnTo>
                    <a:pt x="20" y="54"/>
                  </a:lnTo>
                  <a:lnTo>
                    <a:pt x="31" y="65"/>
                  </a:lnTo>
                  <a:lnTo>
                    <a:pt x="44" y="75"/>
                  </a:lnTo>
                  <a:lnTo>
                    <a:pt x="62" y="81"/>
                  </a:lnTo>
                  <a:lnTo>
                    <a:pt x="82" y="83"/>
                  </a:lnTo>
                  <a:lnTo>
                    <a:pt x="82" y="238"/>
                  </a:lnTo>
                  <a:lnTo>
                    <a:pt x="82" y="235"/>
                  </a:lnTo>
                  <a:lnTo>
                    <a:pt x="80" y="228"/>
                  </a:lnTo>
                  <a:lnTo>
                    <a:pt x="78" y="217"/>
                  </a:lnTo>
                  <a:lnTo>
                    <a:pt x="72" y="207"/>
                  </a:lnTo>
                  <a:lnTo>
                    <a:pt x="66" y="196"/>
                  </a:lnTo>
                  <a:lnTo>
                    <a:pt x="55" y="185"/>
                  </a:lnTo>
                  <a:lnTo>
                    <a:pt x="40" y="178"/>
                  </a:lnTo>
                  <a:lnTo>
                    <a:pt x="21" y="176"/>
                  </a:lnTo>
                  <a:lnTo>
                    <a:pt x="21" y="178"/>
                  </a:lnTo>
                  <a:lnTo>
                    <a:pt x="22" y="185"/>
                  </a:lnTo>
                  <a:lnTo>
                    <a:pt x="24" y="195"/>
                  </a:lnTo>
                  <a:lnTo>
                    <a:pt x="28" y="205"/>
                  </a:lnTo>
                  <a:lnTo>
                    <a:pt x="33" y="217"/>
                  </a:lnTo>
                  <a:lnTo>
                    <a:pt x="41" y="230"/>
                  </a:lnTo>
                  <a:lnTo>
                    <a:pt x="52" y="239"/>
                  </a:lnTo>
                  <a:lnTo>
                    <a:pt x="66" y="246"/>
                  </a:lnTo>
                  <a:lnTo>
                    <a:pt x="82" y="247"/>
                  </a:lnTo>
                  <a:lnTo>
                    <a:pt x="82" y="402"/>
                  </a:lnTo>
                  <a:lnTo>
                    <a:pt x="93" y="40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89561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 sz="1723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endParaRPr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gray">
            <a:xfrm>
              <a:off x="2161" y="217"/>
              <a:ext cx="97" cy="373"/>
            </a:xfrm>
            <a:custGeom>
              <a:avLst/>
              <a:gdLst>
                <a:gd name="T0" fmla="*/ 52 w 97"/>
                <a:gd name="T1" fmla="*/ 237 h 373"/>
                <a:gd name="T2" fmla="*/ 59 w 97"/>
                <a:gd name="T3" fmla="*/ 237 h 373"/>
                <a:gd name="T4" fmla="*/ 74 w 97"/>
                <a:gd name="T5" fmla="*/ 232 h 373"/>
                <a:gd name="T6" fmla="*/ 90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1 w 97"/>
                <a:gd name="T13" fmla="*/ 197 h 373"/>
                <a:gd name="T14" fmla="*/ 56 w 97"/>
                <a:gd name="T15" fmla="*/ 215 h 373"/>
                <a:gd name="T16" fmla="*/ 52 w 97"/>
                <a:gd name="T17" fmla="*/ 147 h 373"/>
                <a:gd name="T18" fmla="*/ 59 w 97"/>
                <a:gd name="T19" fmla="*/ 147 h 373"/>
                <a:gd name="T20" fmla="*/ 74 w 97"/>
                <a:gd name="T21" fmla="*/ 141 h 373"/>
                <a:gd name="T22" fmla="*/ 90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1 w 97"/>
                <a:gd name="T29" fmla="*/ 109 h 373"/>
                <a:gd name="T30" fmla="*/ 56 w 97"/>
                <a:gd name="T31" fmla="*/ 126 h 373"/>
                <a:gd name="T32" fmla="*/ 52 w 97"/>
                <a:gd name="T33" fmla="*/ 46 h 373"/>
                <a:gd name="T34" fmla="*/ 51 w 97"/>
                <a:gd name="T35" fmla="*/ 37 h 373"/>
                <a:gd name="T36" fmla="*/ 45 w 97"/>
                <a:gd name="T37" fmla="*/ 23 h 373"/>
                <a:gd name="T38" fmla="*/ 32 w 97"/>
                <a:gd name="T39" fmla="*/ 6 h 373"/>
                <a:gd name="T40" fmla="*/ 6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3 w 97"/>
                <a:gd name="T47" fmla="*/ 43 h 373"/>
                <a:gd name="T48" fmla="*/ 45 w 97"/>
                <a:gd name="T49" fmla="*/ 113 h 373"/>
                <a:gd name="T50" fmla="*/ 45 w 97"/>
                <a:gd name="T51" fmla="*/ 106 h 373"/>
                <a:gd name="T52" fmla="*/ 40 w 97"/>
                <a:gd name="T53" fmla="*/ 90 h 373"/>
                <a:gd name="T54" fmla="*/ 27 w 97"/>
                <a:gd name="T55" fmla="*/ 75 h 373"/>
                <a:gd name="T56" fmla="*/ 1 w 97"/>
                <a:gd name="T57" fmla="*/ 67 h 373"/>
                <a:gd name="T58" fmla="*/ 0 w 97"/>
                <a:gd name="T59" fmla="*/ 75 h 373"/>
                <a:gd name="T60" fmla="*/ 2 w 97"/>
                <a:gd name="T61" fmla="*/ 91 h 373"/>
                <a:gd name="T62" fmla="*/ 14 w 97"/>
                <a:gd name="T63" fmla="*/ 109 h 373"/>
                <a:gd name="T64" fmla="*/ 45 w 97"/>
                <a:gd name="T65" fmla="*/ 118 h 373"/>
                <a:gd name="T66" fmla="*/ 45 w 97"/>
                <a:gd name="T67" fmla="*/ 207 h 373"/>
                <a:gd name="T68" fmla="*/ 43 w 97"/>
                <a:gd name="T69" fmla="*/ 195 h 373"/>
                <a:gd name="T70" fmla="*/ 33 w 97"/>
                <a:gd name="T71" fmla="*/ 182 h 373"/>
                <a:gd name="T72" fmla="*/ 12 w 97"/>
                <a:gd name="T73" fmla="*/ 175 h 373"/>
                <a:gd name="T74" fmla="*/ 10 w 97"/>
                <a:gd name="T75" fmla="*/ 182 h 373"/>
                <a:gd name="T76" fmla="*/ 13 w 97"/>
                <a:gd name="T77" fmla="*/ 197 h 373"/>
                <a:gd name="T78" fmla="*/ 29 w 97"/>
                <a:gd name="T79" fmla="*/ 211 h 373"/>
                <a:gd name="T80" fmla="*/ 45 w 97"/>
                <a:gd name="T81" fmla="*/ 373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7" h="373">
                  <a:moveTo>
                    <a:pt x="52" y="373"/>
                  </a:moveTo>
                  <a:lnTo>
                    <a:pt x="52" y="237"/>
                  </a:lnTo>
                  <a:lnTo>
                    <a:pt x="54" y="237"/>
                  </a:lnTo>
                  <a:lnTo>
                    <a:pt x="59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0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4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1" y="197"/>
                  </a:lnTo>
                  <a:lnTo>
                    <a:pt x="63" y="205"/>
                  </a:lnTo>
                  <a:lnTo>
                    <a:pt x="56" y="215"/>
                  </a:lnTo>
                  <a:lnTo>
                    <a:pt x="52" y="232"/>
                  </a:lnTo>
                  <a:lnTo>
                    <a:pt x="52" y="147"/>
                  </a:lnTo>
                  <a:lnTo>
                    <a:pt x="54" y="147"/>
                  </a:lnTo>
                  <a:lnTo>
                    <a:pt x="59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0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4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1" y="109"/>
                  </a:lnTo>
                  <a:lnTo>
                    <a:pt x="63" y="116"/>
                  </a:lnTo>
                  <a:lnTo>
                    <a:pt x="56" y="126"/>
                  </a:lnTo>
                  <a:lnTo>
                    <a:pt x="52" y="141"/>
                  </a:lnTo>
                  <a:lnTo>
                    <a:pt x="52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5" y="23"/>
                  </a:lnTo>
                  <a:lnTo>
                    <a:pt x="40" y="15"/>
                  </a:lnTo>
                  <a:lnTo>
                    <a:pt x="32" y="6"/>
                  </a:lnTo>
                  <a:lnTo>
                    <a:pt x="21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9"/>
                  </a:lnTo>
                  <a:lnTo>
                    <a:pt x="12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3" y="43"/>
                  </a:lnTo>
                  <a:lnTo>
                    <a:pt x="45" y="46"/>
                  </a:lnTo>
                  <a:lnTo>
                    <a:pt x="45" y="113"/>
                  </a:lnTo>
                  <a:lnTo>
                    <a:pt x="45" y="112"/>
                  </a:lnTo>
                  <a:lnTo>
                    <a:pt x="45" y="106"/>
                  </a:lnTo>
                  <a:lnTo>
                    <a:pt x="44" y="98"/>
                  </a:lnTo>
                  <a:lnTo>
                    <a:pt x="40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1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2" y="91"/>
                  </a:lnTo>
                  <a:lnTo>
                    <a:pt x="6" y="100"/>
                  </a:lnTo>
                  <a:lnTo>
                    <a:pt x="14" y="109"/>
                  </a:lnTo>
                  <a:lnTo>
                    <a:pt x="28" y="114"/>
                  </a:lnTo>
                  <a:lnTo>
                    <a:pt x="45" y="118"/>
                  </a:lnTo>
                  <a:lnTo>
                    <a:pt x="45" y="209"/>
                  </a:lnTo>
                  <a:lnTo>
                    <a:pt x="45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40" y="188"/>
                  </a:lnTo>
                  <a:lnTo>
                    <a:pt x="33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0" y="182"/>
                  </a:lnTo>
                  <a:lnTo>
                    <a:pt x="10" y="188"/>
                  </a:lnTo>
                  <a:lnTo>
                    <a:pt x="13" y="197"/>
                  </a:lnTo>
                  <a:lnTo>
                    <a:pt x="20" y="205"/>
                  </a:lnTo>
                  <a:lnTo>
                    <a:pt x="29" y="211"/>
                  </a:lnTo>
                  <a:lnTo>
                    <a:pt x="45" y="215"/>
                  </a:lnTo>
                  <a:lnTo>
                    <a:pt x="45" y="373"/>
                  </a:lnTo>
                  <a:lnTo>
                    <a:pt x="52" y="37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89561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 sz="1723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gray">
            <a:xfrm>
              <a:off x="2708" y="217"/>
              <a:ext cx="97" cy="373"/>
            </a:xfrm>
            <a:custGeom>
              <a:avLst/>
              <a:gdLst>
                <a:gd name="T0" fmla="*/ 51 w 97"/>
                <a:gd name="T1" fmla="*/ 237 h 373"/>
                <a:gd name="T2" fmla="*/ 60 w 97"/>
                <a:gd name="T3" fmla="*/ 237 h 373"/>
                <a:gd name="T4" fmla="*/ 74 w 97"/>
                <a:gd name="T5" fmla="*/ 232 h 373"/>
                <a:gd name="T6" fmla="*/ 91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2 w 97"/>
                <a:gd name="T13" fmla="*/ 197 h 373"/>
                <a:gd name="T14" fmla="*/ 55 w 97"/>
                <a:gd name="T15" fmla="*/ 215 h 373"/>
                <a:gd name="T16" fmla="*/ 51 w 97"/>
                <a:gd name="T17" fmla="*/ 147 h 373"/>
                <a:gd name="T18" fmla="*/ 60 w 97"/>
                <a:gd name="T19" fmla="*/ 147 h 373"/>
                <a:gd name="T20" fmla="*/ 74 w 97"/>
                <a:gd name="T21" fmla="*/ 141 h 373"/>
                <a:gd name="T22" fmla="*/ 91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2 w 97"/>
                <a:gd name="T29" fmla="*/ 109 h 373"/>
                <a:gd name="T30" fmla="*/ 55 w 97"/>
                <a:gd name="T31" fmla="*/ 126 h 373"/>
                <a:gd name="T32" fmla="*/ 51 w 97"/>
                <a:gd name="T33" fmla="*/ 46 h 373"/>
                <a:gd name="T34" fmla="*/ 51 w 97"/>
                <a:gd name="T35" fmla="*/ 37 h 373"/>
                <a:gd name="T36" fmla="*/ 46 w 97"/>
                <a:gd name="T37" fmla="*/ 23 h 373"/>
                <a:gd name="T38" fmla="*/ 33 w 97"/>
                <a:gd name="T39" fmla="*/ 6 h 373"/>
                <a:gd name="T40" fmla="*/ 7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4 w 97"/>
                <a:gd name="T47" fmla="*/ 43 h 373"/>
                <a:gd name="T48" fmla="*/ 46 w 97"/>
                <a:gd name="T49" fmla="*/ 113 h 373"/>
                <a:gd name="T50" fmla="*/ 46 w 97"/>
                <a:gd name="T51" fmla="*/ 106 h 373"/>
                <a:gd name="T52" fmla="*/ 41 w 97"/>
                <a:gd name="T53" fmla="*/ 90 h 373"/>
                <a:gd name="T54" fmla="*/ 27 w 97"/>
                <a:gd name="T55" fmla="*/ 75 h 373"/>
                <a:gd name="T56" fmla="*/ 0 w 97"/>
                <a:gd name="T57" fmla="*/ 67 h 373"/>
                <a:gd name="T58" fmla="*/ 0 w 97"/>
                <a:gd name="T59" fmla="*/ 75 h 373"/>
                <a:gd name="T60" fmla="*/ 3 w 97"/>
                <a:gd name="T61" fmla="*/ 91 h 373"/>
                <a:gd name="T62" fmla="*/ 15 w 97"/>
                <a:gd name="T63" fmla="*/ 109 h 373"/>
                <a:gd name="T64" fmla="*/ 46 w 97"/>
                <a:gd name="T65" fmla="*/ 118 h 373"/>
                <a:gd name="T66" fmla="*/ 46 w 97"/>
                <a:gd name="T67" fmla="*/ 207 h 373"/>
                <a:gd name="T68" fmla="*/ 43 w 97"/>
                <a:gd name="T69" fmla="*/ 195 h 373"/>
                <a:gd name="T70" fmla="*/ 34 w 97"/>
                <a:gd name="T71" fmla="*/ 182 h 373"/>
                <a:gd name="T72" fmla="*/ 12 w 97"/>
                <a:gd name="T73" fmla="*/ 175 h 373"/>
                <a:gd name="T74" fmla="*/ 11 w 97"/>
                <a:gd name="T75" fmla="*/ 182 h 373"/>
                <a:gd name="T76" fmla="*/ 14 w 97"/>
                <a:gd name="T77" fmla="*/ 197 h 373"/>
                <a:gd name="T78" fmla="*/ 30 w 97"/>
                <a:gd name="T79" fmla="*/ 211 h 373"/>
                <a:gd name="T80" fmla="*/ 46 w 97"/>
                <a:gd name="T81" fmla="*/ 373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7" h="373">
                  <a:moveTo>
                    <a:pt x="51" y="373"/>
                  </a:moveTo>
                  <a:lnTo>
                    <a:pt x="51" y="237"/>
                  </a:lnTo>
                  <a:lnTo>
                    <a:pt x="54" y="237"/>
                  </a:lnTo>
                  <a:lnTo>
                    <a:pt x="60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1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5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2" y="197"/>
                  </a:lnTo>
                  <a:lnTo>
                    <a:pt x="64" y="205"/>
                  </a:lnTo>
                  <a:lnTo>
                    <a:pt x="55" y="215"/>
                  </a:lnTo>
                  <a:lnTo>
                    <a:pt x="51" y="232"/>
                  </a:lnTo>
                  <a:lnTo>
                    <a:pt x="51" y="147"/>
                  </a:lnTo>
                  <a:lnTo>
                    <a:pt x="54" y="147"/>
                  </a:lnTo>
                  <a:lnTo>
                    <a:pt x="60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1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5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2" y="109"/>
                  </a:lnTo>
                  <a:lnTo>
                    <a:pt x="64" y="116"/>
                  </a:lnTo>
                  <a:lnTo>
                    <a:pt x="55" y="126"/>
                  </a:lnTo>
                  <a:lnTo>
                    <a:pt x="51" y="141"/>
                  </a:lnTo>
                  <a:lnTo>
                    <a:pt x="51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6" y="23"/>
                  </a:lnTo>
                  <a:lnTo>
                    <a:pt x="41" y="15"/>
                  </a:lnTo>
                  <a:lnTo>
                    <a:pt x="33" y="6"/>
                  </a:lnTo>
                  <a:lnTo>
                    <a:pt x="22" y="2"/>
                  </a:lnTo>
                  <a:lnTo>
                    <a:pt x="7" y="0"/>
                  </a:lnTo>
                  <a:lnTo>
                    <a:pt x="7" y="2"/>
                  </a:lnTo>
                  <a:lnTo>
                    <a:pt x="8" y="9"/>
                  </a:lnTo>
                  <a:lnTo>
                    <a:pt x="11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4" y="43"/>
                  </a:lnTo>
                  <a:lnTo>
                    <a:pt x="46" y="46"/>
                  </a:lnTo>
                  <a:lnTo>
                    <a:pt x="46" y="113"/>
                  </a:lnTo>
                  <a:lnTo>
                    <a:pt x="46" y="112"/>
                  </a:lnTo>
                  <a:lnTo>
                    <a:pt x="46" y="106"/>
                  </a:lnTo>
                  <a:lnTo>
                    <a:pt x="43" y="98"/>
                  </a:lnTo>
                  <a:lnTo>
                    <a:pt x="41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3" y="91"/>
                  </a:lnTo>
                  <a:lnTo>
                    <a:pt x="7" y="100"/>
                  </a:lnTo>
                  <a:lnTo>
                    <a:pt x="15" y="109"/>
                  </a:lnTo>
                  <a:lnTo>
                    <a:pt x="28" y="114"/>
                  </a:lnTo>
                  <a:lnTo>
                    <a:pt x="46" y="118"/>
                  </a:lnTo>
                  <a:lnTo>
                    <a:pt x="46" y="209"/>
                  </a:lnTo>
                  <a:lnTo>
                    <a:pt x="46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39" y="188"/>
                  </a:lnTo>
                  <a:lnTo>
                    <a:pt x="34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1" y="182"/>
                  </a:lnTo>
                  <a:lnTo>
                    <a:pt x="11" y="188"/>
                  </a:lnTo>
                  <a:lnTo>
                    <a:pt x="14" y="197"/>
                  </a:lnTo>
                  <a:lnTo>
                    <a:pt x="19" y="205"/>
                  </a:lnTo>
                  <a:lnTo>
                    <a:pt x="30" y="211"/>
                  </a:lnTo>
                  <a:lnTo>
                    <a:pt x="46" y="215"/>
                  </a:lnTo>
                  <a:lnTo>
                    <a:pt x="46" y="373"/>
                  </a:lnTo>
                  <a:lnTo>
                    <a:pt x="51" y="37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89561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 sz="1723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endParaRPr>
            </a:p>
          </p:txBody>
        </p:sp>
      </p:grpSp>
      <p:sp>
        <p:nvSpPr>
          <p:cNvPr id="26" name="Rectangle 28"/>
          <p:cNvSpPr>
            <a:spLocks noChangeArrowheads="1"/>
          </p:cNvSpPr>
          <p:nvPr/>
        </p:nvSpPr>
        <p:spPr bwMode="gray">
          <a:xfrm>
            <a:off x="114301" y="6610352"/>
            <a:ext cx="8931275" cy="1635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571" tIns="44786" rIns="89571" bIns="44786" anchor="ctr"/>
          <a:lstStyle/>
          <a:p>
            <a:pPr defTabSz="89561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723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  <p:sp>
        <p:nvSpPr>
          <p:cNvPr id="27" name="Rectangle 33"/>
          <p:cNvSpPr>
            <a:spLocks noChangeArrowheads="1"/>
          </p:cNvSpPr>
          <p:nvPr/>
        </p:nvSpPr>
        <p:spPr bwMode="gray">
          <a:xfrm>
            <a:off x="85726" y="609600"/>
            <a:ext cx="8982075" cy="18573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571" tIns="44786" rIns="89571" bIns="44786" anchor="ctr"/>
          <a:lstStyle/>
          <a:p>
            <a:pPr defTabSz="89561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723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  <p:sp>
        <p:nvSpPr>
          <p:cNvPr id="28" name="Rectangle 38" descr="1"/>
          <p:cNvSpPr>
            <a:spLocks noChangeArrowheads="1"/>
          </p:cNvSpPr>
          <p:nvPr/>
        </p:nvSpPr>
        <p:spPr bwMode="gray">
          <a:xfrm>
            <a:off x="4067176" y="4497388"/>
            <a:ext cx="741363" cy="742950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571" tIns="44786" rIns="89571" bIns="44786" anchor="ctr"/>
          <a:lstStyle/>
          <a:p>
            <a:pPr defTabSz="89561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723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  <p:sp>
        <p:nvSpPr>
          <p:cNvPr id="29" name="Rectangle 40" descr="7"/>
          <p:cNvSpPr>
            <a:spLocks noChangeArrowheads="1"/>
          </p:cNvSpPr>
          <p:nvPr/>
        </p:nvSpPr>
        <p:spPr bwMode="gray">
          <a:xfrm>
            <a:off x="3275013" y="5314950"/>
            <a:ext cx="742950" cy="742950"/>
          </a:xfrm>
          <a:prstGeom prst="rect">
            <a:avLst/>
          </a:prstGeom>
          <a:blipFill dpi="0" rotWithShape="1">
            <a:blip r:embed="rId6" cstate="print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571" tIns="44786" rIns="89571" bIns="44786" anchor="ctr"/>
          <a:lstStyle/>
          <a:p>
            <a:pPr defTabSz="89561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723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  <p:sp>
        <p:nvSpPr>
          <p:cNvPr id="30" name="Rectangle 42"/>
          <p:cNvSpPr>
            <a:spLocks noChangeArrowheads="1"/>
          </p:cNvSpPr>
          <p:nvPr/>
        </p:nvSpPr>
        <p:spPr bwMode="gray">
          <a:xfrm>
            <a:off x="3282950" y="4510090"/>
            <a:ext cx="741363" cy="744537"/>
          </a:xfrm>
          <a:prstGeom prst="rect">
            <a:avLst/>
          </a:prstGeom>
          <a:solidFill>
            <a:srgbClr val="D7D7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571" tIns="44786" rIns="89571" bIns="44786" anchor="ctr"/>
          <a:lstStyle/>
          <a:p>
            <a:pPr defTabSz="89561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723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  <p:sp>
        <p:nvSpPr>
          <p:cNvPr id="31" name="Rectangle 37" descr="6"/>
          <p:cNvSpPr>
            <a:spLocks noChangeArrowheads="1"/>
          </p:cNvSpPr>
          <p:nvPr/>
        </p:nvSpPr>
        <p:spPr bwMode="gray">
          <a:xfrm>
            <a:off x="1703388" y="5314950"/>
            <a:ext cx="742950" cy="742950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571" tIns="44786" rIns="89571" bIns="44786" anchor="ctr"/>
          <a:lstStyle/>
          <a:p>
            <a:pPr defTabSz="89561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723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  <p:sp>
        <p:nvSpPr>
          <p:cNvPr id="32" name="Rectangle 49"/>
          <p:cNvSpPr>
            <a:spLocks noChangeArrowheads="1"/>
          </p:cNvSpPr>
          <p:nvPr/>
        </p:nvSpPr>
        <p:spPr bwMode="gray">
          <a:xfrm>
            <a:off x="1703388" y="4511675"/>
            <a:ext cx="742950" cy="74295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571" tIns="44786" rIns="89571" bIns="44786" anchor="ctr"/>
          <a:lstStyle/>
          <a:p>
            <a:pPr defTabSz="89561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723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  <p:sp>
        <p:nvSpPr>
          <p:cNvPr id="33" name="Rectangle 50"/>
          <p:cNvSpPr>
            <a:spLocks noChangeArrowheads="1"/>
          </p:cNvSpPr>
          <p:nvPr/>
        </p:nvSpPr>
        <p:spPr bwMode="gray">
          <a:xfrm>
            <a:off x="128589" y="4511675"/>
            <a:ext cx="741362" cy="74295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571" tIns="44786" rIns="89571" bIns="44786" anchor="ctr"/>
          <a:lstStyle/>
          <a:p>
            <a:pPr defTabSz="89561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723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  <p:sp>
        <p:nvSpPr>
          <p:cNvPr id="34" name="Rectangle 52"/>
          <p:cNvSpPr>
            <a:spLocks noChangeArrowheads="1"/>
          </p:cNvSpPr>
          <p:nvPr/>
        </p:nvSpPr>
        <p:spPr bwMode="gray">
          <a:xfrm>
            <a:off x="2492375" y="5314950"/>
            <a:ext cx="742950" cy="7429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571" tIns="44786" rIns="89571" bIns="44786" anchor="ctr"/>
          <a:lstStyle/>
          <a:p>
            <a:pPr defTabSz="89561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723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  <p:pic>
        <p:nvPicPr>
          <p:cNvPr id="35" name="Picture 43" descr="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30176" y="2911475"/>
            <a:ext cx="1347788" cy="153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Rectangle 70" descr="2"/>
          <p:cNvSpPr>
            <a:spLocks noChangeArrowheads="1"/>
          </p:cNvSpPr>
          <p:nvPr/>
        </p:nvSpPr>
        <p:spPr bwMode="gray">
          <a:xfrm>
            <a:off x="1701801" y="3705225"/>
            <a:ext cx="744538" cy="742950"/>
          </a:xfrm>
          <a:prstGeom prst="rect">
            <a:avLst/>
          </a:prstGeom>
          <a:blipFill dpi="0" rotWithShape="1">
            <a:blip r:embed="rId9" cstate="print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571" tIns="44786" rIns="89571" bIns="44786" anchor="ctr"/>
          <a:lstStyle/>
          <a:p>
            <a:pPr defTabSz="89561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723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00117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26" grpId="0" animBg="1"/>
      <p:bldP spid="27" grpId="0" animBg="1"/>
      <p:bldP spid="31" grpId="0" animBg="1"/>
      <p:bldP spid="32" grpId="0" animBg="1"/>
      <p:bldP spid="36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7CB86-83C8-4E3B-9657-7BD4680D634F}" type="datetimeFigureOut">
              <a:rPr lang="zh-TW" altLang="en-US" smtClean="0"/>
              <a:t>2026/4/16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BD4B6-5BBE-4B4D-A407-49B5C5D276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88019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hyperlink" Target="https://youtu.be/ips-d7c3h2I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1.jpg"/><Relationship Id="rId7" Type="http://schemas.openxmlformats.org/officeDocument/2006/relationships/hyperlink" Target="https://youtu.be/4Jgk4bPu-aU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g"/><Relationship Id="rId4" Type="http://schemas.openxmlformats.org/officeDocument/2006/relationships/image" Target="../media/image35.jp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openxmlformats.org/officeDocument/2006/relationships/image" Target="../media/image35.jp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hyperlink" Target="https://youtu.be/l4FKCDY4e-Q" TargetMode="External"/><Relationship Id="rId4" Type="http://schemas.openxmlformats.org/officeDocument/2006/relationships/image" Target="../media/image39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g"/><Relationship Id="rId4" Type="http://schemas.openxmlformats.org/officeDocument/2006/relationships/image" Target="../media/image40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6aIdRd1gXHo" TargetMode="External"/><Relationship Id="rId3" Type="http://schemas.microsoft.com/office/2007/relationships/hdphoto" Target="../media/hdphoto5.wdp"/><Relationship Id="rId7" Type="http://schemas.openxmlformats.org/officeDocument/2006/relationships/image" Target="../media/image46.jp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0.jpg"/><Relationship Id="rId9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gif"/><Relationship Id="rId4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7" Type="http://schemas.openxmlformats.org/officeDocument/2006/relationships/image" Target="../media/image2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iE5wLHLhPLc" TargetMode="External"/><Relationship Id="rId5" Type="http://schemas.openxmlformats.org/officeDocument/2006/relationships/image" Target="../media/image51.gif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g"/><Relationship Id="rId4" Type="http://schemas.openxmlformats.org/officeDocument/2006/relationships/image" Target="../media/image52.png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openxmlformats.org/officeDocument/2006/relationships/image" Target="../media/image20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ES5yFmtkIPE&amp;ab_channel=Jommytsai" TargetMode="External"/><Relationship Id="rId5" Type="http://schemas.openxmlformats.org/officeDocument/2006/relationships/image" Target="../media/image56.jpeg"/><Relationship Id="rId4" Type="http://schemas.openxmlformats.org/officeDocument/2006/relationships/image" Target="../media/image52.png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 5"/>
          <p:cNvSpPr/>
          <p:nvPr/>
        </p:nvSpPr>
        <p:spPr>
          <a:xfrm>
            <a:off x="395536" y="517118"/>
            <a:ext cx="8352928" cy="144016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臺北市私立光仁國民小學</a:t>
            </a:r>
            <a:endParaRPr lang="zh-TW" altLang="en-US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4925512"/>
            <a:ext cx="2088232" cy="1652337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882152"/>
            <a:ext cx="2016224" cy="1739056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561" y="5104004"/>
            <a:ext cx="1656310" cy="1517204"/>
          </a:xfrm>
          <a:prstGeom prst="rect">
            <a:avLst/>
          </a:prstGeom>
        </p:spPr>
      </p:pic>
      <p:sp>
        <p:nvSpPr>
          <p:cNvPr id="7" name="橢圓形圖說文字 6"/>
          <p:cNvSpPr/>
          <p:nvPr/>
        </p:nvSpPr>
        <p:spPr>
          <a:xfrm>
            <a:off x="0" y="2276872"/>
            <a:ext cx="8975484" cy="2952328"/>
          </a:xfrm>
          <a:prstGeom prst="wedgeEllipseCallout">
            <a:avLst>
              <a:gd name="adj1" fmla="val -37291"/>
              <a:gd name="adj2" fmla="val 48656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新住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民多元</a:t>
            </a:r>
            <a:r>
              <a:rPr lang="zh-TW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文化日宣導</a:t>
            </a:r>
            <a:endParaRPr lang="en-US" altLang="zh-TW" sz="4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en-US" altLang="zh-TW" sz="4800" b="1" dirty="0" smtClean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800" b="1" dirty="0" smtClean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全球一家親</a:t>
            </a:r>
            <a:r>
              <a:rPr lang="en-US" altLang="zh-TW" sz="4800" b="1" dirty="0" smtClean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4800" b="1" dirty="0">
              <a:solidFill>
                <a:srgbClr val="FF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619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9552" y="22109"/>
            <a:ext cx="8229600" cy="1143000"/>
          </a:xfrm>
        </p:spPr>
        <p:txBody>
          <a:bodyPr/>
          <a:lstStyle/>
          <a:p>
            <a:r>
              <a:rPr lang="zh-TW" altLang="en-US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一、新住民的意義</a:t>
            </a:r>
            <a:endParaRPr lang="zh-TW" altLang="en-US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39552" y="1052736"/>
            <a:ext cx="8229600" cy="5517232"/>
          </a:xfrm>
        </p:spPr>
        <p:txBody>
          <a:bodyPr>
            <a:noAutofit/>
          </a:bodyPr>
          <a:lstStyle/>
          <a:p>
            <a:r>
              <a:rPr lang="zh-TW" altLang="zh-TW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新住民是指移居到一個國家或地區的人口，他們可能具有不同的國籍、文化、</a:t>
            </a:r>
            <a:r>
              <a:rPr lang="zh-TW" altLang="zh-TW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語言</a:t>
            </a:r>
            <a:r>
              <a:rPr lang="zh-TW" altLang="zh-TW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和宗教背景</a:t>
            </a:r>
            <a:r>
              <a:rPr lang="zh-TW" altLang="zh-TW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4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TW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隨著</a:t>
            </a:r>
            <a:r>
              <a:rPr lang="zh-TW" altLang="zh-TW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全球化的加速和國際移民的增加，新住民已成為許多國家和地區社會的一個重要組成部分。</a:t>
            </a:r>
            <a:endParaRPr lang="en-US" altLang="zh-TW" sz="4400" dirty="0" smtClean="0">
              <a:solidFill>
                <a:srgbClr val="0033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0022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>
            <a:normAutofit fontScale="90000"/>
          </a:bodyPr>
          <a:lstStyle/>
          <a:p>
            <a:r>
              <a:rPr lang="zh-TW" altLang="en-US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二、臺灣新住民及新住民子女</a:t>
            </a:r>
            <a:endParaRPr lang="zh-TW" altLang="en-US" sz="5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4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新住</a:t>
            </a:r>
            <a:r>
              <a:rPr lang="zh-TW" altLang="en-US" sz="4400" b="1" dirty="0" smtClean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民</a:t>
            </a:r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：</a:t>
            </a:r>
            <a:r>
              <a:rPr lang="en-US" altLang="zh-TW" sz="3600" i="1" u="sng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(</a:t>
            </a:r>
            <a:r>
              <a:rPr lang="zh-TW" altLang="en-US" sz="3600" i="1" u="sng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依據內政部移民署定義</a:t>
            </a:r>
            <a:r>
              <a:rPr lang="en-US" altLang="zh-TW" sz="3600" i="1" u="sng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)</a:t>
            </a:r>
            <a:endParaRPr lang="en-US" altLang="zh-TW" sz="3600" i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與</a:t>
            </a:r>
            <a:r>
              <a:rPr lang="zh-TW" altLang="en-US" sz="4400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臺灣</a:t>
            </a:r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人結婚</a:t>
            </a: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之外國人、無國籍</a:t>
            </a:r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人及取得</a:t>
            </a:r>
            <a:r>
              <a:rPr lang="zh-TW" altLang="en-US" sz="4400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中華民國</a:t>
            </a:r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的國籍者，在</a:t>
            </a:r>
            <a:r>
              <a:rPr lang="zh-TW" altLang="en-US" sz="44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臺</a:t>
            </a: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合法居留、定居或設有戶籍</a:t>
            </a:r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4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4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新住民子女</a:t>
            </a:r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endParaRPr lang="en-US" altLang="zh-TW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新</a:t>
            </a: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住</a:t>
            </a:r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民和</a:t>
            </a:r>
            <a:r>
              <a:rPr lang="zh-TW" altLang="en-US" sz="4400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臺灣</a:t>
            </a:r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人所生的孩子。</a:t>
            </a:r>
            <a:endParaRPr lang="zh-TW" altLang="en-US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5857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三、</a:t>
            </a:r>
            <a:r>
              <a:rPr lang="zh-TW" altLang="en-US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多元文化</a:t>
            </a:r>
            <a:r>
              <a:rPr lang="zh-TW" altLang="en-US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的意義</a:t>
            </a:r>
            <a:endParaRPr lang="zh-TW" altLang="en-US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多元文化是指社會中存在著多種不同的文化背景，這些文化背景可以是基於種族、語言、宗教、風俗習慣等多種因素。在多元文化社會中，人們可以與不同背景的人交流和相互了解，從而更</a:t>
            </a:r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好的理解</a:t>
            </a: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和尊重彼此的文化差異。</a:t>
            </a:r>
            <a:endParaRPr lang="en-US" altLang="zh-TW" sz="4400" dirty="0" smtClean="0">
              <a:solidFill>
                <a:srgbClr val="0033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38080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四、</a:t>
            </a:r>
            <a:r>
              <a:rPr lang="zh-TW" altLang="en-US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多元文化</a:t>
            </a:r>
            <a:r>
              <a:rPr lang="zh-TW" altLang="en-US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的意義</a:t>
            </a:r>
            <a:endParaRPr lang="zh-TW" altLang="en-US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多元文化是由不同</a:t>
            </a:r>
            <a:r>
              <a: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信念</a:t>
            </a: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4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行為</a:t>
            </a:r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4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宗教</a:t>
            </a: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4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種族</a:t>
            </a: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語言</a:t>
            </a: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建築、美食</a:t>
            </a: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4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服飾</a:t>
            </a:r>
            <a:r>
              <a:rPr lang="en-US" altLang="zh-TW" sz="4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……</a:t>
            </a:r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等組成。</a:t>
            </a:r>
            <a:endParaRPr lang="en-US" altLang="zh-TW" sz="4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不同文化之間，需彼此</a:t>
            </a:r>
            <a:r>
              <a:rPr lang="zh-TW" altLang="en-US" sz="4400" b="1" dirty="0" smtClean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和</a:t>
            </a:r>
            <a:r>
              <a:rPr lang="zh-TW" altLang="en-US" sz="4400" b="1" dirty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樂</a:t>
            </a:r>
            <a:r>
              <a:rPr lang="zh-TW" altLang="en-US" sz="4400" b="1" dirty="0" smtClean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相處</a:t>
            </a:r>
            <a:r>
              <a:rPr lang="zh-TW" altLang="en-US" sz="4400" dirty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4400" b="1" dirty="0" smtClean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相互尊重</a:t>
            </a:r>
            <a:r>
              <a:rPr lang="zh-TW" altLang="en-US" sz="4400" dirty="0" smtClean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4400" dirty="0" smtClean="0">
              <a:solidFill>
                <a:srgbClr val="0033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5114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五、多元文化的精神</a:t>
            </a:r>
            <a:endParaRPr lang="zh-TW" altLang="en-US" sz="5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關懷</a:t>
            </a:r>
            <a:endParaRPr lang="en-US" altLang="zh-TW" sz="4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尊重</a:t>
            </a:r>
            <a:endParaRPr lang="en-US" altLang="zh-TW" sz="4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接納</a:t>
            </a:r>
            <a:endParaRPr lang="en-US" altLang="zh-TW" sz="4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包容</a:t>
            </a:r>
          </a:p>
        </p:txBody>
      </p:sp>
    </p:spTree>
    <p:extLst>
      <p:ext uri="{BB962C8B-B14F-4D97-AF65-F5344CB8AC3E}">
        <p14:creationId xmlns:p14="http://schemas.microsoft.com/office/powerpoint/2010/main" val="349179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六、新住民多元文化</a:t>
            </a:r>
            <a:endParaRPr lang="zh-TW" altLang="en-US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在新住民的多元文化社會中，不同文化的交流和融合已成為一個不可避免的現實。這種文化交流和融合有助於促進文化多樣性的發展，提高人們的文化意識和文化素質。同時，也可以促進人們之間的相互理解和尊重，減少文化衝突和誤解</a:t>
            </a:r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4400" dirty="0" smtClean="0">
              <a:solidFill>
                <a:srgbClr val="0033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6676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zh-TW" altLang="en-US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七、新住民多元文化</a:t>
            </a:r>
            <a:endParaRPr lang="zh-TW" altLang="en-US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3568" y="1166018"/>
            <a:ext cx="8229600" cy="5647358"/>
          </a:xfrm>
        </p:spPr>
        <p:txBody>
          <a:bodyPr>
            <a:noAutofit/>
          </a:bodyPr>
          <a:lstStyle/>
          <a:p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在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新住民的多元文化社會中，應該鼓勵人們之間的文化交流和融合，尊重和包容不同文化背景的人群。為了讓大家能更深刻體驗新住民多元文化</a:t>
            </a:r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，輔導室在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新住民多元文化宣導中，介紹了六個國家的特殊節慶，包含：日本─東京高圓寺的阿波舞節、中國─哈爾濱國際冰雪節、越南的香水塔節、印尼─峇厘島靜居日、德國─慕尼黑啤酒節、以及法國─里昂的燈光節</a:t>
            </a:r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600" dirty="0" smtClean="0">
              <a:solidFill>
                <a:srgbClr val="0033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8183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976" y="0"/>
            <a:ext cx="917597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39552" y="620688"/>
            <a:ext cx="7772400" cy="2160240"/>
          </a:xfrm>
        </p:spPr>
        <p:txBody>
          <a:bodyPr>
            <a:noAutofit/>
          </a:bodyPr>
          <a:lstStyle/>
          <a:p>
            <a:r>
              <a:rPr lang="zh-TW" altLang="en-US" sz="72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八、東亞文化介紹</a:t>
            </a:r>
            <a:r>
              <a:rPr lang="en-US" altLang="zh-TW" sz="5400" b="1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列舉兩例</a:t>
            </a:r>
            <a:r>
              <a:rPr lang="en-US" altLang="zh-TW" sz="5400" b="1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5400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副標題 3"/>
          <p:cNvSpPr>
            <a:spLocks noGrp="1"/>
          </p:cNvSpPr>
          <p:nvPr>
            <p:ph type="subTitle" idx="1"/>
          </p:nvPr>
        </p:nvSpPr>
        <p:spPr>
          <a:xfrm>
            <a:off x="1259632" y="3212976"/>
            <a:ext cx="6400800" cy="2736304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6000" b="1" dirty="0" smtClean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日本</a:t>
            </a:r>
            <a:endParaRPr lang="en-US" altLang="zh-TW" sz="6000" b="1" dirty="0" smtClean="0">
              <a:solidFill>
                <a:srgbClr val="0033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6000" b="1" dirty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中國</a:t>
            </a:r>
          </a:p>
        </p:txBody>
      </p:sp>
    </p:spTree>
    <p:extLst>
      <p:ext uri="{BB962C8B-B14F-4D97-AF65-F5344CB8AC3E}">
        <p14:creationId xmlns:p14="http://schemas.microsoft.com/office/powerpoint/2010/main" val="6574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日本</a:t>
            </a:r>
            <a:r>
              <a:rPr lang="en-US" altLang="zh-TW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(1/4)</a:t>
            </a:r>
            <a:endParaRPr lang="zh-TW" altLang="en-US" sz="5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76672"/>
            <a:ext cx="1749425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內容版面配置區 7"/>
          <p:cNvSpPr>
            <a:spLocks noGrp="1"/>
          </p:cNvSpPr>
          <p:nvPr>
            <p:ph idx="1"/>
          </p:nvPr>
        </p:nvSpPr>
        <p:spPr>
          <a:xfrm>
            <a:off x="323528" y="1419524"/>
            <a:ext cx="8363272" cy="4706640"/>
          </a:xfrm>
        </p:spPr>
        <p:txBody>
          <a:bodyPr/>
          <a:lstStyle/>
          <a:p>
            <a:pPr marL="0" indent="0" algn="ctr">
              <a:buNone/>
            </a:pPr>
            <a:r>
              <a:rPr lang="zh-TW" altLang="en-US" sz="3600" b="1" dirty="0" smtClean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地理位置</a:t>
            </a:r>
            <a:endParaRPr lang="en-US" altLang="zh-TW" sz="3600" b="1" dirty="0" smtClean="0">
              <a:solidFill>
                <a:srgbClr val="0033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7" y="1988840"/>
            <a:ext cx="6768753" cy="4599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37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TW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4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日本</a:t>
            </a:r>
            <a:r>
              <a:rPr lang="en-US" altLang="zh-TW" sz="4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(2/4</a:t>
            </a:r>
            <a:r>
              <a:rPr lang="en-US" altLang="zh-TW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4800" b="1" dirty="0">
              <a:solidFill>
                <a:srgbClr val="FF000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39552" y="1461059"/>
            <a:ext cx="8363272" cy="4853136"/>
          </a:xfrm>
        </p:spPr>
        <p:txBody>
          <a:bodyPr>
            <a:normAutofit/>
          </a:bodyPr>
          <a:lstStyle/>
          <a:p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特殊節慶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東京</a:t>
            </a:r>
            <a:r>
              <a:rPr lang="zh-TW" altLang="en-US" sz="36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高圓</a:t>
            </a:r>
            <a:r>
              <a:rPr lang="zh-TW" altLang="en-US" sz="36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寺阿波舞</a:t>
            </a:r>
            <a:r>
              <a:rPr lang="zh-TW" altLang="en-US" sz="36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節</a:t>
            </a:r>
            <a:endParaRPr lang="en-US" altLang="zh-TW" sz="3600" b="1" dirty="0" smtClean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阿</a:t>
            </a:r>
            <a:r>
              <a:rPr lang="zh-TW" altLang="en-US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波</a:t>
            </a:r>
            <a:r>
              <a:rPr lang="zh-TW" altLang="en-US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舞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簡介：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舉辦時間：每年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月底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擁有</a:t>
            </a:r>
            <a:r>
              <a:rPr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400</a:t>
            </a: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多年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歷史的日本傳統集體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舞蹈。</a:t>
            </a:r>
          </a:p>
          <a:p>
            <a:pPr marL="0" indent="0">
              <a:buNone/>
            </a:pP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最早起於四國德島縣。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以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三味線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太鼓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鉦鼓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篠笛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等樂器，演奏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出兩拍子樂曲伴奏。</a:t>
            </a:r>
          </a:p>
          <a:p>
            <a:pPr marL="0" indent="0">
              <a:buNone/>
            </a:pP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5.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舞姿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著重於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手部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姿勢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406" y="188640"/>
            <a:ext cx="1749425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5013176"/>
            <a:ext cx="1800000" cy="123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77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4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日本</a:t>
            </a:r>
            <a:r>
              <a:rPr lang="en-US" altLang="zh-TW" sz="4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(3/4</a:t>
            </a:r>
            <a:r>
              <a:rPr lang="en-US" altLang="zh-TW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4800" b="1" dirty="0">
              <a:solidFill>
                <a:srgbClr val="FF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6991" y="332654"/>
            <a:ext cx="1749425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內容版面配置區 6"/>
          <p:cNvSpPr>
            <a:spLocks noGrp="1"/>
          </p:cNvSpPr>
          <p:nvPr>
            <p:ph idx="1"/>
          </p:nvPr>
        </p:nvSpPr>
        <p:spPr>
          <a:xfrm>
            <a:off x="446856" y="1628800"/>
            <a:ext cx="8229600" cy="45259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以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連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」為單位，一個連裡約有數十位舞者共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 同表演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7.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高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圓寺的阿波舞祭，是東京規模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最大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歷史最</a:t>
            </a:r>
            <a:endParaRPr lang="en-US" altLang="zh-TW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久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的阿波舞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祭典。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祭典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中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萬人當街共舞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之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盛大景況，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可說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是東京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都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內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夏日最引人注目的活動之一。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9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參加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隊伍，在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裝扮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和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舞姿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上各顯特色，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共同舞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出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夏日的熱情與活力。</a:t>
            </a:r>
          </a:p>
          <a:p>
            <a:endParaRPr lang="zh-TW" altLang="en-US" dirty="0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37213"/>
            <a:ext cx="1800000" cy="125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20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日本</a:t>
            </a:r>
            <a:r>
              <a:rPr lang="en-US" altLang="zh-TW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(4/4</a:t>
            </a:r>
            <a:r>
              <a:rPr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2019</a:t>
            </a:r>
            <a:r>
              <a:rPr lang="zh-TW" altLang="en-US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zh-TW" altLang="en-US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，高圓寺的阿波舞者們有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到臺灣</a:t>
            </a:r>
            <a:endParaRPr lang="en-US" altLang="zh-TW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巡迴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公演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，公演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的舞者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人數共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160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人。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4983" y="332652"/>
            <a:ext cx="1749425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924944"/>
            <a:ext cx="6400000" cy="3600000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7430820" y="2943808"/>
            <a:ext cx="1461116" cy="12618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公演影片   </a:t>
            </a:r>
            <a:endParaRPr lang="en-US" altLang="zh-TW" sz="2400" b="1" dirty="0" smtClean="0">
              <a:solidFill>
                <a:srgbClr val="FF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請點選</a:t>
            </a:r>
            <a:endParaRPr lang="en-US" altLang="zh-TW" sz="24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1400" b="1" dirty="0" smtClean="0">
                <a:solidFill>
                  <a:schemeClr val="accent4">
                    <a:lumMod val="75000"/>
                  </a:schemeClr>
                </a:solidFill>
                <a:latin typeface="+mj-lt"/>
                <a:ea typeface="標楷體" panose="03000509000000000000" pitchFamily="65" charset="-120"/>
              </a:rPr>
              <a:t>(</a:t>
            </a:r>
            <a:r>
              <a:rPr lang="zh-TW" altLang="en-US" sz="1400" b="1" dirty="0" smtClean="0">
                <a:solidFill>
                  <a:schemeClr val="accent4">
                    <a:lumMod val="75000"/>
                  </a:schemeClr>
                </a:solidFill>
                <a:latin typeface="+mj-lt"/>
                <a:ea typeface="標楷體" panose="03000509000000000000" pitchFamily="65" charset="-120"/>
              </a:rPr>
              <a:t>跳舞片段可從</a:t>
            </a:r>
            <a:r>
              <a:rPr lang="en-US" altLang="zh-TW" sz="1400" b="1" dirty="0" smtClean="0">
                <a:solidFill>
                  <a:schemeClr val="accent4">
                    <a:lumMod val="75000"/>
                  </a:schemeClr>
                </a:solidFill>
                <a:latin typeface="+mj-lt"/>
                <a:ea typeface="標楷體" panose="03000509000000000000" pitchFamily="65" charset="-120"/>
              </a:rPr>
              <a:t>16’00’’</a:t>
            </a:r>
            <a:r>
              <a:rPr lang="zh-TW" altLang="en-US" sz="1400" b="1" dirty="0" smtClean="0">
                <a:solidFill>
                  <a:schemeClr val="accent4">
                    <a:lumMod val="75000"/>
                  </a:schemeClr>
                </a:solidFill>
                <a:latin typeface="+mj-lt"/>
                <a:ea typeface="標楷體" panose="03000509000000000000" pitchFamily="65" charset="-120"/>
              </a:rPr>
              <a:t>開始看</a:t>
            </a:r>
            <a:r>
              <a:rPr lang="en-US" altLang="zh-TW" sz="1400" b="1" dirty="0" smtClean="0">
                <a:solidFill>
                  <a:schemeClr val="accent4">
                    <a:lumMod val="75000"/>
                  </a:schemeClr>
                </a:solidFill>
                <a:latin typeface="+mj-lt"/>
                <a:ea typeface="標楷體" panose="03000509000000000000" pitchFamily="65" charset="-120"/>
              </a:rPr>
              <a:t>)</a:t>
            </a:r>
            <a:endParaRPr lang="zh-TW" altLang="en-US" sz="1400" b="1" dirty="0">
              <a:solidFill>
                <a:schemeClr val="accent4">
                  <a:lumMod val="75000"/>
                </a:schemeClr>
              </a:solidFill>
              <a:latin typeface="+mj-lt"/>
              <a:ea typeface="標楷體" panose="03000509000000000000" pitchFamily="65" charset="-120"/>
            </a:endParaRPr>
          </a:p>
        </p:txBody>
      </p:sp>
      <p:pic>
        <p:nvPicPr>
          <p:cNvPr id="1026" name="Picture 2" descr="C:\Users\USER\AppData\Local\Microsoft\Windows\INetCache\IE\NHKLIMZK\Click-Download-PNG[1]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378" y="4240175"/>
            <a:ext cx="1080000" cy="675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949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標題 5"/>
          <p:cNvSpPr>
            <a:spLocks noGrp="1"/>
          </p:cNvSpPr>
          <p:nvPr>
            <p:ph type="title"/>
          </p:nvPr>
        </p:nvSpPr>
        <p:spPr>
          <a:xfrm>
            <a:off x="457200" y="908720"/>
            <a:ext cx="6851104" cy="1143000"/>
          </a:xfrm>
        </p:spPr>
        <p:txBody>
          <a:bodyPr>
            <a:normAutofit fontScale="90000"/>
          </a:bodyPr>
          <a:lstStyle/>
          <a:p>
            <a:r>
              <a:rPr lang="en-US" altLang="zh-TW" kern="0" dirty="0" smtClean="0">
                <a:solidFill>
                  <a:srgbClr val="000000"/>
                </a:solidFill>
                <a:ea typeface="標楷體"/>
                <a:cs typeface="標楷體"/>
              </a:rPr>
              <a:t/>
            </a:r>
            <a:br>
              <a:rPr lang="en-US" altLang="zh-TW" kern="0" dirty="0" smtClean="0">
                <a:solidFill>
                  <a:srgbClr val="000000"/>
                </a:solidFill>
                <a:ea typeface="標楷體"/>
                <a:cs typeface="標楷體"/>
              </a:rPr>
            </a:br>
            <a:r>
              <a:rPr lang="zh-TW" altLang="zh-TW" kern="0" dirty="0" smtClean="0">
                <a:solidFill>
                  <a:srgbClr val="000000"/>
                </a:solidFill>
                <a:ea typeface="標楷體"/>
                <a:cs typeface="標楷體"/>
              </a:rPr>
              <a:t>西班牙</a:t>
            </a:r>
            <a:r>
              <a:rPr lang="en-US" altLang="zh-TW" kern="0" dirty="0">
                <a:solidFill>
                  <a:srgbClr val="000000"/>
                </a:solidFill>
                <a:ea typeface="標楷體"/>
                <a:cs typeface="標楷體"/>
              </a:rPr>
              <a:t>La Tomatina</a:t>
            </a:r>
            <a:r>
              <a:rPr lang="zh-TW" altLang="zh-TW" kern="0" dirty="0">
                <a:solidFill>
                  <a:srgbClr val="000000"/>
                </a:solidFill>
                <a:ea typeface="標楷體"/>
                <a:cs typeface="標楷體"/>
              </a:rPr>
              <a:t>番茄</a:t>
            </a:r>
            <a:r>
              <a:rPr lang="zh-TW" altLang="zh-TW" kern="0" dirty="0" smtClean="0">
                <a:solidFill>
                  <a:srgbClr val="000000"/>
                </a:solidFill>
                <a:ea typeface="標楷體"/>
                <a:cs typeface="標楷體"/>
              </a:rPr>
              <a:t>節</a:t>
            </a:r>
            <a:r>
              <a:rPr lang="en-US" altLang="zh-TW" kern="0" dirty="0" smtClean="0">
                <a:solidFill>
                  <a:srgbClr val="000000"/>
                </a:solidFill>
                <a:ea typeface="標楷體"/>
                <a:cs typeface="標楷體"/>
              </a:rPr>
              <a:t/>
            </a:r>
            <a:br>
              <a:rPr lang="en-US" altLang="zh-TW" kern="0" dirty="0" smtClean="0">
                <a:solidFill>
                  <a:srgbClr val="000000"/>
                </a:solidFill>
                <a:ea typeface="標楷體"/>
                <a:cs typeface="標楷體"/>
              </a:rPr>
            </a:br>
            <a:r>
              <a:rPr lang="zh-TW" altLang="en-US" sz="2700" kern="0" dirty="0" smtClean="0">
                <a:solidFill>
                  <a:srgbClr val="000000"/>
                </a:solidFill>
                <a:ea typeface="標楷體"/>
                <a:cs typeface="標楷體"/>
              </a:rPr>
              <a:t>每年</a:t>
            </a:r>
            <a:r>
              <a:rPr lang="en-US" altLang="zh-TW" sz="2700" kern="0" dirty="0">
                <a:solidFill>
                  <a:srgbClr val="000000"/>
                </a:solidFill>
                <a:ea typeface="標楷體"/>
                <a:cs typeface="標楷體"/>
              </a:rPr>
              <a:t>8</a:t>
            </a:r>
            <a:r>
              <a:rPr lang="zh-TW" altLang="en-US" sz="2700" kern="0" dirty="0">
                <a:solidFill>
                  <a:srgbClr val="000000"/>
                </a:solidFill>
                <a:ea typeface="標楷體"/>
                <a:cs typeface="標楷體"/>
              </a:rPr>
              <a:t>月的最後一個週三，在西班牙瓦倫西亞的布尼奧爾（</a:t>
            </a:r>
            <a:r>
              <a:rPr lang="en-US" altLang="zh-TW" sz="2700" kern="0" dirty="0" err="1">
                <a:solidFill>
                  <a:srgbClr val="000000"/>
                </a:solidFill>
                <a:ea typeface="標楷體"/>
                <a:cs typeface="標楷體"/>
              </a:rPr>
              <a:t>Bunol</a:t>
            </a:r>
            <a:r>
              <a:rPr lang="zh-TW" altLang="en-US" sz="2700" kern="0" dirty="0">
                <a:solidFill>
                  <a:srgbClr val="000000"/>
                </a:solidFill>
                <a:ea typeface="標楷體"/>
                <a:cs typeface="標楷體"/>
              </a:rPr>
              <a:t>）小鎮舉行，會舉行一年一度的西班牙番茄節（</a:t>
            </a:r>
            <a:r>
              <a:rPr lang="en-US" altLang="zh-TW" sz="2700" kern="0" dirty="0">
                <a:solidFill>
                  <a:srgbClr val="000000"/>
                </a:solidFill>
                <a:ea typeface="標楷體"/>
                <a:cs typeface="標楷體"/>
              </a:rPr>
              <a:t>La Tomatina Festival</a:t>
            </a:r>
            <a:r>
              <a:rPr lang="zh-TW" altLang="en-US" sz="2700" kern="0" dirty="0">
                <a:solidFill>
                  <a:srgbClr val="000000"/>
                </a:solidFill>
                <a:ea typeface="標楷體"/>
                <a:cs typeface="標楷體"/>
              </a:rPr>
              <a:t>），自</a:t>
            </a:r>
            <a:r>
              <a:rPr lang="en-US" altLang="zh-TW" sz="2700" kern="0" dirty="0">
                <a:solidFill>
                  <a:srgbClr val="000000"/>
                </a:solidFill>
                <a:ea typeface="標楷體"/>
                <a:cs typeface="標楷體"/>
              </a:rPr>
              <a:t>1945</a:t>
            </a:r>
            <a:r>
              <a:rPr lang="zh-TW" altLang="en-US" sz="2700" kern="0" dirty="0">
                <a:solidFill>
                  <a:srgbClr val="000000"/>
                </a:solidFill>
                <a:ea typeface="標楷體"/>
                <a:cs typeface="標楷體"/>
              </a:rPr>
              <a:t>開始，番茄大戰就成了布尼奧爾鎮（</a:t>
            </a:r>
            <a:r>
              <a:rPr lang="en-US" altLang="zh-TW" sz="2700" kern="0" dirty="0" err="1">
                <a:solidFill>
                  <a:srgbClr val="000000"/>
                </a:solidFill>
                <a:ea typeface="標楷體"/>
                <a:cs typeface="標楷體"/>
              </a:rPr>
              <a:t>Bunol</a:t>
            </a:r>
            <a:r>
              <a:rPr lang="en-US" altLang="zh-TW" sz="2700" kern="0" dirty="0">
                <a:solidFill>
                  <a:srgbClr val="000000"/>
                </a:solidFill>
                <a:ea typeface="標楷體"/>
                <a:cs typeface="標楷體"/>
              </a:rPr>
              <a:t> </a:t>
            </a:r>
            <a:r>
              <a:rPr lang="zh-TW" altLang="en-US" sz="2700" kern="0" dirty="0">
                <a:solidFill>
                  <a:srgbClr val="000000"/>
                </a:solidFill>
                <a:ea typeface="標楷體"/>
                <a:cs typeface="標楷體"/>
              </a:rPr>
              <a:t>）最重要的傳統活動，每年約消耗</a:t>
            </a:r>
            <a:r>
              <a:rPr lang="en-US" altLang="zh-TW" sz="2700" kern="0" dirty="0">
                <a:solidFill>
                  <a:srgbClr val="000000"/>
                </a:solidFill>
                <a:ea typeface="標楷體"/>
                <a:cs typeface="標楷體"/>
              </a:rPr>
              <a:t>100</a:t>
            </a:r>
            <a:r>
              <a:rPr lang="zh-TW" altLang="en-US" sz="2700" kern="0" dirty="0">
                <a:solidFill>
                  <a:srgbClr val="000000"/>
                </a:solidFill>
                <a:ea typeface="標楷體"/>
                <a:cs typeface="標楷體"/>
              </a:rPr>
              <a:t>噸以上的番茄，原本寧靜的白色小鎮經過瘋狂而失控的番茄大戰祭禮，白牆屋房、巷弄小徑成染上一抹紅，人們泅泳於一片嫣紅汪洋之中</a:t>
            </a:r>
            <a:endParaRPr lang="zh-TW" altLang="en-US" sz="2700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483782"/>
            <a:ext cx="5034136" cy="3366578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88640"/>
            <a:ext cx="1224136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15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TW" altLang="en-US" sz="6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印度侯麗節</a:t>
            </a:r>
            <a:r>
              <a:rPr lang="en-US" altLang="zh-TW" b="1" dirty="0">
                <a:solidFill>
                  <a:srgbClr val="212121"/>
                </a:solidFill>
                <a:latin typeface="Poppins"/>
              </a:rPr>
              <a:t>Holi</a:t>
            </a:r>
            <a:endParaRPr lang="en-US" altLang="zh-TW" b="1" i="0" dirty="0">
              <a:solidFill>
                <a:srgbClr val="212121"/>
              </a:solidFill>
              <a:effectLst/>
              <a:latin typeface="Poppin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43608" y="1772816"/>
            <a:ext cx="60486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>
                <a:solidFill>
                  <a:srgbClr val="21212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年一度的「侯麗節」又快到了，說「侯麗節」大家可能會陌生，亦即是印度五彩節，而當中的活動你一定聽聞過。近年全世界都流行著七彩粉末，在美國、台灣、澳洲、土耳其等地方都有舉行互拋彩色粉末的節慶，甚至有「彩色路跑」的活動，其實這些彩粉活動都是源自這個「侯麗節」。</a:t>
            </a:r>
            <a:endParaRPr lang="zh-TW" altLang="en-US" sz="24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AutoShape 2" descr="13896645072 a40c83f77c 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350372"/>
            <a:ext cx="2516560" cy="2492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76672"/>
            <a:ext cx="1584176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283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標題 5"/>
          <p:cNvSpPr>
            <a:spLocks noGrp="1"/>
          </p:cNvSpPr>
          <p:nvPr>
            <p:ph type="title"/>
          </p:nvPr>
        </p:nvSpPr>
        <p:spPr>
          <a:xfrm>
            <a:off x="3995936" y="2857500"/>
            <a:ext cx="5276866" cy="1143000"/>
          </a:xfrm>
        </p:spPr>
        <p:txBody>
          <a:bodyPr>
            <a:noAutofit/>
          </a:bodyPr>
          <a:lstStyle/>
          <a:p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世界三大嘉年華之一「義大利</a:t>
            </a:r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威尼斯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嘉年華面具節</a:t>
            </a:r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戴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上面具，穿上禮服，不分階級的準備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狂歡舉辦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時間在每年冬季末期，聖灰星期三的前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天展開。這段期間，來自世界各地的遊客，不分日夜的盡情歌舞，街頭與各娛樂場所都會有一連串的面具扮裝遊行、音樂、戲劇、藝術、街頭藝人表演等活動，包括沿著大運河的水上遊行，不但可欣賞獨一無二的船隻隊伍遊行，還有小吃攤提供品嚐威尼斯特色美食，最後一天則在璀璨煙火的照亮下結束，迎接四旬節的到來。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0" y="3212976"/>
            <a:ext cx="3744416" cy="3001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08720"/>
            <a:ext cx="1872208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800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4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4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中國</a:t>
            </a:r>
            <a:r>
              <a:rPr lang="en-US" altLang="zh-TW" sz="4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(1/3)</a:t>
            </a:r>
            <a:endParaRPr lang="zh-TW" altLang="en-US" sz="48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354266"/>
            <a:ext cx="8229600" cy="4771898"/>
          </a:xfrm>
        </p:spPr>
        <p:txBody>
          <a:bodyPr/>
          <a:lstStyle/>
          <a:p>
            <a:pPr marL="0" indent="0" algn="ctr">
              <a:buNone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地理位置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258737"/>
            <a:ext cx="1714739" cy="1095528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043740"/>
            <a:ext cx="6789815" cy="4580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788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4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中國</a:t>
            </a:r>
            <a:r>
              <a:rPr lang="en-US" altLang="zh-TW" sz="4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(2/3</a:t>
            </a:r>
            <a:r>
              <a:rPr lang="en-US" altLang="zh-TW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356176"/>
            <a:ext cx="8229600" cy="5385192"/>
          </a:xfrm>
        </p:spPr>
        <p:txBody>
          <a:bodyPr>
            <a:normAutofit fontScale="55000" lnSpcReduction="20000"/>
          </a:bodyPr>
          <a:lstStyle/>
          <a:p>
            <a:r>
              <a:rPr lang="zh-TW" altLang="en-US" sz="5300" dirty="0">
                <a:latin typeface="標楷體" panose="03000509000000000000" pitchFamily="65" charset="-120"/>
                <a:ea typeface="標楷體" panose="03000509000000000000" pitchFamily="65" charset="-120"/>
              </a:rPr>
              <a:t>特殊節慶</a:t>
            </a:r>
            <a:r>
              <a:rPr lang="zh-TW" altLang="en-US" sz="5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5300" b="1" dirty="0" smtClean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中國</a:t>
            </a:r>
            <a:r>
              <a:rPr lang="zh-TW" altLang="en-US" sz="53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哈爾濱</a:t>
            </a:r>
            <a:r>
              <a:rPr lang="zh-TW" altLang="en-US" sz="53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國際冰雪節</a:t>
            </a:r>
            <a:endParaRPr lang="en-US" altLang="zh-TW" sz="5300" b="1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5300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國際冰雪節</a:t>
            </a:r>
            <a:r>
              <a:rPr lang="zh-TW" altLang="en-US" sz="5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簡介：</a:t>
            </a:r>
            <a:endParaRPr lang="en-US" altLang="zh-TW" sz="53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5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5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中國歷史上，第</a:t>
            </a:r>
            <a:r>
              <a:rPr lang="zh-TW" altLang="en-US" sz="5300" dirty="0">
                <a:latin typeface="標楷體" panose="03000509000000000000" pitchFamily="65" charset="-120"/>
                <a:ea typeface="標楷體" panose="03000509000000000000" pitchFamily="65" charset="-120"/>
              </a:rPr>
              <a:t>一個以冰雪活動為內容</a:t>
            </a:r>
            <a:r>
              <a:rPr lang="zh-TW" altLang="en-US" sz="5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endParaRPr lang="en-US" altLang="zh-TW" sz="53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53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5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53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國際性</a:t>
            </a:r>
            <a:r>
              <a:rPr lang="zh-TW" altLang="en-US" sz="53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節日</a:t>
            </a:r>
            <a:r>
              <a:rPr lang="zh-TW" altLang="en-US" sz="5300" dirty="0">
                <a:latin typeface="標楷體" panose="03000509000000000000" pitchFamily="65" charset="-120"/>
                <a:ea typeface="標楷體" panose="03000509000000000000" pitchFamily="65" charset="-120"/>
              </a:rPr>
              <a:t>，持續</a:t>
            </a:r>
            <a:r>
              <a:rPr lang="zh-TW" altLang="en-US" sz="53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一個月</a:t>
            </a:r>
            <a:r>
              <a:rPr lang="zh-TW" altLang="en-US" sz="5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53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5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5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舉辦時間：每年的</a:t>
            </a:r>
            <a:r>
              <a:rPr lang="en-US" altLang="zh-TW" sz="53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53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53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en-US" sz="53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r>
              <a:rPr lang="zh-TW" altLang="en-US" sz="5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53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5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5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活動內容：</a:t>
            </a:r>
            <a:endParaRPr lang="en-US" altLang="zh-TW" sz="53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5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冬</a:t>
            </a:r>
            <a:r>
              <a:rPr lang="zh-TW" altLang="en-US" sz="5300" dirty="0">
                <a:latin typeface="標楷體" panose="03000509000000000000" pitchFamily="65" charset="-120"/>
                <a:ea typeface="標楷體" panose="03000509000000000000" pitchFamily="65" charset="-120"/>
              </a:rPr>
              <a:t>泳比賽、冰球賽、雪地足球賽</a:t>
            </a:r>
            <a:r>
              <a:rPr lang="zh-TW" altLang="en-US" sz="5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endParaRPr lang="en-US" altLang="zh-TW" sz="53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5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高山</a:t>
            </a:r>
            <a:r>
              <a:rPr lang="zh-TW" altLang="en-US" sz="5300" dirty="0">
                <a:latin typeface="標楷體" panose="03000509000000000000" pitchFamily="65" charset="-120"/>
                <a:ea typeface="標楷體" panose="03000509000000000000" pitchFamily="65" charset="-120"/>
              </a:rPr>
              <a:t>滑雪邀請賽、冰雕比賽、國際冰雕比賽</a:t>
            </a:r>
            <a:r>
              <a:rPr lang="zh-TW" altLang="en-US" sz="5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endParaRPr lang="en-US" altLang="zh-TW" sz="53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5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冰</a:t>
            </a:r>
            <a:r>
              <a:rPr lang="zh-TW" altLang="en-US" sz="5300" dirty="0">
                <a:latin typeface="標楷體" panose="03000509000000000000" pitchFamily="65" charset="-120"/>
                <a:ea typeface="標楷體" panose="03000509000000000000" pitchFamily="65" charset="-120"/>
              </a:rPr>
              <a:t>上速滑賽、冰雪節詩會、冰雪攝影展</a:t>
            </a:r>
            <a:r>
              <a:rPr lang="zh-TW" altLang="en-US" sz="5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endParaRPr lang="en-US" altLang="zh-TW" sz="53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5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圖</a:t>
            </a:r>
            <a:r>
              <a:rPr lang="zh-TW" altLang="en-US" sz="5300" dirty="0">
                <a:latin typeface="標楷體" panose="03000509000000000000" pitchFamily="65" charset="-120"/>
                <a:ea typeface="標楷體" panose="03000509000000000000" pitchFamily="65" charset="-120"/>
              </a:rPr>
              <a:t>書展、冰雪電影藝術節、冰上婚禮等</a:t>
            </a:r>
            <a:r>
              <a:rPr lang="zh-TW" altLang="en-US" sz="5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TW" altLang="en-US" dirty="0"/>
              <a:t/>
            </a:r>
            <a:br>
              <a:rPr lang="zh-TW" altLang="en-US" dirty="0"/>
            </a:b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669" y="260648"/>
            <a:ext cx="1714739" cy="1095528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669" y="2655333"/>
            <a:ext cx="2488164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04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466" y="137780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TW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4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中國</a:t>
            </a:r>
            <a:r>
              <a:rPr lang="en-US" altLang="zh-TW" sz="4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(3/3</a:t>
            </a:r>
            <a:r>
              <a:rPr lang="en-US" altLang="zh-TW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4800" b="1" dirty="0">
              <a:solidFill>
                <a:srgbClr val="FF000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冰雪節景觀：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669" y="260648"/>
            <a:ext cx="1714739" cy="1095528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588" y="4477307"/>
            <a:ext cx="3384376" cy="22752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82" y="2177808"/>
            <a:ext cx="3600000" cy="2396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82" y="4416534"/>
            <a:ext cx="3600000" cy="2396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776" y="2171053"/>
            <a:ext cx="3439130" cy="2396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文字方塊 8"/>
          <p:cNvSpPr txBox="1"/>
          <p:nvPr/>
        </p:nvSpPr>
        <p:spPr>
          <a:xfrm>
            <a:off x="7628906" y="3405687"/>
            <a:ext cx="1461116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400" b="1" dirty="0" smtClean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影片   </a:t>
            </a:r>
            <a:endParaRPr lang="en-US" altLang="zh-TW" sz="2400" b="1" dirty="0" smtClean="0">
              <a:solidFill>
                <a:srgbClr val="FF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請點選</a:t>
            </a:r>
            <a:endParaRPr lang="en-US" altLang="zh-TW" sz="24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027" name="Picture 3" descr="C:\Users\USER\AppData\Local\Microsoft\Windows\INetCache\IE\NHKLIMZK\Click-Download-PNG[1].pn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9464" y="4236684"/>
            <a:ext cx="1080000" cy="675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675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976" y="0"/>
            <a:ext cx="917597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標題 3"/>
          <p:cNvSpPr>
            <a:spLocks noGrp="1"/>
          </p:cNvSpPr>
          <p:nvPr>
            <p:ph type="ctrTitle"/>
          </p:nvPr>
        </p:nvSpPr>
        <p:spPr>
          <a:xfrm>
            <a:off x="669812" y="836712"/>
            <a:ext cx="7772400" cy="1470025"/>
          </a:xfrm>
        </p:spPr>
        <p:txBody>
          <a:bodyPr>
            <a:noAutofit/>
          </a:bodyPr>
          <a:lstStyle/>
          <a:p>
            <a:r>
              <a:rPr lang="zh-TW" altLang="en-US" sz="66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九、東南亞</a:t>
            </a:r>
            <a:r>
              <a:rPr lang="zh-TW" altLang="en-US" sz="6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文化</a:t>
            </a:r>
            <a:r>
              <a:rPr lang="zh-TW" altLang="en-US" sz="66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介紹</a:t>
            </a:r>
            <a:r>
              <a:rPr lang="en-US" altLang="zh-TW" sz="4800" b="1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8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列舉兩例</a:t>
            </a:r>
            <a:r>
              <a:rPr lang="en-US" altLang="zh-TW" sz="48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6600" b="1" dirty="0">
              <a:solidFill>
                <a:srgbClr val="FF0000"/>
              </a:solidFill>
            </a:endParaRPr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>
          <a:xfrm>
            <a:off x="1187624" y="2924944"/>
            <a:ext cx="6400800" cy="3168352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66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越南</a:t>
            </a:r>
            <a:endParaRPr lang="en-US" altLang="zh-TW" sz="6600" b="1" dirty="0" smtClean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66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印尼</a:t>
            </a:r>
          </a:p>
        </p:txBody>
      </p:sp>
    </p:spTree>
    <p:extLst>
      <p:ext uri="{BB962C8B-B14F-4D97-AF65-F5344CB8AC3E}">
        <p14:creationId xmlns:p14="http://schemas.microsoft.com/office/powerpoint/2010/main" val="196941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越南</a:t>
            </a: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(1/4)</a:t>
            </a:r>
            <a:endParaRPr lang="zh-TW" altLang="en-US" sz="5400" b="1" dirty="0">
              <a:solidFill>
                <a:srgbClr val="FF000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地理位置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  <p:pic>
        <p:nvPicPr>
          <p:cNvPr id="4" name="內容版面配置區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76672"/>
            <a:ext cx="1713600" cy="1140323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204864"/>
            <a:ext cx="7893185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44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越南</a:t>
            </a:r>
            <a:r>
              <a:rPr lang="en-US" altLang="zh-TW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(2/4)</a:t>
            </a:r>
            <a:endParaRPr lang="zh-TW" altLang="en-US" sz="5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220188"/>
            <a:ext cx="1713600" cy="1140323"/>
          </a:xfrm>
        </p:spPr>
      </p:pic>
      <p:sp>
        <p:nvSpPr>
          <p:cNvPr id="5" name="內容版面配置區 2"/>
          <p:cNvSpPr txBox="1">
            <a:spLocks/>
          </p:cNvSpPr>
          <p:nvPr/>
        </p:nvSpPr>
        <p:spPr>
          <a:xfrm>
            <a:off x="457200" y="1356176"/>
            <a:ext cx="8229600" cy="502515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特殊節慶：</a:t>
            </a:r>
            <a:r>
              <a:rPr lang="zh-TW" altLang="en-US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越南</a:t>
            </a:r>
            <a:r>
              <a:rPr lang="zh-TW" altLang="en-US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香水塔節</a:t>
            </a:r>
            <a:endParaRPr lang="en-US" altLang="zh-TW" b="1" dirty="0" smtClean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香水塔節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簡介：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舉辦時間：每年農曆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正月十五日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     （國曆約二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月中到三月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）。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香水塔」是一個「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香山寺廟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群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」，在香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山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洞穴中。這些塔寺建在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石灰岩峭壁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上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在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前行的石階兩旁，掛滿了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彩色繽紛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旗</a:t>
            </a:r>
            <a:endParaRPr lang="en-US" altLang="zh-TW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子，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有時還會有舞龍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表演，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洞穴的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煙霧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交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織成迷濛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的景象，極具特色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6383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越南</a:t>
            </a:r>
            <a:r>
              <a:rPr lang="en-US" altLang="zh-TW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(3/4</a:t>
            </a: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5400" b="1" dirty="0">
              <a:solidFill>
                <a:srgbClr val="FF000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前往香山寺廟群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需從河內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市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坐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小時車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到河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西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省美德村，再到渡船口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坐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小時的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木舟，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沿途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欣賞沅溪詩情畫意的風景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傳說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菩薩曾住在香水塔裡拯救人類的靈魂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所以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在越南人心中，香山洞穴是一個很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神</a:t>
            </a:r>
            <a:endParaRPr lang="en-US" altLang="zh-TW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聖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的地方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5.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越南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會來此上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香禮佛並祈求新年快樂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心想事成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和富貴生子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等等。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內容版面配置區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872" y="196814"/>
            <a:ext cx="1713600" cy="1140323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1728000" cy="114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22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191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越南</a:t>
            </a:r>
            <a:r>
              <a:rPr lang="en-US" altLang="zh-TW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(4/4</a:t>
            </a: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5400" b="1" dirty="0">
              <a:solidFill>
                <a:srgbClr val="FF0000"/>
              </a:solidFill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334349"/>
            <a:ext cx="6968302" cy="5179092"/>
          </a:xfrm>
        </p:spPr>
      </p:pic>
      <p:sp>
        <p:nvSpPr>
          <p:cNvPr id="5" name="文字方塊 4"/>
          <p:cNvSpPr txBox="1"/>
          <p:nvPr/>
        </p:nvSpPr>
        <p:spPr>
          <a:xfrm>
            <a:off x="7513850" y="2924944"/>
            <a:ext cx="1461116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一日遊</a:t>
            </a:r>
            <a:endParaRPr lang="en-US" altLang="zh-TW" sz="2400" b="1" dirty="0" smtClean="0">
              <a:solidFill>
                <a:srgbClr val="FF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b="1" dirty="0" smtClean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影片   </a:t>
            </a:r>
            <a:endParaRPr lang="en-US" altLang="zh-TW" sz="2400" b="1" dirty="0" smtClean="0">
              <a:solidFill>
                <a:srgbClr val="FF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請點選</a:t>
            </a:r>
            <a:endParaRPr lang="en-US" altLang="zh-TW" sz="24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026" name="Picture 2" descr="C:\Users\USER\AppData\Local\Microsoft\Windows\INetCache\IE\NHKLIMZK\Click-Download-PNG[2]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408" y="4125273"/>
            <a:ext cx="1270558" cy="795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內容版面配置區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161978"/>
            <a:ext cx="1713600" cy="114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55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印尼</a:t>
            </a:r>
            <a:r>
              <a:rPr lang="en-US" altLang="zh-TW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(1/3)</a:t>
            </a:r>
            <a:endParaRPr lang="zh-TW" altLang="en-US" sz="5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000" y="260648"/>
            <a:ext cx="1800000" cy="1200000"/>
          </a:xfrm>
        </p:spPr>
      </p:pic>
      <p:sp>
        <p:nvSpPr>
          <p:cNvPr id="7" name="內容版面配置區 2"/>
          <p:cNvSpPr txBox="1">
            <a:spLocks/>
          </p:cNvSpPr>
          <p:nvPr/>
        </p:nvSpPr>
        <p:spPr>
          <a:xfrm>
            <a:off x="457200" y="1412776"/>
            <a:ext cx="8229600" cy="5040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地理位置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7" y="2172504"/>
            <a:ext cx="8187229" cy="4262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99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3" y="0"/>
            <a:ext cx="9123617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4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印尼</a:t>
            </a:r>
            <a:r>
              <a:rPr lang="en-US" altLang="zh-TW" sz="4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(2/3</a:t>
            </a:r>
            <a:r>
              <a:rPr lang="en-US" altLang="zh-TW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4800" b="1" dirty="0">
              <a:solidFill>
                <a:srgbClr val="FF000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783357"/>
            <a:ext cx="8229600" cy="4813995"/>
          </a:xfrm>
        </p:spPr>
        <p:txBody>
          <a:bodyPr>
            <a:normAutofit fontScale="92500" lnSpcReduction="20000"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特殊節慶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峇厘島</a:t>
            </a:r>
            <a:r>
              <a:rPr lang="zh-TW" altLang="en-US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靜</a:t>
            </a:r>
            <a:r>
              <a:rPr lang="zh-TW" altLang="en-US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居</a:t>
            </a:r>
            <a:r>
              <a:rPr lang="zh-TW" altLang="en-US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endParaRPr lang="en-US" altLang="zh-TW" b="1" dirty="0" smtClean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靜居日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簡介：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舉辦時間：印度教新年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第一天</a:t>
            </a:r>
            <a:r>
              <a:rPr lang="zh-CN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早上</a:t>
            </a:r>
            <a:r>
              <a:rPr lang="en-US" altLang="zh-CN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點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起至</a:t>
            </a:r>
            <a:endParaRPr lang="en-US" altLang="zh-CN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     </a:t>
            </a:r>
            <a:r>
              <a:rPr lang="zh-CN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次日</a:t>
            </a:r>
            <a:r>
              <a:rPr lang="zh-CN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早上</a:t>
            </a:r>
            <a:r>
              <a:rPr lang="en-US" altLang="zh-CN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點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靜居日</a:t>
            </a:r>
            <a:r>
              <a:rPr lang="zh-CN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前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兩三</a:t>
            </a:r>
            <a:r>
              <a:rPr lang="zh-CN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天，印度教教徒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們會在海邊或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湖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進行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淨化儀式</a:t>
            </a:r>
            <a:r>
              <a:rPr lang="zh-CN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因為他們覺得</a:t>
            </a:r>
            <a:r>
              <a:rPr lang="zh-CN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大海或湖泊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是</a:t>
            </a:r>
            <a:endParaRPr lang="en-US" altLang="zh-CN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聖</a:t>
            </a:r>
            <a:r>
              <a:rPr lang="zh-CN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水</a:t>
            </a:r>
            <a:r>
              <a:rPr lang="zh-CN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之源</a:t>
            </a:r>
            <a:r>
              <a:rPr lang="zh-CN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，可以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淨</a:t>
            </a:r>
            <a:r>
              <a:rPr lang="zh-CN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化大自然和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人體內</a:t>
            </a:r>
            <a:r>
              <a:rPr lang="zh-CN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汙穢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靜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居日</a:t>
            </a:r>
            <a:r>
              <a:rPr lang="zh-CN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前</a:t>
            </a:r>
            <a:r>
              <a:rPr lang="zh-CN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一天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，大家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盡</a:t>
            </a:r>
            <a:r>
              <a:rPr lang="zh-CN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情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狂歡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，有如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中國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過年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，人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們興高采烈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喜氣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洋洋</a:t>
            </a:r>
            <a:r>
              <a:rPr lang="zh-CN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身穿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艷麗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民族服</a:t>
            </a:r>
            <a:endParaRPr lang="en-US" altLang="zh-CN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裝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去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參加慶祝活動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內容版面配置區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432" y="260648"/>
            <a:ext cx="1800000" cy="120000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31398"/>
            <a:ext cx="216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85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4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印尼</a:t>
            </a:r>
            <a:r>
              <a:rPr lang="en-US" altLang="zh-TW" sz="4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(3/3</a:t>
            </a:r>
            <a:r>
              <a:rPr lang="en-US" altLang="zh-TW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4800" b="1" dirty="0">
              <a:solidFill>
                <a:srgbClr val="FF000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靜居日當天，不同於一般節日的熱鬧喜慶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靜居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無任何慶祝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活動。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5.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當天人們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在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家裡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不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說話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不生火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不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開燈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endParaRPr lang="en-US" altLang="zh-CN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不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出門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沒有娛樂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活動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，可以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自我鍛鍊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endParaRPr lang="en-US" altLang="zh-CN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瑜珈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或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打禪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安靜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地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度過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CN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希望新的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一年</a:t>
            </a:r>
            <a:endParaRPr lang="en-US" altLang="zh-CN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有</a:t>
            </a:r>
            <a:r>
              <a:rPr lang="zh-CN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新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開始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4" name="內容版面配置區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168627"/>
            <a:ext cx="1800000" cy="120000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89" y="5157192"/>
            <a:ext cx="2160000" cy="14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019" y="5157598"/>
            <a:ext cx="2160000" cy="14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5183359"/>
            <a:ext cx="2160000" cy="14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文字方塊 8"/>
          <p:cNvSpPr txBox="1"/>
          <p:nvPr/>
        </p:nvSpPr>
        <p:spPr>
          <a:xfrm>
            <a:off x="7421489" y="4690363"/>
            <a:ext cx="1461116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靜居日</a:t>
            </a:r>
            <a:endParaRPr lang="en-US" altLang="zh-TW" sz="2400" b="1" dirty="0" smtClean="0">
              <a:solidFill>
                <a:srgbClr val="FF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b="1" dirty="0" smtClean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報導  </a:t>
            </a:r>
            <a:endParaRPr lang="en-US" altLang="zh-TW" sz="2400" b="1" dirty="0" smtClean="0">
              <a:solidFill>
                <a:srgbClr val="FF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請點選</a:t>
            </a:r>
            <a:endParaRPr lang="en-US" altLang="zh-TW" sz="24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050" name="Picture 2" descr="C:\Users\USER\AppData\Local\Microsoft\Windows\INetCache\IE\P64WE47I\Click-Download-PNG[1]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623" y="5890692"/>
            <a:ext cx="1080000" cy="675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941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976" y="0"/>
            <a:ext cx="917597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標題 5"/>
          <p:cNvSpPr>
            <a:spLocks noGrp="1"/>
          </p:cNvSpPr>
          <p:nvPr>
            <p:ph type="ctrTitle"/>
          </p:nvPr>
        </p:nvSpPr>
        <p:spPr>
          <a:xfrm>
            <a:off x="669812" y="1268760"/>
            <a:ext cx="7772400" cy="1154559"/>
          </a:xfrm>
        </p:spPr>
        <p:txBody>
          <a:bodyPr>
            <a:noAutofit/>
          </a:bodyPr>
          <a:lstStyle/>
          <a:p>
            <a:r>
              <a:rPr lang="zh-TW" altLang="en-US" sz="72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十、</a:t>
            </a:r>
            <a:r>
              <a:rPr lang="zh-TW" altLang="en-US" sz="7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歐洲文化</a:t>
            </a:r>
            <a:r>
              <a:rPr lang="zh-TW" altLang="en-US" sz="72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介紹</a:t>
            </a:r>
            <a:r>
              <a:rPr lang="en-US" altLang="zh-TW" sz="5400" b="1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列舉兩例</a:t>
            </a:r>
            <a:r>
              <a:rPr lang="en-US" altLang="zh-TW" sz="54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sz="7200" dirty="0"/>
          </a:p>
        </p:txBody>
      </p:sp>
      <p:sp>
        <p:nvSpPr>
          <p:cNvPr id="5" name="文字版面配置區 4"/>
          <p:cNvSpPr>
            <a:spLocks noGrp="1"/>
          </p:cNvSpPr>
          <p:nvPr>
            <p:ph type="subTitle" idx="1"/>
          </p:nvPr>
        </p:nvSpPr>
        <p:spPr>
          <a:xfrm>
            <a:off x="1187624" y="2492896"/>
            <a:ext cx="6400800" cy="2616696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5400" b="1" dirty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德國</a:t>
            </a:r>
            <a:endParaRPr lang="en-US" altLang="zh-TW" sz="5400" b="1" dirty="0">
              <a:solidFill>
                <a:srgbClr val="0033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5400" b="1" dirty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法國</a:t>
            </a:r>
          </a:p>
        </p:txBody>
      </p:sp>
    </p:spTree>
    <p:extLst>
      <p:ext uri="{BB962C8B-B14F-4D97-AF65-F5344CB8AC3E}">
        <p14:creationId xmlns:p14="http://schemas.microsoft.com/office/powerpoint/2010/main" val="138846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德國</a:t>
            </a:r>
            <a:r>
              <a:rPr lang="en-US" altLang="zh-TW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(1/3)</a:t>
            </a:r>
            <a:endParaRPr lang="zh-TW" altLang="en-US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260648"/>
            <a:ext cx="1800000" cy="1080000"/>
          </a:xfrm>
        </p:spPr>
      </p:pic>
      <p:sp>
        <p:nvSpPr>
          <p:cNvPr id="5" name="內容版面配置區 2"/>
          <p:cNvSpPr txBox="1">
            <a:spLocks/>
          </p:cNvSpPr>
          <p:nvPr/>
        </p:nvSpPr>
        <p:spPr>
          <a:xfrm>
            <a:off x="457200" y="1412776"/>
            <a:ext cx="8229600" cy="47133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地理位置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060848"/>
            <a:ext cx="7416824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03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9180512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德國</a:t>
            </a:r>
            <a:r>
              <a:rPr lang="en-US" altLang="zh-TW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(2/3</a:t>
            </a: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5400" b="1" dirty="0">
              <a:solidFill>
                <a:srgbClr val="FF000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特殊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節慶：</a:t>
            </a: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慕尼黑</a:t>
            </a:r>
            <a:r>
              <a:rPr lang="zh-TW" altLang="en-US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啤酒</a:t>
            </a:r>
            <a:r>
              <a:rPr lang="zh-TW" altLang="en-US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節</a:t>
            </a:r>
            <a:endParaRPr lang="en-US" altLang="zh-TW" b="1" dirty="0" smtClean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啤酒節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簡介：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舉辦時間：每年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九月末到十月初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，持續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兩</a:t>
            </a:r>
            <a:endParaRPr lang="en-US" altLang="zh-TW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週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（約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16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天）。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起源於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1810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年，為慶祝路德維希王子的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婚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禮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馬術比賽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所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舉辦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，由於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反應熱烈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，這個節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日一直延續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至今，慕尼黑政府更於 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1995 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將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啤酒節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推向國際化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，與世界各地的人同歡。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內容版面配置區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188640"/>
            <a:ext cx="1800000" cy="108000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412776"/>
            <a:ext cx="2381250" cy="132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58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9180512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德國</a:t>
            </a:r>
            <a:r>
              <a:rPr lang="en-US" altLang="zh-TW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(3/3</a:t>
            </a: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5400" b="1" dirty="0">
              <a:solidFill>
                <a:srgbClr val="FF000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慕尼黑啤酒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節完整保留巴伐利亞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的民間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風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采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和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習俗：人們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用華麗的馬車運送啤酒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在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巨大的啤酒帳篷開懷暢飲，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欣賞銅管樂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演奏的民歌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樂曲。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根據慕尼黑觀光事務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當局統計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，此節慶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每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年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都吸引了超過多達六百萬名的觀光客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平均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吃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掉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萬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條香腸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60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萬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隻烤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雞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並喝掉足足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600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萬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公升的啤酒。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271900"/>
            <a:ext cx="1800000" cy="108000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791" y="135281"/>
            <a:ext cx="1885950" cy="1352550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7397977" y="4877498"/>
            <a:ext cx="1461116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啤酒節</a:t>
            </a:r>
            <a:endParaRPr lang="en-US" altLang="zh-TW" sz="2400" b="1" dirty="0" smtClean="0">
              <a:solidFill>
                <a:srgbClr val="FF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b="1" dirty="0" smtClean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報導  </a:t>
            </a:r>
            <a:endParaRPr lang="en-US" altLang="zh-TW" sz="2400" b="1" dirty="0" smtClean="0">
              <a:solidFill>
                <a:srgbClr val="FF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請點選</a:t>
            </a:r>
            <a:endParaRPr lang="en-US" altLang="zh-TW" sz="24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026" name="Picture 2" descr="C:\Users\USER\AppData\Local\Microsoft\Windows\INetCache\IE\P64WE47I\Click-Download-PNG[2].pn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535" y="6049835"/>
            <a:ext cx="1080000" cy="675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313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TW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法國</a:t>
            </a:r>
            <a:r>
              <a:rPr lang="en-US" altLang="zh-TW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(1/3)</a:t>
            </a:r>
            <a:endParaRPr lang="zh-TW" altLang="en-US" sz="5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590" y="368055"/>
            <a:ext cx="1800000" cy="1200000"/>
          </a:xfrm>
        </p:spPr>
      </p:pic>
      <p:sp>
        <p:nvSpPr>
          <p:cNvPr id="5" name="內容版面配置區 2"/>
          <p:cNvSpPr txBox="1">
            <a:spLocks/>
          </p:cNvSpPr>
          <p:nvPr/>
        </p:nvSpPr>
        <p:spPr>
          <a:xfrm>
            <a:off x="457200" y="1268760"/>
            <a:ext cx="8229600" cy="48574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地理位置</a:t>
            </a:r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44824"/>
            <a:ext cx="8229599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3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法國</a:t>
            </a:r>
            <a:r>
              <a:rPr lang="en-US" altLang="zh-TW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(2/3</a:t>
            </a: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5400" b="1" dirty="0">
              <a:solidFill>
                <a:srgbClr val="FF000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1540722"/>
            <a:ext cx="8424736" cy="5056629"/>
          </a:xfrm>
        </p:spPr>
        <p:txBody>
          <a:bodyPr>
            <a:normAutofit fontScale="92500"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特殊節慶：</a:t>
            </a:r>
            <a:r>
              <a:rPr lang="zh-TW" altLang="en-US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里昂</a:t>
            </a:r>
            <a:r>
              <a:rPr lang="zh-TW" altLang="en-US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燈光節</a:t>
            </a:r>
            <a:endParaRPr lang="en-US" altLang="zh-TW" b="1" dirty="0" smtClean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燈光節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簡介：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舉辦時間：</a:t>
            </a:r>
            <a:r>
              <a:rPr lang="zh-CN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每年</a:t>
            </a:r>
            <a:r>
              <a:rPr lang="en-US" altLang="zh-CN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CN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CN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CN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~12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11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一般</a:t>
            </a:r>
            <a:endParaRPr lang="en-US" altLang="zh-CN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     持續</a:t>
            </a:r>
            <a:r>
              <a:rPr lang="en-US" altLang="zh-CN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zh-CN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天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CN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起源於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17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世紀，當時黑死病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在法國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肆虐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，而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里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昂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最終倖免於難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。由於里昂的人民常常到教堂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祈禱，他們認為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是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聖母瑪利亞的保佑，因而自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此之後，里昂的人民每年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日都會擺放蠟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燭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來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表示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對聖母的感謝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內容版面配置區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260648"/>
            <a:ext cx="1800000" cy="120000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43148"/>
            <a:ext cx="1800000" cy="10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99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法國</a:t>
            </a:r>
            <a:r>
              <a:rPr lang="en-US" altLang="zh-TW" sz="5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(3/3</a:t>
            </a: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5400" b="1" dirty="0">
              <a:solidFill>
                <a:srgbClr val="FF000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里昂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一年一度的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燈節，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是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一個傳統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節日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與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藝術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饗宴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最有名的地點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包括：富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維耶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聖母院和沃土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廣場。每年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有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超過四百萬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遊客來到里昂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觀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賞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燈光節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5.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除了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各種燈光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裝置，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還可以在沿途品嚐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各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式小吃：烤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腸，酸白菜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，烤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栗子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再來一杯熱紅酒，在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寒冷的冬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日感受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到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節日的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溫暖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  <p:pic>
        <p:nvPicPr>
          <p:cNvPr id="4" name="內容版面配置區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272282"/>
            <a:ext cx="1800000" cy="120000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72282"/>
            <a:ext cx="1692000" cy="972900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7174744" y="4793095"/>
            <a:ext cx="1461116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燈光節</a:t>
            </a:r>
            <a:endParaRPr lang="en-US" altLang="zh-TW" sz="2400" b="1" dirty="0" smtClean="0">
              <a:solidFill>
                <a:srgbClr val="FF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b="1" dirty="0" smtClean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影片  </a:t>
            </a:r>
            <a:endParaRPr lang="en-US" altLang="zh-TW" sz="2400" b="1" dirty="0" smtClean="0">
              <a:solidFill>
                <a:srgbClr val="FF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請點選</a:t>
            </a:r>
            <a:endParaRPr lang="en-US" altLang="zh-TW" sz="24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026" name="Picture 2" descr="C:\Users\USER\AppData\Local\Microsoft\Windows\INetCache\IE\6QL1IXEG\Click-Download-PNG[1].pn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854" y="6002722"/>
            <a:ext cx="1080000" cy="675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785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8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全球一家親</a:t>
            </a:r>
            <a:endParaRPr lang="zh-TW" altLang="en-US" sz="8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50000"/>
              </a:lnSpc>
            </a:pPr>
            <a:r>
              <a:rPr lang="zh-TW" altLang="zh-TW" sz="1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面對不同國家的</a:t>
            </a:r>
            <a:r>
              <a:rPr lang="zh-TW" altLang="en-US" sz="1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風土民情、</a:t>
            </a:r>
            <a:r>
              <a:rPr lang="zh-TW" altLang="zh-TW" sz="1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特殊節慶，我們</a:t>
            </a:r>
            <a:r>
              <a:rPr lang="zh-TW" altLang="zh-TW" sz="11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應該</a:t>
            </a:r>
            <a:r>
              <a:rPr lang="zh-TW" altLang="en-US" sz="1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做到</a:t>
            </a:r>
            <a:r>
              <a:rPr lang="zh-TW" altLang="zh-TW" sz="1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1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zh-TW" sz="13900" b="1" dirty="0" smtClean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欣賞</a:t>
            </a:r>
            <a:r>
              <a:rPr lang="zh-TW" altLang="zh-TW" sz="139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和</a:t>
            </a:r>
            <a:r>
              <a:rPr lang="zh-TW" altLang="zh-TW" sz="13900" b="1" dirty="0" smtClean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尊重</a:t>
            </a:r>
            <a:r>
              <a:rPr lang="zh-TW" altLang="zh-TW" sz="139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endParaRPr lang="zh-TW" altLang="en-US" sz="6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8034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196752"/>
            <a:ext cx="7200800" cy="1097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9561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6531" b="1" dirty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謝謝</a:t>
            </a:r>
            <a:r>
              <a:rPr lang="zh-TW" altLang="en-US" sz="6531" b="1" dirty="0" smtClean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大家</a:t>
            </a:r>
            <a:endParaRPr kumimoji="0" lang="zh-TW" altLang="en-US" sz="6531" b="1" dirty="0">
              <a:solidFill>
                <a:srgbClr val="0033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81751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公正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1439</TotalTime>
  <Words>1880</Words>
  <Application>Microsoft Office PowerPoint</Application>
  <PresentationFormat>如螢幕大小 (4:3)</PresentationFormat>
  <Paragraphs>181</Paragraphs>
  <Slides>36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36</vt:i4>
      </vt:variant>
    </vt:vector>
  </HeadingPairs>
  <TitlesOfParts>
    <vt:vector size="37" baseType="lpstr">
      <vt:lpstr>Office 佈景主題</vt:lpstr>
      <vt:lpstr>PowerPoint 簡報</vt:lpstr>
      <vt:lpstr>一、新住民的意義</vt:lpstr>
      <vt:lpstr>二、臺灣新住民及新住民子女</vt:lpstr>
      <vt:lpstr>三、多元文化的意義</vt:lpstr>
      <vt:lpstr>四、多元文化的意義</vt:lpstr>
      <vt:lpstr>五、多元文化的精神</vt:lpstr>
      <vt:lpstr>六、新住民多元文化</vt:lpstr>
      <vt:lpstr>七、新住民多元文化</vt:lpstr>
      <vt:lpstr>八、東亞文化介紹(列舉兩例)</vt:lpstr>
      <vt:lpstr>(一)日本(1/4)</vt:lpstr>
      <vt:lpstr>(一)日本(2/4)</vt:lpstr>
      <vt:lpstr>(一)日本(3/4)</vt:lpstr>
      <vt:lpstr>(一)日本(4/4)</vt:lpstr>
      <vt:lpstr> 西班牙La Tomatina番茄節 每年8月的最後一個週三，在西班牙瓦倫西亞的布尼奧爾（Bunol）小鎮舉行，會舉行一年一度的西班牙番茄節（La Tomatina Festival），自1945開始，番茄大戰就成了布尼奧爾鎮（Bunol ）最重要的傳統活動，每年約消耗100噸以上的番茄，原本寧靜的白色小鎮經過瘋狂而失控的番茄大戰祭禮，白牆屋房、巷弄小徑成染上一抹紅，人們泅泳於一片嫣紅汪洋之中</vt:lpstr>
      <vt:lpstr>印度侯麗節Holi</vt:lpstr>
      <vt:lpstr>世界三大嘉年華之一「義大利威尼斯嘉年華面具節」 戴上面具，穿上禮服，不分階級的準備狂歡舉辦時間在每年冬季末期，聖灰星期三的前10天展開。這段期間，來自世界各地的遊客，不分日夜的盡情歌舞，街頭與各娛樂場所都會有一連串的面具扮裝遊行、音樂、戲劇、藝術、街頭藝人表演等活動，包括沿著大運河的水上遊行，不但可欣賞獨一無二的船隻隊伍遊行，還有小吃攤提供品嚐威尼斯特色美食，最後一天則在璀璨煙火的照亮下結束，迎接四旬節的到來。</vt:lpstr>
      <vt:lpstr>(二)中國(1/3)</vt:lpstr>
      <vt:lpstr>(二)中國(2/3)</vt:lpstr>
      <vt:lpstr>(二)中國(3/3)</vt:lpstr>
      <vt:lpstr>九、東南亞文化介紹(列舉兩例)</vt:lpstr>
      <vt:lpstr>(一)越南(1/4)</vt:lpstr>
      <vt:lpstr>(一)越南(2/4)</vt:lpstr>
      <vt:lpstr>(一)越南(3/4)</vt:lpstr>
      <vt:lpstr>(一)越南(4/4)</vt:lpstr>
      <vt:lpstr>(二)印尼(1/3)</vt:lpstr>
      <vt:lpstr>(二)印尼(2/3)</vt:lpstr>
      <vt:lpstr>(二)印尼(3/3)</vt:lpstr>
      <vt:lpstr>十、歐洲文化介紹(列舉兩例) </vt:lpstr>
      <vt:lpstr>(一)德國(1/3)</vt:lpstr>
      <vt:lpstr>(一)德國(2/3)</vt:lpstr>
      <vt:lpstr>(一)德國(3/3)</vt:lpstr>
      <vt:lpstr>(二)法國(1/3)</vt:lpstr>
      <vt:lpstr>(二)法國(2/3)</vt:lpstr>
      <vt:lpstr>(二)法國(3/3)</vt:lpstr>
      <vt:lpstr>全球一家親</vt:lpstr>
      <vt:lpstr>PowerPoint 簡報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主任</cp:lastModifiedBy>
  <cp:revision>266</cp:revision>
  <dcterms:created xsi:type="dcterms:W3CDTF">2020-04-08T05:41:27Z</dcterms:created>
  <dcterms:modified xsi:type="dcterms:W3CDTF">2026-04-16T07:39:57Z</dcterms:modified>
</cp:coreProperties>
</file>