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42"/>
  </p:notesMasterIdLst>
  <p:sldIdLst>
    <p:sldId id="355" r:id="rId2"/>
    <p:sldId id="414" r:id="rId3"/>
    <p:sldId id="424" r:id="rId4"/>
    <p:sldId id="426" r:id="rId5"/>
    <p:sldId id="429" r:id="rId6"/>
    <p:sldId id="428" r:id="rId7"/>
    <p:sldId id="431" r:id="rId8"/>
    <p:sldId id="430" r:id="rId9"/>
    <p:sldId id="432" r:id="rId10"/>
    <p:sldId id="415" r:id="rId11"/>
    <p:sldId id="365" r:id="rId12"/>
    <p:sldId id="367" r:id="rId13"/>
    <p:sldId id="363" r:id="rId14"/>
    <p:sldId id="366" r:id="rId15"/>
    <p:sldId id="332" r:id="rId16"/>
    <p:sldId id="295" r:id="rId17"/>
    <p:sldId id="277" r:id="rId18"/>
    <p:sldId id="334" r:id="rId19"/>
    <p:sldId id="333" r:id="rId20"/>
    <p:sldId id="278" r:id="rId21"/>
    <p:sldId id="377" r:id="rId22"/>
    <p:sldId id="368" r:id="rId23"/>
    <p:sldId id="386" r:id="rId24"/>
    <p:sldId id="336" r:id="rId25"/>
    <p:sldId id="313" r:id="rId26"/>
    <p:sldId id="387" r:id="rId27"/>
    <p:sldId id="388" r:id="rId28"/>
    <p:sldId id="389" r:id="rId29"/>
    <p:sldId id="390" r:id="rId30"/>
    <p:sldId id="392" r:id="rId31"/>
    <p:sldId id="393" r:id="rId32"/>
    <p:sldId id="397" r:id="rId33"/>
    <p:sldId id="398" r:id="rId34"/>
    <p:sldId id="422" r:id="rId35"/>
    <p:sldId id="396" r:id="rId36"/>
    <p:sldId id="399" r:id="rId37"/>
    <p:sldId id="400" r:id="rId38"/>
    <p:sldId id="401" r:id="rId39"/>
    <p:sldId id="402" r:id="rId40"/>
    <p:sldId id="267" r:id="rId41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99"/>
    <a:srgbClr val="FF3300"/>
    <a:srgbClr val="800000"/>
    <a:srgbClr val="008080"/>
    <a:srgbClr val="339933"/>
    <a:srgbClr val="FF9966"/>
    <a:srgbClr val="A7C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45" autoAdjust="0"/>
    <p:restoredTop sz="99018" autoAdjust="0"/>
  </p:normalViewPr>
  <p:slideViewPr>
    <p:cSldViewPr>
      <p:cViewPr>
        <p:scale>
          <a:sx n="80" d="100"/>
          <a:sy n="80" d="100"/>
        </p:scale>
        <p:origin x="-2514" y="-8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CBA4ED6-8DC4-4161-9288-7E4284EFEC4B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35733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5E5E17D-484C-4984-9530-7A7100AFDC6A}" type="slidenum">
              <a:rPr lang="en-US" altLang="zh-TW" smtClean="0">
                <a:latin typeface="Arial" pitchFamily="34" charset="0"/>
              </a:rPr>
              <a:pPr/>
              <a:t>1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16" indent="-2857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2949" indent="-2285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128" indent="-2285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308" indent="-2285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488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667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8846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026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47FDE1-88E5-4AA6-A54D-E8CD832A65E5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673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76E8D9-433A-48C6-8BC6-188DA32AD6E3}" type="slidenum">
              <a:rPr lang="zh-CN" altLang="en-US" smtClean="0">
                <a:latin typeface="Arial" pitchFamily="34" charset="0"/>
              </a:rPr>
              <a:pPr/>
              <a:t>11</a:t>
            </a:fld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C8C9FE-D8B8-4EC6-ADB9-8B4FA88F42F1}" type="slidenum">
              <a:rPr lang="en-US" altLang="zh-TW" smtClean="0">
                <a:latin typeface="Arial" pitchFamily="34" charset="0"/>
              </a:rPr>
              <a:pPr/>
              <a:t>18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73DC5E-D0E3-4662-B3E4-026334AD0919}" type="slidenum">
              <a:rPr lang="en-US" altLang="zh-TW" smtClean="0">
                <a:latin typeface="Arial" pitchFamily="34" charset="0"/>
              </a:rPr>
              <a:pPr/>
              <a:t>19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EE1431C-FC05-4107-B0A1-E2332169BB67}" type="slidenum">
              <a:rPr lang="en-US" sz="1200" b="0" strike="noStrike" spc="-1">
                <a:latin typeface="Arial"/>
              </a:rPr>
              <a:t>23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16A76EB7-84F1-4825-8F31-4D650409603A}" type="slidenum">
              <a:rPr lang="en-US" sz="1200" b="0" strike="noStrike" spc="-1">
                <a:latin typeface="Arial"/>
              </a:rPr>
              <a:t>26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57CC57C-B58F-4ECB-8774-7191F0B10306}" type="slidenum">
              <a:rPr lang="en-US" sz="1200" b="0" strike="noStrike" spc="-1">
                <a:latin typeface="Arial"/>
              </a:rPr>
              <a:t>32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3D908F4-C861-4504-B49C-773B2C8E91B5}" type="slidenum">
              <a:rPr lang="en-US" sz="1200" b="0" strike="noStrike" spc="-1">
                <a:latin typeface="Arial"/>
              </a:rPr>
              <a:t>33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401D22D-43CF-4114-B361-9CD41201847F}" type="slidenum">
              <a:rPr lang="en-US" sz="1200" b="0" strike="noStrike" spc="-1">
                <a:latin typeface="Arial"/>
              </a:rPr>
              <a:t>36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8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B2EE6E4-5F5D-4466-BCEF-6E1071E36EFC}" type="slidenum">
              <a:rPr lang="en-US" sz="1200" b="0" strike="noStrike" spc="-1">
                <a:latin typeface="Arial"/>
              </a:rPr>
              <a:t>39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CEFB6-C606-432E-922B-36E2E10A13E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D5996-586D-4A05-A2FE-9D7FEC5AF57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47B0F6-AF20-486B-BA0C-BCDFF5B18A9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26B00B-920D-49AF-963E-60D4DE006B16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759E2C-862C-49FB-A892-8730F0E176A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9B510-FA63-4114-876F-5305543A899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244E8-EB58-4421-9518-79DF70818C5C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763FE-4FF1-4F35-8F4F-11C72935184F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47097D-A679-4836-B328-B4D0AE659D2B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7B8E7-788C-4414-948F-48C5ADEE26B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CF0E03-BCA6-49C1-B896-AED99F09A37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457B1-E829-4079-87BB-BA2874F47815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EE378-19AE-4B45-B533-E17DDEBB2B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45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74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149850" y="19812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149850" y="41148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BAE29-85DA-4BD3-85F3-6471C0052A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45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74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498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C6606-34C6-4A47-87B5-47F61006812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47B0F6-AF20-486B-BA0C-BCDFF5B18A9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se.is/73w64d" TargetMode="External"/><Relationship Id="rId2" Type="http://schemas.openxmlformats.org/officeDocument/2006/relationships/hyperlink" Target="https://pse.is/73w5ut" TargetMode="Externa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file:///D:\&#38515;&#24535;&#26126;\113_02_&#20840;&#37096;&#36039;&#26009;\&#28216;&#27891;&#35506;&#36039;&#26009;\113&#19979;&#28216;&#27891;&#35506;&#34920;(0203).docx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2051720" y="980728"/>
            <a:ext cx="6120680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TW" altLang="en-US" sz="3600" b="1" i="1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光仁國小</a:t>
            </a:r>
            <a:r>
              <a:rPr lang="en-US" altLang="zh-TW" sz="3600" b="1" i="1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3600" b="1" i="1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3600" b="1" i="1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r>
              <a:rPr lang="zh-TW" altLang="en-US" sz="3600" b="1" i="1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下</a:t>
            </a:r>
            <a:r>
              <a:rPr lang="zh-TW" altLang="en-US" sz="3600" b="1" i="1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學期</a:t>
            </a:r>
            <a:endParaRPr lang="zh-TW" altLang="en-US" sz="3600" b="1" i="1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2841922" y="2780928"/>
            <a:ext cx="3889375" cy="8640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TW" altLang="en-US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班親會</a:t>
            </a:r>
            <a:endParaRPr lang="zh-TW" altLang="en-US" sz="3600" kern="10" dirty="0">
              <a:ln w="9525">
                <a:noFill/>
                <a:round/>
                <a:headEnd/>
                <a:tailEnd/>
              </a:ln>
              <a:solidFill>
                <a:srgbClr val="8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4581128"/>
            <a:ext cx="410445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6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四孝導師</a:t>
            </a:r>
            <a:r>
              <a:rPr lang="en-US" altLang="zh-TW" sz="36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蘇芳儀</a:t>
            </a:r>
            <a:endParaRPr lang="zh-TW" altLang="en-US" sz="36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Picture 18" descr="girl-0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39632"/>
            <a:ext cx="180657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各處室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宣導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總務處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輔導室</a:t>
            </a:r>
            <a:endParaRPr lang="zh-TW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287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01700" y="449238"/>
            <a:ext cx="6985000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dirty="0">
                <a:ea typeface="新細明體" pitchFamily="18" charset="-120"/>
              </a:rPr>
              <a:t>早上進校門後，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因安全考量</a:t>
            </a:r>
            <a:r>
              <a:rPr kumimoji="0" lang="zh-TW" altLang="zh-TW" sz="1800" dirty="0">
                <a:ea typeface="新細明體" pitchFamily="18" charset="-120"/>
              </a:rPr>
              <a:t>，不得自行離校，請</a:t>
            </a:r>
            <a:r>
              <a:rPr kumimoji="0" lang="zh-TW" altLang="en-US" sz="1800" dirty="0">
                <a:ea typeface="新細明體" pitchFamily="18" charset="-120"/>
              </a:rPr>
              <a:t>家長</a:t>
            </a:r>
            <a:r>
              <a:rPr kumimoji="0" lang="zh-TW" altLang="zh-TW" sz="1800" dirty="0">
                <a:ea typeface="新細明體" pitchFamily="18" charset="-120"/>
              </a:rPr>
              <a:t>替孩子備妥早餐。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若需提早離校，</a:t>
            </a:r>
            <a:r>
              <a:rPr kumimoji="0" lang="zh-TW" altLang="en-US" sz="1800" b="1" dirty="0">
                <a:solidFill>
                  <a:srgbClr val="FF0000"/>
                </a:solidFill>
                <a:ea typeface="新細明體" pitchFamily="18" charset="-120"/>
              </a:rPr>
              <a:t>導師會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填妥外出申請表</a:t>
            </a:r>
            <a:r>
              <a:rPr kumimoji="0" lang="zh-TW" altLang="zh-TW" sz="1800" dirty="0">
                <a:ea typeface="新細明體" pitchFamily="18" charset="-120"/>
              </a:rPr>
              <a:t>，</a:t>
            </a:r>
            <a:r>
              <a:rPr kumimoji="0" lang="zh-TW" altLang="en-US" sz="1800" dirty="0">
                <a:ea typeface="新細明體" pitchFamily="18" charset="-120"/>
              </a:rPr>
              <a:t>離校前交</a:t>
            </a:r>
            <a:r>
              <a:rPr kumimoji="0" lang="zh-TW" altLang="zh-TW" sz="1800" dirty="0">
                <a:ea typeface="新細明體" pitchFamily="18" charset="-120"/>
              </a:rPr>
              <a:t>警衛室。</a:t>
            </a:r>
            <a:r>
              <a:rPr kumimoji="0" lang="en-US" altLang="zh-TW" sz="1800" dirty="0">
                <a:ea typeface="新細明體" pitchFamily="18" charset="-120"/>
              </a:rPr>
              <a:t> </a:t>
            </a:r>
            <a:endParaRPr kumimoji="0" lang="zh-TW" altLang="en-US" sz="1800" dirty="0">
              <a:ea typeface="新細明體" pitchFamily="18" charset="-12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98" y="2132856"/>
            <a:ext cx="7629525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71550" y="476250"/>
            <a:ext cx="7129463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訪客配合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門禁制度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上課期間請家長儘量不進校園，請欲與導師溝通或連繫的家長，事先以家聯本或電話約定會面時間。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因事進入校園請</a:t>
            </a:r>
            <a:r>
              <a:rPr kumimoji="0"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換發證件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，以不進教室為原則，請在一樓警衛室稍候。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送物品給小朋友，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請放置警衛室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，由校方通知小朋友拿取。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585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避免上課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分心及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影響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午休安靜作息時段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除非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必要，</a:t>
            </a:r>
            <a:r>
              <a:rPr kumimoji="0"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請盡量不讓孩子</a:t>
            </a:r>
            <a:r>
              <a:rPr kumimoji="0" lang="zh-TW" altLang="zh-TW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帶手機</a:t>
            </a:r>
            <a:r>
              <a:rPr kumimoji="0"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或電子手錶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上學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kumimoji="0"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電子手錶：上課期間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一律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閉通話功能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考試期間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禁止使用計算機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kumimoji="0"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若必須攜帶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手機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一律保持</a:t>
            </a:r>
            <a:r>
              <a:rPr kumimoji="0"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關機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上課期間若有急事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請孩子口頭告知導師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由導師統一聯絡家長即可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，放學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時段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16:15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後才可以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開機</a:t>
            </a:r>
            <a:r>
              <a:rPr kumimoji="0"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僅限連絡家長使用</a:t>
            </a:r>
            <a:r>
              <a:rPr kumimoji="0"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kumimoji="0" lang="en-US" altLang="zh-TW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042987" y="404664"/>
            <a:ext cx="7058025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4800" dirty="0">
                <a:solidFill>
                  <a:schemeClr val="tx1"/>
                </a:solidFill>
              </a:rPr>
              <a:t>【</a:t>
            </a:r>
            <a:r>
              <a:rPr lang="zh-TW" altLang="en-US" sz="4800" b="1" dirty="0">
                <a:solidFill>
                  <a:schemeClr val="tx1"/>
                </a:solidFill>
              </a:rPr>
              <a:t>電子手錶</a:t>
            </a:r>
            <a:r>
              <a:rPr lang="en-US" altLang="zh-TW" sz="4800" b="1" dirty="0">
                <a:solidFill>
                  <a:schemeClr val="tx1"/>
                </a:solidFill>
              </a:rPr>
              <a:t>&amp;</a:t>
            </a:r>
            <a:r>
              <a:rPr lang="zh-TW" altLang="zh-TW" sz="4800" b="1" dirty="0">
                <a:solidFill>
                  <a:schemeClr val="tx1"/>
                </a:solidFill>
              </a:rPr>
              <a:t>手機規定</a:t>
            </a:r>
            <a:r>
              <a:rPr lang="zh-TW" altLang="zh-TW" sz="4800" dirty="0">
                <a:solidFill>
                  <a:schemeClr val="tx1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143951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8312" y="1125538"/>
            <a:ext cx="8280151" cy="51117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/>
              <a:t>光仁學生</a:t>
            </a:r>
            <a:r>
              <a:rPr kumimoji="0" lang="zh-TW" altLang="zh-TW" b="1" dirty="0"/>
              <a:t>服裝儀容規範</a:t>
            </a:r>
            <a:endParaRPr kumimoji="0" lang="en-US" altLang="zh-TW" b="1" dirty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穿制服請搭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黑色皮鞋</a:t>
            </a:r>
            <a:r>
              <a:rPr kumimoji="0" lang="en-US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白色襪子</a:t>
            </a:r>
            <a:r>
              <a:rPr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（女生可穿白皮鞋）</a:t>
            </a: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男孩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時，褲子可繫上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黑皮帶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繫黑皮帶可避免白襯衫一直掉出來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，服裝也比較整齊有精神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運動鞋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顏色以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素雅、大方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為宜。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爸媽幫孩子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在制服、運動服外套、背心等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衣物內側書寫班級、姓名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以免遺失不好找回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儀容以整潔為原則，頭髮應梳綁整潔，以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保持整齊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端莊形象。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使用學校規定的書包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、桌墊、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餐巾、科任袋、作業袋 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保持清潔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愛惜物品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/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042988" y="476250"/>
            <a:ext cx="7058025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學務處</a:t>
            </a:r>
          </a:p>
        </p:txBody>
      </p:sp>
    </p:spTree>
    <p:extLst>
      <p:ext uri="{BB962C8B-B14F-4D97-AF65-F5344CB8AC3E}">
        <p14:creationId xmlns:p14="http://schemas.microsoft.com/office/powerpoint/2010/main" val="65879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23528" y="1368426"/>
            <a:ext cx="6696743" cy="439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3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endParaRPr kumimoji="0" lang="en-US" altLang="zh-TW" sz="3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本校設有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kumimoji="0" lang="zh-TW" altLang="en-US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榮譽制度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，小朋友在各處室得到的榮譽卡獎勵，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每集滿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張榮譽卡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，可以到教務處申請換發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一張獎狀及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元圖書禮卷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，由校長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週一學生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朝會公開頒獎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提醒孩子自一年級開始，榮譽卡及奬狀一定要都要好好保存，累積到畢業時</a:t>
            </a:r>
            <a:r>
              <a:rPr kumimoji="0"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kumimoji="0" lang="en-US" altLang="zh-TW" sz="2400" b="1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畢業典禮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時會頒發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獎盃</a:t>
            </a:r>
            <a:r>
              <a:rPr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 小學階段的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最高的榮譽！ 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3600" dirty="0"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84225" y="40640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教務處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648" y="3699451"/>
            <a:ext cx="2365090" cy="315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6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39552" y="1754932"/>
            <a:ext cx="7676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900113" y="512763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849647" y="184482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放學</a:t>
            </a:r>
            <a:r>
              <a:rPr lang="zh-TW" altLang="zh-TW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重要配合事項</a:t>
            </a:r>
            <a:r>
              <a:rPr lang="en-US" altLang="zh-TW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en-US" altLang="zh-TW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提醒搭乘</a:t>
            </a:r>
            <a:r>
              <a:rPr lang="zh-TW" altLang="zh-TW" sz="3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校車的孩子</a:t>
            </a:r>
            <a:endParaRPr kumimoji="0" lang="en-US" altLang="zh-TW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5344" y="3004695"/>
            <a:ext cx="71750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zh-TW" altLang="en-US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非常重要</a:t>
            </a:r>
            <a:r>
              <a:rPr lang="en-US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!!!</a:t>
            </a:r>
            <a:r>
              <a:rPr lang="zh-TW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zh-TW" altLang="en-US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孩子</a:t>
            </a:r>
            <a:r>
              <a:rPr lang="zh-TW" altLang="zh-TW" sz="3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請假或臨時</a:t>
            </a:r>
            <a:r>
              <a:rPr lang="zh-TW" altLang="en-US" sz="3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接回</a:t>
            </a:r>
            <a:r>
              <a:rPr lang="zh-TW" altLang="zh-TW" sz="3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當天</a:t>
            </a:r>
            <a:r>
              <a:rPr lang="zh-TW" altLang="zh-TW" sz="3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不搭校車</a:t>
            </a:r>
            <a:r>
              <a:rPr lang="zh-TW" altLang="en-US" sz="36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的話</a:t>
            </a:r>
            <a:r>
              <a:rPr lang="zh-TW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，請家長</a:t>
            </a:r>
            <a:r>
              <a:rPr lang="zh-TW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務必通知隨車大姊</a:t>
            </a:r>
            <a:r>
              <a:rPr lang="zh-TW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以免放學遲遲等不到孩子會很擔心</a:t>
            </a:r>
            <a:r>
              <a:rPr lang="zh-TW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，謝謝您的配合</a:t>
            </a:r>
            <a:r>
              <a:rPr lang="en-US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  <a:t/>
            </a:r>
            <a:b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</a:br>
            <a:endParaRPr lang="zh-TW" altLang="zh-TW" sz="3600" b="1" dirty="0">
              <a:solidFill>
                <a:prstClr val="black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39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39552" y="1754932"/>
            <a:ext cx="7676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>
              <a:solidFill>
                <a:prstClr val="black"/>
              </a:solidFill>
            </a:endParaRPr>
          </a:p>
          <a:p>
            <a:endParaRPr lang="en-US" altLang="zh-TW" dirty="0">
              <a:solidFill>
                <a:prstClr val="black"/>
              </a:solidFill>
            </a:endParaRPr>
          </a:p>
          <a:p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900113" y="512763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solidFill>
                  <a:prstClr val="white"/>
                </a:solidFill>
              </a:rPr>
              <a:t>輔導室</a:t>
            </a:r>
          </a:p>
        </p:txBody>
      </p:sp>
      <p:sp>
        <p:nvSpPr>
          <p:cNvPr id="2" name="矩形 1"/>
          <p:cNvSpPr/>
          <p:nvPr/>
        </p:nvSpPr>
        <p:spPr>
          <a:xfrm>
            <a:off x="925344" y="3004695"/>
            <a:ext cx="71750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 smtClean="0">
                <a:hlinkClick r:id="rId2"/>
              </a:rPr>
              <a:t>1.</a:t>
            </a:r>
            <a:r>
              <a:rPr lang="zh-TW" altLang="en-US" sz="3600" dirty="0" smtClean="0">
                <a:hlinkClick r:id="rId2"/>
              </a:rPr>
              <a:t>網路</a:t>
            </a:r>
            <a:r>
              <a:rPr lang="zh-TW" altLang="en-US" sz="3600" dirty="0">
                <a:hlinkClick r:id="rId2"/>
              </a:rPr>
              <a:t>霸凌認識與預防  </a:t>
            </a:r>
            <a:endParaRPr lang="en-US" altLang="zh-TW" sz="3600" dirty="0" smtClean="0"/>
          </a:p>
          <a:p>
            <a:r>
              <a:rPr lang="zh-TW" altLang="en-US" sz="3600" dirty="0"/>
              <a:t/>
            </a:r>
            <a:br>
              <a:rPr lang="zh-TW" altLang="en-US" sz="3600" dirty="0"/>
            </a:br>
            <a:r>
              <a:rPr lang="en-US" altLang="zh-TW" sz="3600" dirty="0" smtClean="0"/>
              <a:t>2.</a:t>
            </a:r>
            <a:r>
              <a:rPr lang="zh-TW" altLang="en-US" sz="3600" dirty="0" smtClean="0">
                <a:hlinkClick r:id="rId3"/>
              </a:rPr>
              <a:t>小心</a:t>
            </a:r>
            <a:r>
              <a:rPr lang="zh-TW" altLang="en-US" sz="3600" dirty="0">
                <a:hlinkClick r:id="rId3"/>
              </a:rPr>
              <a:t>網路成癮找上</a:t>
            </a:r>
            <a:r>
              <a:rPr lang="zh-TW" altLang="en-US" sz="3600" dirty="0" smtClean="0">
                <a:hlinkClick r:id="rId3"/>
              </a:rPr>
              <a:t>你</a:t>
            </a:r>
            <a:endParaRPr lang="zh-TW" altLang="zh-TW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73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科任教師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340768"/>
            <a:ext cx="4618856" cy="478539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自然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周  南老師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800"/>
              </a:spcBef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英語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蔡沁霖老師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800"/>
              </a:spcBef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社會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陳明言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主任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800"/>
              </a:spcBef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生命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劉映蘭老師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800"/>
              </a:spcBef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音樂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朱英芬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4427984" y="1268760"/>
            <a:ext cx="4330824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800"/>
              </a:spcBef>
              <a:spcAft>
                <a:spcPts val="0"/>
              </a:spcAft>
            </a:pP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美勞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秦志潔老師</a:t>
            </a:r>
            <a:endParaRPr kumimoji="0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</a:pP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體育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林韋志老師</a:t>
            </a:r>
            <a:endParaRPr kumimoji="0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英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鄭巧嫻老師</a:t>
            </a:r>
            <a:endParaRPr kumimoji="0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</a:pP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本土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謝宥為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endParaRPr kumimoji="0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</a:pP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電腦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李順銓組長</a:t>
            </a:r>
            <a:endParaRPr kumimoji="0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043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700213"/>
            <a:ext cx="66436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 altLang="zh-TW" sz="4000">
              <a:ea typeface="超研澤粗圓"/>
              <a:cs typeface="超研澤粗圓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332656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學年共同事務</a:t>
            </a: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644829" y="1267694"/>
            <a:ext cx="6186309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學期注意事項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各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科版本以及作業本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各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科評分方式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時間及國數評量範圍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本學期各項活動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班級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班費使用說明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提案與表決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 </a:t>
            </a:r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9473" y="2636912"/>
            <a:ext cx="77724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本學期課程注意事項</a:t>
            </a:r>
            <a:endParaRPr kumimoji="0" lang="zh-TW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>
                <a:solidFill>
                  <a:schemeClr val="accent1"/>
                </a:solidFill>
              </a:rPr>
              <a:t>113_02</a:t>
            </a:r>
            <a:r>
              <a:rPr lang="zh-TW" altLang="en-US" sz="1400" dirty="0" smtClean="0">
                <a:solidFill>
                  <a:schemeClr val="accent1"/>
                </a:solidFill>
              </a:rPr>
              <a:t>學校日</a:t>
            </a:r>
            <a:endParaRPr lang="zh-TW" altLang="en-US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143000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日常生活注意事項</a:t>
            </a:r>
          </a:p>
        </p:txBody>
      </p:sp>
      <p:sp>
        <p:nvSpPr>
          <p:cNvPr id="19459" name="內容版面配置區 2"/>
          <p:cNvSpPr>
            <a:spLocks noGrp="1"/>
          </p:cNvSpPr>
          <p:nvPr>
            <p:ph idx="1"/>
          </p:nvPr>
        </p:nvSpPr>
        <p:spPr>
          <a:xfrm>
            <a:off x="683568" y="1052736"/>
            <a:ext cx="7772400" cy="4752528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20000"/>
              </a:lnSpc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：為維護學生安全，學生於</a:t>
            </a:r>
            <a:r>
              <a:rPr lang="en-US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en-US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到校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者，請學生先至光仁樓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105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教室，請勿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先行上樓。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守時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：為了讓學生養成守時習慣，請盡量讓孩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子在家裡吃好早餐，並於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 ~8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前到達班級上課。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星期一固定朝會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700808"/>
            <a:ext cx="7772400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各科版本及作業簿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 fontAlgn="auto">
              <a:spcAft>
                <a:spcPts val="0"/>
              </a:spcAft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相關規定上學期相同</a:t>
            </a:r>
            <a:endParaRPr kumimoji="0" lang="zh-TW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>
                <a:solidFill>
                  <a:schemeClr val="accent1"/>
                </a:solidFill>
              </a:rPr>
              <a:t>113_02</a:t>
            </a:r>
            <a:r>
              <a:rPr lang="zh-TW" altLang="en-US" sz="1400" dirty="0" smtClean="0">
                <a:solidFill>
                  <a:schemeClr val="accent1"/>
                </a:solidFill>
              </a:rPr>
              <a:t>學校日</a:t>
            </a:r>
            <a:endParaRPr lang="zh-TW" altLang="en-US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班級作業規範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在校時間可寫作業：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當孩子想寫功課時，效果一定最佳。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以課本為標準：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當孩子寫作業發生疑問時，以課本為參照標準。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確實訂正：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下次才不會再錯。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字體工整：</a:t>
            </a:r>
            <a:r>
              <a:rPr kumimoji="0" lang="zh-TW" altLang="en-US" sz="2800" dirty="0" smtClean="0">
                <a:latin typeface="標楷體" pitchFamily="65" charset="-120"/>
                <a:ea typeface="標楷體" pitchFamily="65" charset="-120"/>
              </a:rPr>
              <a:t>把字寫正，必能減少錯誤。</a:t>
            </a:r>
            <a:endParaRPr kumimoji="0"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希望孩子能認真完成每一項作業與確實訂正，如此學習才有效果。如果孩子有多餘的時間，可以在家預先預習與複習。</a:t>
            </a:r>
          </a:p>
          <a:p>
            <a:pPr eaLnBrk="1" hangingPunct="1">
              <a:lnSpc>
                <a:spcPct val="90000"/>
              </a:lnSpc>
            </a:pPr>
            <a:endParaRPr kumimoji="0" lang="zh-TW" altLang="en-US" sz="2800" dirty="0" smtClean="0"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3284984"/>
            <a:ext cx="7772400" cy="1189038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各科評分方式</a:t>
            </a:r>
          </a:p>
        </p:txBody>
      </p:sp>
      <p:sp>
        <p:nvSpPr>
          <p:cNvPr id="3" name="矩形 2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</a:rPr>
              <a:t>113</a:t>
            </a:r>
            <a:r>
              <a:rPr lang="zh-TW" altLang="en-US" sz="1600" dirty="0" smtClean="0">
                <a:solidFill>
                  <a:schemeClr val="accent1"/>
                </a:solidFill>
              </a:rPr>
              <a:t>學校日</a:t>
            </a:r>
            <a:endParaRPr lang="zh-TW" altLang="en-US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981200"/>
            <a:ext cx="3814763" cy="4114800"/>
          </a:xfrm>
        </p:spPr>
        <p:txBody>
          <a:bodyPr/>
          <a:lstStyle/>
          <a:p>
            <a:pPr eaLnBrk="1" hangingPunct="1"/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1520" y="620688"/>
            <a:ext cx="799147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r>
              <a:rPr lang="zh-TW" altLang="en-US" sz="5400" dirty="0">
                <a:solidFill>
                  <a:srgbClr val="CC3399"/>
                </a:solidFill>
                <a:latin typeface="標楷體" pitchFamily="65" charset="-120"/>
                <a:ea typeface="標楷體" pitchFamily="65" charset="-120"/>
              </a:rPr>
              <a:t>國語各項目所佔百分比</a:t>
            </a: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 marL="342900" indent="-342900"/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1119064" y="1700808"/>
            <a:ext cx="7056438" cy="354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習作：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甲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乙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本：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造詞簿：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國考本：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定期評量：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76672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國語科要求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556793"/>
            <a:ext cx="7848872" cy="3312368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字體端正</a:t>
            </a:r>
          </a:p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能寫出完整、優美的句子</a:t>
            </a:r>
          </a:p>
          <a:p>
            <a:r>
              <a:rPr lang="zh-TW" altLang="zh-TW" spc="-1" dirty="0">
                <a:solidFill>
                  <a:srgbClr val="C00000"/>
                </a:solidFill>
                <a:latin typeface="標楷體"/>
                <a:ea typeface="標楷體"/>
              </a:rPr>
              <a:t>請寫國字不寫注音：</a:t>
            </a:r>
            <a:r>
              <a:rPr lang="zh-TW" altLang="zh-TW" spc="-1" dirty="0">
                <a:solidFill>
                  <a:srgbClr val="000000"/>
                </a:solidFill>
                <a:latin typeface="標楷體"/>
                <a:ea typeface="標楷體"/>
              </a:rPr>
              <a:t>不會的字請</a:t>
            </a:r>
            <a:r>
              <a:rPr lang="zh-TW" altLang="zh-TW" spc="-1" dirty="0" smtClean="0">
                <a:solidFill>
                  <a:srgbClr val="000000"/>
                </a:solidFill>
                <a:latin typeface="標楷體"/>
                <a:ea typeface="標楷體"/>
              </a:rPr>
              <a:t>查字典</a:t>
            </a:r>
            <a:r>
              <a:rPr lang="zh-TW" altLang="en-US" spc="-1" dirty="0" smtClean="0">
                <a:solidFill>
                  <a:srgbClr val="000000"/>
                </a:solidFill>
                <a:latin typeface="標楷體"/>
                <a:ea typeface="標楷體"/>
              </a:rPr>
              <a:t>，本學期</a:t>
            </a:r>
            <a:r>
              <a:rPr lang="zh-TW" altLang="en-US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使用原子筆</a:t>
            </a:r>
            <a:endParaRPr lang="en-US" altLang="zh-TW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確實訂正及家長簽名：有訂正才不會再錯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052736"/>
            <a:ext cx="8064896" cy="4752975"/>
          </a:xfrm>
        </p:spPr>
        <p:txBody>
          <a:bodyPr/>
          <a:lstStyle/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唐詩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雙週朝會或午休抽背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成語練習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國語課堂練習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字音字形練習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定期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評量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期中期末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25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題。</a:t>
            </a:r>
          </a:p>
          <a:p>
            <a:pPr marL="533400" lvl="0" indent="-533400"/>
            <a:r>
              <a:rPr kumimoji="1" lang="zh-TW" altLang="en-US" sz="2800" b="1" dirty="0">
                <a:latin typeface="標楷體" pitchFamily="65" charset="-120"/>
                <a:ea typeface="標楷體" pitchFamily="65" charset="-120"/>
              </a:rPr>
              <a:t>閱讀寫作編選</a:t>
            </a:r>
            <a:r>
              <a:rPr kumimoji="1" lang="zh-TW" altLang="en-US" sz="2800" b="1" dirty="0" smtClean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：自編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zh-TW" sz="2800" b="1" spc="-1" dirty="0">
                <a:latin typeface="標楷體"/>
                <a:ea typeface="標楷體"/>
              </a:rPr>
              <a:t>閱讀小達人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：使用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一年</a:t>
            </a:r>
            <a:endParaRPr lang="en-US" altLang="zh-TW" sz="2800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深耕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閱讀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：班書閱讀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閱讀課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圖書館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閱讀好書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 書香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列車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圖書館安排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981200"/>
            <a:ext cx="3814763" cy="4114800"/>
          </a:xfrm>
        </p:spPr>
        <p:txBody>
          <a:bodyPr/>
          <a:lstStyle/>
          <a:p>
            <a:pPr eaLnBrk="1" hangingPunct="1"/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30724" name="Rectangle 9"/>
          <p:cNvSpPr>
            <a:spLocks noChangeArrowheads="1"/>
          </p:cNvSpPr>
          <p:nvPr/>
        </p:nvSpPr>
        <p:spPr bwMode="auto">
          <a:xfrm>
            <a:off x="683568" y="620688"/>
            <a:ext cx="73448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超研澤古印體"/>
              </a:rPr>
              <a:t>數學各項目所佔百分比</a:t>
            </a:r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</p:txBody>
      </p:sp>
      <p:sp>
        <p:nvSpPr>
          <p:cNvPr id="30725" name="Rectangle 10"/>
          <p:cNvSpPr>
            <a:spLocks noChangeArrowheads="1"/>
          </p:cNvSpPr>
          <p:nvPr/>
        </p:nvSpPr>
        <p:spPr bwMode="auto">
          <a:xfrm>
            <a:off x="755576" y="1628800"/>
            <a:ext cx="7705725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數學習作：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10%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數學重點複習：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數學練習簿：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10%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小考：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10%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10%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定期評量：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數學請用鉛筆，以方便計算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之更改</a:t>
            </a:r>
            <a:r>
              <a:rPr lang="en-US" altLang="zh-TW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考試亦同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8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zh-TW" altLang="en-US" dirty="0">
                <a:solidFill>
                  <a:srgbClr val="C0504D"/>
                </a:solidFill>
                <a:latin typeface="DFKai-SB"/>
                <a:ea typeface="DFKai-SB"/>
                <a:cs typeface="DFKai-SB"/>
                <a:sym typeface="DFKai-SB"/>
              </a:rPr>
              <a:t>綜合活動各項目所佔百分比：</a:t>
            </a:r>
            <a:r>
              <a:rPr lang="zh-TW" altLang="en-US" dirty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zh-TW" altLang="en-US" dirty="0">
                <a:latin typeface="Arial"/>
                <a:ea typeface="Arial"/>
                <a:cs typeface="Arial"/>
                <a:sym typeface="Arial"/>
              </a:rPr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43608" y="1556792"/>
            <a:ext cx="7272982" cy="2736304"/>
          </a:xfrm>
        </p:spPr>
        <p:txBody>
          <a:bodyPr>
            <a:normAutofit/>
          </a:bodyPr>
          <a:lstStyle/>
          <a:p>
            <a:pPr marL="343080" lvl="0" indent="-342360">
              <a:spcBef>
                <a:spcPts val="0"/>
              </a:spcBef>
              <a:buNone/>
            </a:pPr>
            <a:endParaRPr lang="zh-TW" altLang="en-US" sz="4400" dirty="0">
              <a:latin typeface="Arial"/>
              <a:ea typeface="Arial"/>
              <a:cs typeface="Arial"/>
              <a:sym typeface="Arial"/>
            </a:endParaRPr>
          </a:p>
          <a:p>
            <a:pPr marL="343080" lvl="0" indent="-342360">
              <a:spcBef>
                <a:spcPts val="0"/>
              </a:spcBef>
              <a:buNone/>
            </a:pPr>
            <a:r>
              <a:rPr lang="zh-TW" altLang="en-US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學習單       </a:t>
            </a:r>
            <a:r>
              <a:rPr lang="en-US" altLang="zh-TW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20%</a:t>
            </a:r>
            <a:endParaRPr lang="zh-TW" altLang="en-US" dirty="0">
              <a:latin typeface="Arial"/>
              <a:ea typeface="Arial"/>
              <a:cs typeface="Arial"/>
              <a:sym typeface="Arial"/>
            </a:endParaRPr>
          </a:p>
          <a:p>
            <a:pPr marL="343080" lvl="0" indent="-342360">
              <a:spcBef>
                <a:spcPts val="0"/>
              </a:spcBef>
              <a:buNone/>
            </a:pPr>
            <a:r>
              <a:rPr lang="zh-TW" altLang="en-US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上課學習態度 </a:t>
            </a:r>
            <a:r>
              <a:rPr lang="en-US" altLang="zh-TW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50%</a:t>
            </a:r>
            <a:endParaRPr lang="zh-TW" altLang="en-US" dirty="0">
              <a:latin typeface="Arial"/>
              <a:ea typeface="Arial"/>
              <a:cs typeface="Arial"/>
              <a:sym typeface="Arial"/>
            </a:endParaRPr>
          </a:p>
          <a:p>
            <a:pPr marL="343080" lvl="0" indent="-342360">
              <a:spcBef>
                <a:spcPts val="0"/>
              </a:spcBef>
              <a:buNone/>
            </a:pPr>
            <a:r>
              <a:rPr lang="zh-TW" altLang="en-US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活動參與度   </a:t>
            </a:r>
            <a:r>
              <a:rPr lang="en-US" altLang="zh-TW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30%</a:t>
            </a:r>
            <a:endParaRPr lang="zh-TW" altLang="en-US" dirty="0">
              <a:latin typeface="Arial"/>
              <a:ea typeface="Arial"/>
              <a:cs typeface="Arial"/>
              <a:sym typeface="Arial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1128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47663" y="2204864"/>
            <a:ext cx="6229807" cy="2269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>
              <a:spcAft>
                <a:spcPts val="0"/>
              </a:spcAft>
            </a:pP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定期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評量</a:t>
            </a: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時間</a:t>
            </a:r>
            <a:endParaRPr kumimoji="0" lang="en-US" altLang="zh-TW" sz="4000" dirty="0"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fontAlgn="auto">
              <a:spcAft>
                <a:spcPts val="0"/>
              </a:spcAft>
            </a:pP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國語</a:t>
            </a:r>
            <a:r>
              <a:rPr kumimoji="0"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&amp;</a:t>
            </a: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數學評量範</a:t>
            </a:r>
            <a:r>
              <a:rPr kumimoji="0"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圍</a:t>
            </a:r>
            <a:endParaRPr kumimoji="0" lang="en-US" altLang="zh-TW" sz="4400" dirty="0"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itchFamily="49" charset="-120"/>
              <a:ea typeface="華康儷粗圓" pitchFamily="49" charset="-120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</a:rPr>
              <a:t>113</a:t>
            </a:r>
            <a:r>
              <a:rPr lang="zh-TW" altLang="en-US" sz="1600" dirty="0" smtClean="0">
                <a:solidFill>
                  <a:schemeClr val="accent1"/>
                </a:solidFill>
              </a:rPr>
              <a:t>學校日</a:t>
            </a:r>
            <a:endParaRPr lang="zh-TW" altLang="en-US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Rectangle 2"/>
          <p:cNvSpPr/>
          <p:nvPr/>
        </p:nvSpPr>
        <p:spPr>
          <a:xfrm>
            <a:off x="685800" y="116640"/>
            <a:ext cx="7771680" cy="80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定期評量時間及範圍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323" name="Rectangle 8"/>
          <p:cNvSpPr/>
          <p:nvPr/>
        </p:nvSpPr>
        <p:spPr>
          <a:xfrm>
            <a:off x="1151268" y="925560"/>
            <a:ext cx="6840744" cy="44476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1143000" indent="-227880" algn="ctr">
              <a:lnSpc>
                <a:spcPct val="100000"/>
              </a:lnSpc>
              <a:tabLst>
                <a:tab pos="0" algn="l"/>
              </a:tabLst>
            </a:pPr>
            <a:r>
              <a:rPr lang="zh-TW" sz="3600" b="1" strike="noStrike" spc="-1" dirty="0">
                <a:solidFill>
                  <a:srgbClr val="FF3300"/>
                </a:solidFill>
                <a:latin typeface="標楷體"/>
                <a:ea typeface="標楷體"/>
              </a:rPr>
              <a:t>第一次評量</a:t>
            </a:r>
            <a:r>
              <a:rPr lang="zh-TW" sz="36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：</a:t>
            </a:r>
            <a:r>
              <a:rPr lang="en-US" altLang="zh-TW" sz="36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4/22</a:t>
            </a:r>
            <a:r>
              <a:rPr lang="en-US" sz="36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(</a:t>
            </a:r>
            <a:r>
              <a:rPr lang="zh-TW" altLang="en-US" sz="3600" b="1" spc="-1" dirty="0">
                <a:solidFill>
                  <a:srgbClr val="FF3300"/>
                </a:solidFill>
                <a:latin typeface="標楷體"/>
                <a:ea typeface="標楷體"/>
              </a:rPr>
              <a:t>三</a:t>
            </a:r>
            <a:r>
              <a:rPr lang="en-US" sz="36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)~</a:t>
            </a:r>
            <a:r>
              <a:rPr lang="en-US" altLang="zh-TW" sz="36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4</a:t>
            </a:r>
            <a:r>
              <a:rPr lang="en-US" altLang="zh-TW" sz="3600" b="1" spc="-1" dirty="0" smtClean="0">
                <a:solidFill>
                  <a:srgbClr val="FF3300"/>
                </a:solidFill>
                <a:latin typeface="標楷體"/>
                <a:ea typeface="標楷體"/>
              </a:rPr>
              <a:t>/23</a:t>
            </a:r>
            <a:endParaRPr lang="en-US" altLang="zh-TW" sz="3600" spc="-1" dirty="0">
              <a:latin typeface="Arial"/>
            </a:endParaRPr>
          </a:p>
          <a:p>
            <a:pPr marL="1143000" indent="-227880">
              <a:tabLst>
                <a:tab pos="0" algn="l"/>
              </a:tabLst>
            </a:pP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國語  第</a:t>
            </a:r>
            <a:r>
              <a:rPr lang="en-US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1-6</a:t>
            </a:r>
            <a:r>
              <a:rPr lang="zh-TW" altLang="zh-TW" sz="3200" spc="-1" dirty="0" smtClean="0">
                <a:solidFill>
                  <a:srgbClr val="0070C0"/>
                </a:solidFill>
                <a:latin typeface="標楷體"/>
                <a:ea typeface="標楷體"/>
              </a:rPr>
              <a:t>課</a:t>
            </a: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（含統整活動</a:t>
            </a:r>
            <a:r>
              <a:rPr lang="zh-TW" altLang="zh-TW" sz="3200" spc="-1" dirty="0" smtClean="0">
                <a:solidFill>
                  <a:srgbClr val="0070C0"/>
                </a:solidFill>
                <a:latin typeface="標楷體"/>
                <a:ea typeface="標楷體"/>
              </a:rPr>
              <a:t>）</a:t>
            </a:r>
            <a:endParaRPr lang="en-US" altLang="zh-TW" sz="3200" spc="-1" dirty="0" smtClean="0">
              <a:solidFill>
                <a:srgbClr val="0070C0"/>
              </a:solidFill>
              <a:latin typeface="標楷體"/>
              <a:ea typeface="標楷體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altLang="zh-TW" sz="3200" spc="-1" dirty="0" smtClean="0">
                <a:solidFill>
                  <a:srgbClr val="0070C0"/>
                </a:solidFill>
                <a:latin typeface="標楷體"/>
                <a:ea typeface="標楷體"/>
              </a:rPr>
              <a:t>數學  </a:t>
            </a: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第</a:t>
            </a:r>
            <a:r>
              <a:rPr lang="en-US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1-5</a:t>
            </a: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altLang="zh-TW" sz="3200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社會  第</a:t>
            </a:r>
            <a:r>
              <a:rPr lang="en-US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1-3</a:t>
            </a: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altLang="zh-TW" sz="3200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tabLst>
                <a:tab pos="0" algn="l"/>
              </a:tabLst>
            </a:pPr>
            <a:r>
              <a:rPr lang="zh-TW" altLang="en-US" sz="3600" b="1" spc="-1" dirty="0" smtClean="0">
                <a:solidFill>
                  <a:srgbClr val="FF3300"/>
                </a:solidFill>
                <a:latin typeface="標楷體"/>
                <a:ea typeface="標楷體"/>
              </a:rPr>
              <a:t> </a:t>
            </a:r>
            <a:r>
              <a:rPr lang="zh-TW" altLang="zh-TW" sz="3600" b="1" spc="-1" dirty="0" smtClean="0">
                <a:solidFill>
                  <a:srgbClr val="FF3300"/>
                </a:solidFill>
                <a:latin typeface="標楷體"/>
                <a:ea typeface="標楷體"/>
              </a:rPr>
              <a:t>第二</a:t>
            </a:r>
            <a:r>
              <a:rPr lang="zh-TW" altLang="zh-TW" sz="3600" b="1" spc="-1" dirty="0">
                <a:solidFill>
                  <a:srgbClr val="FF3300"/>
                </a:solidFill>
                <a:latin typeface="標楷體"/>
                <a:ea typeface="標楷體"/>
              </a:rPr>
              <a:t>次評量：</a:t>
            </a:r>
            <a:r>
              <a:rPr lang="en-US" altLang="zh-TW" sz="3600" b="1" spc="-1" dirty="0">
                <a:solidFill>
                  <a:srgbClr val="FF3300"/>
                </a:solidFill>
                <a:latin typeface="標楷體"/>
                <a:ea typeface="標楷體"/>
              </a:rPr>
              <a:t>6/23(</a:t>
            </a:r>
            <a:r>
              <a:rPr lang="zh-TW" altLang="en-US" sz="3600" b="1" spc="-1" dirty="0">
                <a:solidFill>
                  <a:srgbClr val="FF3300"/>
                </a:solidFill>
                <a:latin typeface="標楷體"/>
                <a:ea typeface="標楷體"/>
              </a:rPr>
              <a:t>二</a:t>
            </a:r>
            <a:r>
              <a:rPr lang="en-US" altLang="zh-TW" sz="3600" b="1" spc="-1" dirty="0">
                <a:solidFill>
                  <a:srgbClr val="FF3300"/>
                </a:solidFill>
                <a:latin typeface="標楷體"/>
                <a:ea typeface="標楷體"/>
              </a:rPr>
              <a:t>)~6/24(</a:t>
            </a:r>
            <a:r>
              <a:rPr lang="zh-TW" altLang="en-US" sz="3600" b="1" spc="-1" dirty="0">
                <a:solidFill>
                  <a:srgbClr val="FF3300"/>
                </a:solidFill>
                <a:latin typeface="標楷體"/>
                <a:ea typeface="標楷體"/>
              </a:rPr>
              <a:t>三</a:t>
            </a:r>
            <a:r>
              <a:rPr lang="en-US" altLang="zh-TW" sz="3600" b="1" spc="-1" dirty="0">
                <a:solidFill>
                  <a:srgbClr val="FF3300"/>
                </a:solidFill>
                <a:latin typeface="標楷體"/>
                <a:ea typeface="標楷體"/>
              </a:rPr>
              <a:t>)  </a:t>
            </a:r>
            <a:endParaRPr lang="en-US" altLang="zh-TW" sz="3600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國語  第</a:t>
            </a:r>
            <a:r>
              <a:rPr lang="en-US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7-12</a:t>
            </a: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課（含統整活動）</a:t>
            </a:r>
            <a:endParaRPr lang="en-US" altLang="zh-TW" sz="3200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數學  第</a:t>
            </a:r>
            <a:r>
              <a:rPr lang="en-US" alt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6-10</a:t>
            </a:r>
            <a:r>
              <a:rPr lang="zh-TW" altLang="zh-TW" sz="3200" spc="-1" dirty="0" smtClean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sz="3200" b="0" strike="noStrike" spc="-1" dirty="0">
              <a:latin typeface="Arial"/>
            </a:endParaRPr>
          </a:p>
          <a:p>
            <a:pPr marL="1143000" indent="-227880">
              <a:tabLst>
                <a:tab pos="0" algn="l"/>
              </a:tabLst>
            </a:pPr>
            <a:r>
              <a:rPr lang="zh-TW" sz="3200" spc="-1" dirty="0" smtClean="0">
                <a:solidFill>
                  <a:srgbClr val="0070C0"/>
                </a:solidFill>
                <a:latin typeface="標楷體"/>
                <a:ea typeface="標楷體"/>
              </a:rPr>
              <a:t>社會  </a:t>
            </a:r>
            <a:r>
              <a:rPr 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第</a:t>
            </a:r>
            <a:r>
              <a:rPr lang="en-US" sz="3200" spc="-1" dirty="0">
                <a:solidFill>
                  <a:srgbClr val="0070C0"/>
                </a:solidFill>
                <a:latin typeface="標楷體"/>
                <a:ea typeface="標楷體"/>
              </a:rPr>
              <a:t>4-5</a:t>
            </a:r>
            <a:r>
              <a:rPr lang="zh-TW" sz="3200" spc="-1" dirty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sz="3200" spc="-1" dirty="0">
              <a:solidFill>
                <a:srgbClr val="0070C0"/>
              </a:solidFill>
              <a:latin typeface="標楷體"/>
              <a:ea typeface="標楷體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795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268760"/>
            <a:ext cx="7416824" cy="4248472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120000"/>
              </a:lnSpc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增能社團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3/13(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)-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6/12(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週五下午授課。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校外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教學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3/25(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)__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宜蘭傳藝中心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4/17(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__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文山劇場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劍橋英檢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4/18(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)__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光仁小學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千人野餐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4/24(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游泳課程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4/13–5/29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時間體育組另行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通知。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游泳課程時間表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各班是否需要愛心家長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332656"/>
            <a:ext cx="6400800" cy="88900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ea typeface="標楷體" pitchFamily="65" charset="-120"/>
              </a:rPr>
              <a:t>本</a:t>
            </a:r>
            <a:r>
              <a:rPr lang="zh-TW" altLang="en-US" sz="4400" dirty="0" smtClean="0">
                <a:solidFill>
                  <a:srgbClr val="FF0000"/>
                </a:solidFill>
                <a:ea typeface="標楷體" pitchFamily="65" charset="-120"/>
              </a:rPr>
              <a:t>學期重要活動</a:t>
            </a:r>
            <a:endParaRPr lang="zh-TW" altLang="en-US" sz="4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996952"/>
            <a:ext cx="7772400" cy="1189037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本學期各項活動</a:t>
            </a:r>
          </a:p>
        </p:txBody>
      </p:sp>
      <p:sp>
        <p:nvSpPr>
          <p:cNvPr id="9" name="矩形 8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</a:rPr>
              <a:t>113</a:t>
            </a:r>
            <a:r>
              <a:rPr lang="zh-TW" altLang="en-US" sz="1600" dirty="0" smtClean="0">
                <a:solidFill>
                  <a:schemeClr val="accent1"/>
                </a:solidFill>
              </a:rPr>
              <a:t>學校日</a:t>
            </a:r>
            <a:endParaRPr lang="zh-TW" altLang="en-US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Rectangle 2"/>
          <p:cNvSpPr/>
          <p:nvPr/>
        </p:nvSpPr>
        <p:spPr>
          <a:xfrm>
            <a:off x="395640" y="188640"/>
            <a:ext cx="7771680" cy="71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879"/>
              </a:spcBef>
              <a:tabLst>
                <a:tab pos="0" algn="l"/>
              </a:tabLst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-1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7584" y="1166843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2/23(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開學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日正式上課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課後照顧、課後體能上課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2/24(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8:00 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開學祈福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禮。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2/25(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一生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一器樂開始上課。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2/28(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和平紀念日放假一天。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45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Rectangle 2"/>
          <p:cNvSpPr/>
          <p:nvPr/>
        </p:nvSpPr>
        <p:spPr>
          <a:xfrm>
            <a:off x="0" y="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-2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836712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3/04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校內國數基本學力檢測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3/08(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招生說明會。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3/09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防災宣導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3/13(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增能社團開始上課。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3/16~3/27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多語文競賽複賽。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3/24(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校內硬筆書法複賽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3/25(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校外教學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宜蘭傳藝中心。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3/26(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四年級感恩禮</a:t>
            </a:r>
          </a:p>
        </p:txBody>
      </p:sp>
    </p:spTree>
    <p:extLst>
      <p:ext uri="{BB962C8B-B14F-4D97-AF65-F5344CB8AC3E}">
        <p14:creationId xmlns:p14="http://schemas.microsoft.com/office/powerpoint/2010/main" val="305933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 2"/>
          <p:cNvSpPr/>
          <p:nvPr/>
        </p:nvSpPr>
        <p:spPr>
          <a:xfrm>
            <a:off x="0" y="11664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-3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584" y="906919"/>
            <a:ext cx="74888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月份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4/01(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05~8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35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英語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冠王測驗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4/03~4/04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兒童及與民族掃墓放假一日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◎4/17(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寓藝深遠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__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文山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劇場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4/18(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劍橋英檢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光仁小學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4/21(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復活節聖道禮儀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4/22(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)~4/23(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期中評量。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4/24(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公益路跑與千人野餐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4/27(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換穿夏季制服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4/29(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多元文化週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穿便服。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4/13~5/29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六週游泳課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_YMCA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172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Rectangle 2"/>
          <p:cNvSpPr/>
          <p:nvPr/>
        </p:nvSpPr>
        <p:spPr>
          <a:xfrm>
            <a:off x="0" y="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-4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4752" y="1412776"/>
            <a:ext cx="775969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月份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4/13~5/29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六週游泳課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_YMCA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5/06(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科學大挑戰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spcBef>
                <a:spcPts val="1200"/>
              </a:spcBef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5/21(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05~8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35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英語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冠王測驗。</a:t>
            </a:r>
          </a:p>
          <a:p>
            <a:pPr>
              <a:spcBef>
                <a:spcPts val="1200"/>
              </a:spcBef>
            </a:pP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633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Rectangle 2"/>
          <p:cNvSpPr/>
          <p:nvPr/>
        </p:nvSpPr>
        <p:spPr>
          <a:xfrm>
            <a:off x="0" y="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-5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584" y="1166843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6/10(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一生一樂器成果發表。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6/12(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增能社團最後一次上課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6/15(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動態社團成果發表。</a:t>
            </a:r>
          </a:p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6/23(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)~6/24(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期末評量。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6/26(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普通班音樂成果發表。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6/30(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結業式。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19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Rectangle 2"/>
          <p:cNvSpPr/>
          <p:nvPr/>
        </p:nvSpPr>
        <p:spPr>
          <a:xfrm>
            <a:off x="742140" y="1484784"/>
            <a:ext cx="7771680" cy="24482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6500"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zh-TW" sz="49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本學期需要您</a:t>
            </a:r>
            <a:r>
              <a:rPr dirty="0"/>
              <a:t/>
            </a:r>
            <a:br>
              <a:rPr dirty="0"/>
            </a:br>
            <a:r>
              <a:rPr lang="zh-TW" sz="49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攜手合作的</a:t>
            </a:r>
            <a:r>
              <a:rPr lang="zh-TW" sz="49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事項</a:t>
            </a:r>
            <a:endParaRPr lang="en-US" sz="4900" b="0" strike="noStrike" spc="-1" dirty="0">
              <a:latin typeface="Arial"/>
            </a:endParaRPr>
          </a:p>
        </p:txBody>
      </p:sp>
      <p:sp>
        <p:nvSpPr>
          <p:cNvPr id="341" name="矩形 5"/>
          <p:cNvSpPr/>
          <p:nvPr/>
        </p:nvSpPr>
        <p:spPr>
          <a:xfrm>
            <a:off x="7884360" y="6381360"/>
            <a:ext cx="1258920" cy="4759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</a:t>
            </a:r>
            <a:r>
              <a:rPr lang="en-US" alt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13</a:t>
            </a:r>
            <a:r>
              <a:rPr 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學校</a:t>
            </a:r>
            <a:r>
              <a:rPr lang="zh-TW" sz="1600" b="0" strike="noStrike" spc="-1" dirty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日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11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angle 2"/>
          <p:cNvSpPr/>
          <p:nvPr/>
        </p:nvSpPr>
        <p:spPr>
          <a:xfrm>
            <a:off x="395640" y="0"/>
            <a:ext cx="5012640" cy="12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日常生活要求</a:t>
            </a:r>
            <a:r>
              <a:rPr lang="en-US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-1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49" name="Rectangle 3"/>
          <p:cNvSpPr/>
          <p:nvPr/>
        </p:nvSpPr>
        <p:spPr>
          <a:xfrm>
            <a:off x="683640" y="1268640"/>
            <a:ext cx="7776720" cy="40325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請假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：</a:t>
            </a:r>
            <a:r>
              <a:rPr lang="zh-TW" sz="2900" b="1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請於上午八點前撥打導師手機或是簡訊告知</a:t>
            </a:r>
            <a:r>
              <a:rPr lang="zh-TW" sz="29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900" b="0" strike="noStrike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343080" indent="-34236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</a:pPr>
            <a:r>
              <a:rPr lang="zh-TW" altLang="en-US" sz="2800" spc="-1" dirty="0">
                <a:solidFill>
                  <a:srgbClr val="000000"/>
                </a:solidFill>
                <a:latin typeface="標楷體"/>
                <a:ea typeface="標楷體"/>
              </a:rPr>
              <a:t>請</a:t>
            </a:r>
            <a:r>
              <a:rPr lang="zh-TW" altLang="en-US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孩子</a:t>
            </a:r>
            <a:r>
              <a:rPr lang="en-US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8</a:t>
            </a:r>
            <a:r>
              <a:rPr lang="zh-TW" altLang="en-US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：</a:t>
            </a:r>
            <a:r>
              <a:rPr lang="en-US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00</a:t>
            </a:r>
            <a:r>
              <a:rPr lang="zh-TW" altLang="en-US" sz="2800" spc="-1" dirty="0">
                <a:solidFill>
                  <a:srgbClr val="000000"/>
                </a:solidFill>
                <a:latin typeface="標楷體"/>
                <a:ea typeface="標楷體"/>
              </a:rPr>
              <a:t>以前進教室，讓孩子吃完早餐再上學，有良好的體力才能專心的上課</a:t>
            </a:r>
            <a:r>
              <a:rPr lang="zh-TW" altLang="en-US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          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小朋友勿帶零用錢或貴重物品，若需帶手機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或智慧型手錶及相關電子產品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，請孩子</a:t>
            </a:r>
            <a:r>
              <a:rPr lang="zh-TW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自行負保管責任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或交至導師處，</a:t>
            </a:r>
            <a:r>
              <a:rPr lang="zh-TW" sz="28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在校勿開機</a:t>
            </a: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9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356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ectangle 2"/>
          <p:cNvSpPr/>
          <p:nvPr/>
        </p:nvSpPr>
        <p:spPr>
          <a:xfrm>
            <a:off x="-252360" y="260640"/>
            <a:ext cx="6242760" cy="89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日常生活要求</a:t>
            </a:r>
            <a:r>
              <a:rPr lang="en-US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-</a:t>
            </a:r>
            <a:r>
              <a:rPr lang="en-US" altLang="zh-TW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2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51" name="Rectangle 3"/>
          <p:cNvSpPr/>
          <p:nvPr/>
        </p:nvSpPr>
        <p:spPr>
          <a:xfrm>
            <a:off x="683640" y="1340640"/>
            <a:ext cx="8136832" cy="36725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維護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教室整潔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保持自己座位及四周的清潔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多喝開水較健康</a:t>
            </a:r>
            <a:r>
              <a:rPr lang="en-US" sz="2800" b="0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帶水壺到學校</a:t>
            </a:r>
            <a:r>
              <a:rPr lang="en-US" sz="2800" b="0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確實完成作業及考卷訂正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請家長每天檢查簽名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睡前檢查書包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今日事，今日畢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多</a:t>
            </a:r>
            <a:r>
              <a:rPr lang="zh-TW" altLang="en-US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培養</a:t>
            </a: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孩子做事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生活自理能力的培養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buClr>
                <a:srgbClr val="000000"/>
              </a:buClr>
              <a:buFont typeface="Arial"/>
              <a:buChar char="•"/>
            </a:pPr>
            <a:r>
              <a:rPr lang="zh-TW" altLang="en-US" sz="2800" b="0" strike="noStrike" spc="-1" dirty="0" smtClean="0">
                <a:solidFill>
                  <a:srgbClr val="000000"/>
                </a:solidFill>
                <a:latin typeface="Arial"/>
                <a:ea typeface="標楷體"/>
              </a:rPr>
              <a:t>多閱讀，</a:t>
            </a:r>
            <a:r>
              <a:rPr lang="zh-TW" altLang="en-US" sz="2800" b="0" strike="noStrike" spc="-1" dirty="0" smtClean="0">
                <a:solidFill>
                  <a:srgbClr val="000000"/>
                </a:solidFill>
                <a:latin typeface="Arial"/>
                <a:ea typeface="標楷體"/>
              </a:rPr>
              <a:t>減少</a:t>
            </a:r>
            <a:r>
              <a:rPr lang="en-US" altLang="zh-TW" sz="2800" b="0" strike="noStrike" spc="-1" dirty="0" err="1" smtClean="0">
                <a:solidFill>
                  <a:srgbClr val="000000"/>
                </a:solidFill>
                <a:latin typeface="Arial"/>
                <a:ea typeface="標楷體"/>
              </a:rPr>
              <a:t>3C</a:t>
            </a:r>
            <a:r>
              <a:rPr lang="zh-TW" altLang="en-US" sz="2800" b="0" strike="noStrike" spc="-1" dirty="0" smtClean="0">
                <a:solidFill>
                  <a:srgbClr val="000000"/>
                </a:solidFill>
                <a:latin typeface="Arial"/>
                <a:ea typeface="標楷體"/>
              </a:rPr>
              <a:t>產品的使用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ct val="90000"/>
              </a:lnSpc>
              <a:spcBef>
                <a:spcPts val="56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439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395640" y="0"/>
            <a:ext cx="5012640" cy="12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日常生活要求</a:t>
            </a:r>
            <a:r>
              <a:rPr lang="en-US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-</a:t>
            </a:r>
            <a:r>
              <a:rPr lang="en-US" altLang="zh-TW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3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340768"/>
            <a:ext cx="6984776" cy="3003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80" indent="-342360">
              <a:lnSpc>
                <a:spcPts val="43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請在</a:t>
            </a: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制服、運動服外套、背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心等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衣物內側書寫班級、姓名</a:t>
            </a:r>
            <a:r>
              <a:rPr lang="en-US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以免遺失後找不到主人</a:t>
            </a:r>
            <a:r>
              <a:rPr lang="en-US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spc="-1" dirty="0">
              <a:latin typeface="Arial"/>
            </a:endParaRPr>
          </a:p>
          <a:p>
            <a:pPr marL="343080" indent="-342360">
              <a:lnSpc>
                <a:spcPts val="4300"/>
              </a:lnSpc>
              <a:spcBef>
                <a:spcPts val="581"/>
              </a:spcBef>
              <a:buClr>
                <a:srgbClr val="000099"/>
              </a:buClr>
              <a:buFont typeface="Arial"/>
              <a:buChar char="•"/>
            </a:pP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聯絡簿最後一頁</a:t>
            </a:r>
            <a:r>
              <a:rPr lang="en-US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(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防災卡</a:t>
            </a:r>
            <a:r>
              <a:rPr lang="en-US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)+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防災頭套</a:t>
            </a:r>
            <a:r>
              <a:rPr lang="en-US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_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請家長協助填寫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343080" indent="-342360">
              <a:lnSpc>
                <a:spcPts val="4300"/>
              </a:lnSpc>
              <a:spcBef>
                <a:spcPts val="581"/>
              </a:spcBef>
              <a:buClr>
                <a:srgbClr val="000099"/>
              </a:buClr>
              <a:buFont typeface="Arial"/>
              <a:buChar char="•"/>
            </a:pP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不做孩子的快遞</a:t>
            </a:r>
            <a:r>
              <a:rPr lang="en-US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養成對自己負責的態度</a:t>
            </a:r>
            <a:r>
              <a:rPr lang="en-US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altLang="zh-TW" sz="2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618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Rectangle 2"/>
          <p:cNvSpPr/>
          <p:nvPr/>
        </p:nvSpPr>
        <p:spPr>
          <a:xfrm>
            <a:off x="433826" y="188640"/>
            <a:ext cx="82288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本學期需要您幫忙的</a:t>
            </a:r>
            <a:r>
              <a:rPr lang="zh-TW" sz="4400" b="1" strike="noStrike" spc="-1" dirty="0" smtClean="0">
                <a:solidFill>
                  <a:srgbClr val="C00000"/>
                </a:solidFill>
                <a:latin typeface="標楷體"/>
                <a:ea typeface="標楷體"/>
              </a:rPr>
              <a:t>地方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47" name="Rectangle 3"/>
          <p:cNvSpPr/>
          <p:nvPr/>
        </p:nvSpPr>
        <p:spPr>
          <a:xfrm>
            <a:off x="827584" y="1196752"/>
            <a:ext cx="7695360" cy="34563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1" strike="noStrike" spc="-1" dirty="0" smtClean="0">
                <a:solidFill>
                  <a:srgbClr val="FF0000"/>
                </a:solidFill>
                <a:latin typeface="標楷體"/>
                <a:ea typeface="標楷體"/>
              </a:rPr>
              <a:t>減少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孩子上網、看電視、電玩遊戲的頻率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，可多鼓勵孩子進行其他休閒活動</a:t>
            </a: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b="0" strike="noStrike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隨時注意孩子的學用品使用情況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，如缺少毀壞，立即為孩子補上</a:t>
            </a:r>
            <a:r>
              <a:rPr lang="zh-TW" altLang="en-US" sz="2800" spc="-1" dirty="0">
                <a:solidFill>
                  <a:srgbClr val="000000"/>
                </a:solidFill>
                <a:latin typeface="標楷體"/>
                <a:ea typeface="標楷體"/>
              </a:rPr>
              <a:t>，但也避免過多的文具造成孩子上課不專心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請記得</a:t>
            </a: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提醒較內向害羞的孩子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，若在學校有什麼事情，一定要報告老師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如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非必要，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請勿讓孩子攜帶過多的金錢、貴重物品及玩具到學校</a:t>
            </a: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633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Rectangle 2"/>
          <p:cNvSpPr/>
          <p:nvPr/>
        </p:nvSpPr>
        <p:spPr>
          <a:xfrm>
            <a:off x="2339752" y="332656"/>
            <a:ext cx="4249080" cy="112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63500" lnSpcReduction="20000"/>
          </a:bodyPr>
          <a:lstStyle/>
          <a:p>
            <a:pPr algn="ctr">
              <a:lnSpc>
                <a:spcPct val="100000"/>
              </a:lnSpc>
            </a:pPr>
            <a:r>
              <a:rPr lang="zh-TW" sz="49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班網與聯絡簿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en-US" sz="4900" b="0" strike="noStrike" spc="-1" dirty="0">
              <a:latin typeface="Arial"/>
            </a:endParaRPr>
          </a:p>
        </p:txBody>
      </p:sp>
      <p:sp>
        <p:nvSpPr>
          <p:cNvPr id="353" name="Rectangle 3"/>
          <p:cNvSpPr/>
          <p:nvPr/>
        </p:nvSpPr>
        <p:spPr>
          <a:xfrm>
            <a:off x="971600" y="1124744"/>
            <a:ext cx="7020760" cy="22322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ts val="4700"/>
              </a:lnSpc>
              <a:spcBef>
                <a:spcPts val="641"/>
              </a:spcBef>
              <a:tabLst>
                <a:tab pos="0" algn="l"/>
              </a:tabLst>
            </a:pPr>
            <a:r>
              <a:rPr lang="zh-TW" sz="36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每天的作業、聯絡</a:t>
            </a:r>
            <a:r>
              <a:rPr lang="zh-TW" sz="36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事項、</a:t>
            </a:r>
            <a:r>
              <a:rPr lang="zh-TW" sz="36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作業電子檔</a:t>
            </a:r>
            <a:r>
              <a:rPr lang="en-US" sz="36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……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標楷體"/>
                <a:ea typeface="標楷體"/>
              </a:rPr>
              <a:t>等，都會放在上面</a:t>
            </a:r>
            <a:r>
              <a:rPr lang="en-US" sz="36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3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697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 2"/>
          <p:cNvSpPr/>
          <p:nvPr/>
        </p:nvSpPr>
        <p:spPr>
          <a:xfrm>
            <a:off x="742140" y="1628800"/>
            <a:ext cx="7771680" cy="118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TW" sz="4900" b="0" strike="noStrike" spc="-1">
                <a:solidFill>
                  <a:srgbClr val="000000"/>
                </a:solidFill>
                <a:latin typeface="標楷體"/>
                <a:ea typeface="標楷體"/>
              </a:rPr>
              <a:t>班費使用說明</a:t>
            </a:r>
            <a:endParaRPr lang="en-US" sz="4900" b="0" strike="noStrike" spc="-1">
              <a:latin typeface="Arial"/>
            </a:endParaRPr>
          </a:p>
        </p:txBody>
      </p:sp>
      <p:sp>
        <p:nvSpPr>
          <p:cNvPr id="355" name="矩形 4"/>
          <p:cNvSpPr/>
          <p:nvPr/>
        </p:nvSpPr>
        <p:spPr>
          <a:xfrm>
            <a:off x="7884360" y="6381360"/>
            <a:ext cx="1258920" cy="4759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</a:t>
            </a:r>
            <a:r>
              <a:rPr lang="en-US" alt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13</a:t>
            </a:r>
            <a:r>
              <a:rPr 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學校</a:t>
            </a:r>
            <a:r>
              <a:rPr lang="zh-TW" sz="1600" b="0" strike="noStrike" spc="-1" dirty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日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903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Rectangle 2"/>
          <p:cNvSpPr/>
          <p:nvPr/>
        </p:nvSpPr>
        <p:spPr>
          <a:xfrm>
            <a:off x="323640" y="260640"/>
            <a:ext cx="82288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班費使用說明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357" name="Rectangle 3"/>
          <p:cNvSpPr/>
          <p:nvPr/>
        </p:nvSpPr>
        <p:spPr>
          <a:xfrm>
            <a:off x="899640" y="1556792"/>
            <a:ext cx="7426440" cy="360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25000" lnSpcReduction="20000"/>
          </a:bodyPr>
          <a:lstStyle/>
          <a:p>
            <a:pPr marL="343080" indent="-342360">
              <a:lnSpc>
                <a:spcPct val="100000"/>
              </a:lnSpc>
              <a:spcBef>
                <a:spcPts val="3000"/>
              </a:spcBef>
              <a:buClr>
                <a:srgbClr val="000000"/>
              </a:buClr>
              <a:buFont typeface="Arial"/>
              <a:buChar char="•"/>
            </a:pPr>
            <a:r>
              <a:rPr lang="zh-TW" sz="9800" b="0" strike="noStrike" spc="-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繳交金額：本學期每人</a:t>
            </a:r>
            <a:r>
              <a:rPr lang="zh-TW" sz="9800" b="0" strike="noStrike" spc="-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</a:t>
            </a:r>
            <a:r>
              <a:rPr lang="en-US" altLang="zh-TW" sz="9800" b="1" spc="-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1000</a:t>
            </a:r>
            <a:r>
              <a:rPr lang="zh-TW" sz="9800" b="1" strike="noStrike" spc="-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zh-TW" sz="9800" b="1" strike="noStrike" spc="-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整</a:t>
            </a:r>
            <a:r>
              <a:rPr lang="zh-TW" sz="7400" b="0" strike="noStrike" spc="-1" dirty="0">
                <a:solidFill>
                  <a:srgbClr val="000000"/>
                </a:solidFill>
                <a:latin typeface="Calibri"/>
                <a:ea typeface="標楷體"/>
              </a:rPr>
              <a:t>。</a:t>
            </a:r>
            <a:endParaRPr lang="en-US" sz="7400" b="0" strike="noStrike" spc="-1" dirty="0">
              <a:latin typeface="Arial"/>
            </a:endParaRPr>
          </a:p>
          <a:p>
            <a:pPr marL="399960">
              <a:lnSpc>
                <a:spcPts val="4000"/>
              </a:lnSpc>
              <a:spcBef>
                <a:spcPts val="3000"/>
              </a:spcBef>
              <a:tabLst>
                <a:tab pos="0" algn="l"/>
              </a:tabLst>
            </a:pPr>
            <a:r>
              <a:rPr lang="zh-TW" sz="7400" b="1" strike="noStrike" spc="-1" dirty="0">
                <a:solidFill>
                  <a:srgbClr val="000000"/>
                </a:solidFill>
                <a:latin typeface="Calibri"/>
                <a:ea typeface="標楷體"/>
              </a:rPr>
              <a:t>用途</a:t>
            </a:r>
            <a:r>
              <a:rPr lang="zh-TW" sz="7400" b="0" strike="noStrike" spc="-1" dirty="0" smtClean="0">
                <a:solidFill>
                  <a:srgbClr val="000000"/>
                </a:solidFill>
                <a:latin typeface="Calibri"/>
                <a:ea typeface="標楷體"/>
              </a:rPr>
              <a:t>：</a:t>
            </a:r>
            <a:r>
              <a:rPr lang="zh-TW" altLang="en-US" sz="7400" b="0" strike="noStrike" spc="-1" dirty="0" smtClean="0">
                <a:solidFill>
                  <a:srgbClr val="000000"/>
                </a:solidFill>
                <a:latin typeface="Calibri"/>
                <a:ea typeface="標楷體"/>
              </a:rPr>
              <a:t>游泳的麵包、</a:t>
            </a:r>
            <a:r>
              <a:rPr lang="zh-TW" sz="7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教室</a:t>
            </a:r>
            <a:r>
              <a:rPr lang="zh-TW" sz="7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布置、教室清潔用品、購買印表機</a:t>
            </a:r>
            <a:r>
              <a:rPr lang="zh-TW" sz="7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墨水、電池、</a:t>
            </a:r>
            <a:r>
              <a:rPr lang="en-US" sz="7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A4</a:t>
            </a:r>
            <a:r>
              <a:rPr lang="zh-TW" sz="7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列印紙、班級集章獎勵品、影印費、各科學習單、班級文具用品及其他雜項支出。</a:t>
            </a:r>
            <a:endParaRPr lang="en-US" sz="7400" b="0" strike="noStrike" spc="-1" dirty="0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en-US" sz="74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1681"/>
              </a:spcBef>
              <a:buClr>
                <a:srgbClr val="C00000"/>
              </a:buClr>
              <a:buFont typeface="Arial"/>
              <a:buChar char="•"/>
              <a:tabLst>
                <a:tab pos="0" algn="l"/>
              </a:tabLst>
            </a:pPr>
            <a:r>
              <a:rPr lang="zh-TW" sz="11100" b="1" strike="noStrike" spc="-1" dirty="0">
                <a:solidFill>
                  <a:srgbClr val="C00000"/>
                </a:solidFill>
                <a:latin typeface="Calibri"/>
                <a:ea typeface="標楷體"/>
              </a:rPr>
              <a:t>校外教學費用併入月費單收費</a:t>
            </a:r>
            <a:r>
              <a:rPr lang="zh-TW" sz="11100" b="1" strike="noStrike" spc="-1" dirty="0" smtClean="0">
                <a:solidFill>
                  <a:srgbClr val="C00000"/>
                </a:solidFill>
                <a:latin typeface="Calibri"/>
                <a:ea typeface="標楷體"/>
              </a:rPr>
              <a:t>。</a:t>
            </a:r>
            <a:endParaRPr lang="en-US" sz="8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320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ctangle 2"/>
          <p:cNvSpPr/>
          <p:nvPr/>
        </p:nvSpPr>
        <p:spPr>
          <a:xfrm>
            <a:off x="1045760" y="1844824"/>
            <a:ext cx="665604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6000" b="0" strike="noStrike" spc="-1" dirty="0">
                <a:solidFill>
                  <a:srgbClr val="000000"/>
                </a:solidFill>
                <a:latin typeface="Calibri"/>
                <a:ea typeface="標楷體"/>
              </a:rPr>
              <a:t>提案與表決</a:t>
            </a:r>
            <a:endParaRPr lang="en-US" sz="6000" b="0" strike="noStrike" spc="-1" dirty="0">
              <a:latin typeface="Arial"/>
            </a:endParaRPr>
          </a:p>
        </p:txBody>
      </p:sp>
      <p:sp>
        <p:nvSpPr>
          <p:cNvPr id="359" name="Rectangle 3"/>
          <p:cNvSpPr/>
          <p:nvPr/>
        </p:nvSpPr>
        <p:spPr>
          <a:xfrm>
            <a:off x="971600" y="3357720"/>
            <a:ext cx="6730200" cy="195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99"/>
                </a:solidFill>
                <a:latin typeface="Calibri"/>
                <a:ea typeface="標楷體"/>
              </a:rPr>
              <a:t>(1)</a:t>
            </a:r>
            <a:r>
              <a:rPr lang="zh-TW" sz="2800" b="1" strike="noStrike" spc="-1" dirty="0">
                <a:solidFill>
                  <a:srgbClr val="000099"/>
                </a:solidFill>
                <a:latin typeface="Calibri"/>
                <a:ea typeface="標楷體"/>
              </a:rPr>
              <a:t>今日表決本學期收取班</a:t>
            </a:r>
            <a:r>
              <a:rPr lang="zh-TW" sz="2800" b="1" strike="noStrike" spc="-1" dirty="0" smtClean="0">
                <a:solidFill>
                  <a:srgbClr val="000099"/>
                </a:solidFill>
                <a:latin typeface="Calibri"/>
                <a:ea typeface="標楷體"/>
              </a:rPr>
              <a:t>費</a:t>
            </a:r>
            <a:r>
              <a:rPr lang="en-US" altLang="zh-TW" sz="2800" b="1" spc="-1" dirty="0" smtClean="0">
                <a:solidFill>
                  <a:srgbClr val="000099"/>
                </a:solidFill>
                <a:latin typeface="Calibri"/>
                <a:ea typeface="標楷體"/>
              </a:rPr>
              <a:t>1000</a:t>
            </a:r>
            <a:r>
              <a:rPr lang="zh-TW" sz="2800" b="1" strike="noStrike" spc="-1" dirty="0" smtClean="0">
                <a:solidFill>
                  <a:srgbClr val="000099"/>
                </a:solidFill>
                <a:latin typeface="Calibri"/>
                <a:ea typeface="標楷體"/>
              </a:rPr>
              <a:t>元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標楷體"/>
              </a:rPr>
              <a:t>(2)</a:t>
            </a:r>
            <a:r>
              <a:rPr lang="zh-TW" sz="2800" b="1" strike="noStrike" spc="-1" dirty="0">
                <a:solidFill>
                  <a:srgbClr val="000000"/>
                </a:solidFill>
                <a:latin typeface="Calibri"/>
                <a:ea typeface="標楷體"/>
              </a:rPr>
              <a:t>如您有其他提案，歡迎提出來一起討論</a:t>
            </a:r>
            <a:endParaRPr lang="en-US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  <p:sp>
        <p:nvSpPr>
          <p:cNvPr id="360" name="矩形 5"/>
          <p:cNvSpPr/>
          <p:nvPr/>
        </p:nvSpPr>
        <p:spPr>
          <a:xfrm>
            <a:off x="7884360" y="6381360"/>
            <a:ext cx="1258920" cy="4759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</a:t>
            </a:r>
            <a:r>
              <a:rPr lang="en-US" alt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13</a:t>
            </a:r>
            <a:r>
              <a:rPr 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學校</a:t>
            </a:r>
            <a:r>
              <a:rPr lang="zh-TW" sz="1600" b="0" strike="noStrike" spc="-1" dirty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日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705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11"/>
          <p:cNvSpPr txBox="1">
            <a:spLocks noChangeArrowheads="1"/>
          </p:cNvSpPr>
          <p:nvPr/>
        </p:nvSpPr>
        <p:spPr bwMode="auto">
          <a:xfrm>
            <a:off x="3131840" y="692696"/>
            <a:ext cx="60121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4800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教育無它，</a:t>
            </a:r>
          </a:p>
          <a:p>
            <a:pPr>
              <a:spcBef>
                <a:spcPct val="50000"/>
              </a:spcBef>
            </a:pPr>
            <a:r>
              <a:rPr lang="zh-TW" altLang="en-US" sz="4800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lang="zh-TW" altLang="en-US" sz="4800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</a:t>
            </a:r>
            <a:r>
              <a:rPr lang="zh-TW" altLang="en-US" sz="4800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與榜樣而已</a:t>
            </a:r>
            <a:r>
              <a:rPr lang="zh-TW" altLang="en-US" sz="4800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  <a:endParaRPr lang="zh-TW" altLang="en-US" sz="4800" dirty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0181" name="Text Box 12"/>
          <p:cNvSpPr txBox="1">
            <a:spLocks noChangeArrowheads="1"/>
          </p:cNvSpPr>
          <p:nvPr/>
        </p:nvSpPr>
        <p:spPr bwMode="auto">
          <a:xfrm>
            <a:off x="1619672" y="5517232"/>
            <a:ext cx="61199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感謝大家，謝謝大家的蒞臨！</a:t>
            </a:r>
            <a:endParaRPr lang="zh-TW" altLang="en-US" sz="32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9265</TotalTime>
  <Words>2039</Words>
  <Application>Microsoft Office PowerPoint</Application>
  <PresentationFormat>如螢幕大小 (4:3)</PresentationFormat>
  <Paragraphs>237</Paragraphs>
  <Slides>40</Slides>
  <Notes>11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1" baseType="lpstr">
      <vt:lpstr>Office 佈景主題</vt:lpstr>
      <vt:lpstr>PowerPoint 簡報</vt:lpstr>
      <vt:lpstr>各處室宣導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科任教師報告</vt:lpstr>
      <vt:lpstr>PowerPoint 簡報</vt:lpstr>
      <vt:lpstr>PowerPoint 簡報</vt:lpstr>
      <vt:lpstr>日常生活注意事項</vt:lpstr>
      <vt:lpstr>PowerPoint 簡報</vt:lpstr>
      <vt:lpstr>班級作業規範</vt:lpstr>
      <vt:lpstr>各科評分方式</vt:lpstr>
      <vt:lpstr>PowerPoint 簡報</vt:lpstr>
      <vt:lpstr>國語科要求</vt:lpstr>
      <vt:lpstr>國語科補充教材</vt:lpstr>
      <vt:lpstr>PowerPoint 簡報</vt:lpstr>
      <vt:lpstr>綜合活動各項目所佔百分比： </vt:lpstr>
      <vt:lpstr>PowerPoint 簡報</vt:lpstr>
      <vt:lpstr>PowerPoint 簡報</vt:lpstr>
      <vt:lpstr>･增能社團：3/13(五)- 6/12(五)週五下午授課。  ･校外教學：3/25(三)__宜蘭傳藝中心             4/17(五) __文山劇場 ･劍橋英檢：4/18(六)__光仁小學 ･千人野餐：4/24(五) ･游泳課程：4/13–5/29，時間體育組另行通知。           游泳課程時間表(各班是否需要愛心家長) </vt:lpstr>
      <vt:lpstr>本學期各項活動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Gina</dc:creator>
  <cp:lastModifiedBy>陳志明</cp:lastModifiedBy>
  <cp:revision>339</cp:revision>
  <dcterms:created xsi:type="dcterms:W3CDTF">2004-09-10T15:27:58Z</dcterms:created>
  <dcterms:modified xsi:type="dcterms:W3CDTF">2026-03-03T04:48:01Z</dcterms:modified>
</cp:coreProperties>
</file>