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71" r:id="rId3"/>
    <p:sldId id="258" r:id="rId4"/>
    <p:sldId id="260" r:id="rId5"/>
    <p:sldId id="263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00"/>
    <a:srgbClr val="660033"/>
    <a:srgbClr val="FF66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930" y="-4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E68A2C1-34A0-4D22-BAAA-FE076DCD2507}" type="datetimeFigureOut">
              <a:rPr lang="zh-TW" altLang="en-US" smtClean="0"/>
              <a:t>2025/9/3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9994B97-52D9-4CF8-A69F-8A38B25DA49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87624" y="2780928"/>
            <a:ext cx="7416824" cy="1601344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>
                <a:solidFill>
                  <a:srgbClr val="FF6600"/>
                </a:solidFill>
              </a:rPr>
              <a:t/>
            </a:r>
            <a:br>
              <a:rPr lang="en-US" altLang="zh-TW" sz="4000" dirty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>
                <a:solidFill>
                  <a:srgbClr val="FF6600"/>
                </a:solidFill>
              </a:rPr>
              <a:t/>
            </a:r>
            <a:br>
              <a:rPr lang="en-US" altLang="zh-TW" sz="4000" dirty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>
                <a:solidFill>
                  <a:srgbClr val="FF6600"/>
                </a:solidFill>
              </a:rPr>
              <a:t/>
            </a:r>
            <a:br>
              <a:rPr lang="en-US" altLang="zh-TW" sz="4000" dirty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>
                <a:solidFill>
                  <a:srgbClr val="FF6600"/>
                </a:solidFill>
              </a:rPr>
              <a:t/>
            </a:r>
            <a:br>
              <a:rPr lang="en-US" altLang="zh-TW" sz="4000" dirty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4000" dirty="0">
                <a:solidFill>
                  <a:srgbClr val="FF6600"/>
                </a:solidFill>
              </a:rPr>
              <a:t/>
            </a:r>
            <a:br>
              <a:rPr lang="en-US" altLang="zh-TW" sz="4000" dirty="0">
                <a:solidFill>
                  <a:srgbClr val="FF6600"/>
                </a:solidFill>
              </a:rPr>
            </a:br>
            <a:r>
              <a:rPr lang="en-US" altLang="zh-TW" sz="4000" dirty="0" smtClean="0">
                <a:solidFill>
                  <a:srgbClr val="FF6600"/>
                </a:solidFill>
              </a:rPr>
              <a:t/>
            </a:r>
            <a:br>
              <a:rPr lang="en-US" altLang="zh-TW" sz="4000" dirty="0" smtClean="0">
                <a:solidFill>
                  <a:srgbClr val="FF6600"/>
                </a:solidFill>
              </a:rPr>
            </a:br>
            <a:r>
              <a:rPr lang="en-US" altLang="zh-TW" sz="7200" dirty="0" smtClean="0">
                <a:solidFill>
                  <a:srgbClr val="FF6600"/>
                </a:solidFill>
              </a:rPr>
              <a:t/>
            </a:r>
            <a:br>
              <a:rPr lang="en-US" altLang="zh-TW" sz="7200" dirty="0" smtClean="0">
                <a:solidFill>
                  <a:srgbClr val="FF6600"/>
                </a:solidFill>
              </a:rPr>
            </a:br>
            <a:r>
              <a:rPr lang="zh-TW" altLang="en-US" sz="7200" dirty="0">
                <a:solidFill>
                  <a:srgbClr val="FF6600"/>
                </a:solidFill>
              </a:rPr>
              <a:t>四</a:t>
            </a:r>
            <a:r>
              <a:rPr lang="zh-TW" altLang="en-US" sz="7200" dirty="0" smtClean="0">
                <a:solidFill>
                  <a:srgbClr val="FF6600"/>
                </a:solidFill>
              </a:rPr>
              <a:t>年級</a:t>
            </a:r>
            <a:r>
              <a:rPr lang="en-US" altLang="zh-TW" sz="7300" dirty="0">
                <a:solidFill>
                  <a:srgbClr val="FF6600"/>
                </a:solidFill>
              </a:rPr>
              <a:t/>
            </a:r>
            <a:br>
              <a:rPr lang="en-US" altLang="zh-TW" sz="7300" dirty="0">
                <a:solidFill>
                  <a:srgbClr val="FF6600"/>
                </a:solidFill>
              </a:rPr>
            </a:br>
            <a:r>
              <a:rPr lang="zh-TW" altLang="en-US" sz="7300" dirty="0" smtClean="0">
                <a:solidFill>
                  <a:srgbClr val="FF6600"/>
                </a:solidFill>
              </a:rPr>
              <a:t>美術課程</a:t>
            </a:r>
            <a:endParaRPr lang="zh-TW" altLang="en-US" sz="7300" dirty="0">
              <a:solidFill>
                <a:srgbClr val="FF6600"/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796136" y="5373216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>
                <a:solidFill>
                  <a:schemeClr val="bg1">
                    <a:lumMod val="50000"/>
                  </a:schemeClr>
                </a:solidFill>
              </a:rPr>
              <a:t>教師 </a:t>
            </a:r>
            <a:r>
              <a:rPr lang="en-US" altLang="zh-TW" sz="2800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zh-TW" altLang="en-US" sz="2800" dirty="0" smtClean="0">
                <a:solidFill>
                  <a:schemeClr val="bg1">
                    <a:lumMod val="50000"/>
                  </a:schemeClr>
                </a:solidFill>
              </a:rPr>
              <a:t> 秦志潔</a:t>
            </a:r>
            <a:endParaRPr lang="zh-TW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2699792" y="908720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rgbClr val="FF6600"/>
                </a:solidFill>
              </a:rPr>
              <a:t>114</a:t>
            </a:r>
            <a:r>
              <a:rPr lang="zh-TW" altLang="en-US" sz="3600" b="1" dirty="0">
                <a:solidFill>
                  <a:srgbClr val="FF6600"/>
                </a:solidFill>
              </a:rPr>
              <a:t>上學校日報告</a:t>
            </a:r>
            <a:r>
              <a:rPr lang="en-US" altLang="zh-TW" sz="3600" b="1" dirty="0">
                <a:solidFill>
                  <a:srgbClr val="FF6600"/>
                </a:solidFill>
              </a:rPr>
              <a:t/>
            </a:r>
            <a:br>
              <a:rPr lang="en-US" altLang="zh-TW" sz="3600" b="1" dirty="0">
                <a:solidFill>
                  <a:srgbClr val="FF6600"/>
                </a:solidFill>
              </a:rPr>
            </a:br>
            <a:endParaRPr lang="zh-TW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6773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486" y="1196752"/>
            <a:ext cx="1855470" cy="2448272"/>
          </a:xfrm>
          <a:prstGeom prst="rect">
            <a:avLst/>
          </a:prstGeom>
        </p:spPr>
      </p:pic>
      <p:sp>
        <p:nvSpPr>
          <p:cNvPr id="5" name="副標題 2"/>
          <p:cNvSpPr txBox="1">
            <a:spLocks/>
          </p:cNvSpPr>
          <p:nvPr/>
        </p:nvSpPr>
        <p:spPr>
          <a:xfrm>
            <a:off x="3995936" y="2132856"/>
            <a:ext cx="4534272" cy="3936046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 marL="82296" indent="0">
              <a:lnSpc>
                <a:spcPts val="4500"/>
              </a:lnSpc>
              <a:buNone/>
            </a:pPr>
            <a:r>
              <a:rPr lang="zh-TW" altLang="en-US" sz="12800" dirty="0" smtClean="0">
                <a:latin typeface="標楷體" pitchFamily="65" charset="-120"/>
                <a:ea typeface="標楷體" pitchFamily="65" charset="-120"/>
              </a:rPr>
              <a:t>大家好</a:t>
            </a:r>
            <a:r>
              <a:rPr lang="en-US" altLang="zh-TW" sz="12800" dirty="0" smtClean="0">
                <a:latin typeface="標楷體" pitchFamily="65" charset="-120"/>
                <a:ea typeface="標楷體" pitchFamily="65" charset="-120"/>
              </a:rPr>
              <a:t>!</a:t>
            </a:r>
          </a:p>
          <a:p>
            <a:pPr marL="82296" indent="0">
              <a:lnSpc>
                <a:spcPts val="4500"/>
              </a:lnSpc>
              <a:buNone/>
            </a:pPr>
            <a:r>
              <a:rPr lang="zh-TW" altLang="en-US" sz="12800" dirty="0" smtClean="0">
                <a:latin typeface="標楷體" pitchFamily="65" charset="-120"/>
                <a:ea typeface="標楷體" pitchFamily="65" charset="-120"/>
              </a:rPr>
              <a:t>秦</a:t>
            </a:r>
            <a:r>
              <a:rPr lang="zh-TW" altLang="en-US" sz="12800" smtClean="0">
                <a:latin typeface="標楷體" pitchFamily="65" charset="-120"/>
                <a:ea typeface="標楷體" pitchFamily="65" charset="-120"/>
              </a:rPr>
              <a:t>老師今天去</a:t>
            </a:r>
            <a:r>
              <a:rPr lang="zh-TW" altLang="en-US" sz="12800" dirty="0" smtClean="0">
                <a:latin typeface="標楷體" pitchFamily="65" charset="-120"/>
                <a:ea typeface="標楷體" pitchFamily="65" charset="-120"/>
              </a:rPr>
              <a:t>參加國中兒子的學校日，若有任何疑問可請導師代為轉達，我會再為大家解答喔</a:t>
            </a:r>
            <a:r>
              <a:rPr lang="en-US" altLang="zh-TW" sz="12800" dirty="0" smtClean="0">
                <a:latin typeface="標楷體" pitchFamily="65" charset="-120"/>
                <a:ea typeface="標楷體" pitchFamily="65" charset="-120"/>
              </a:rPr>
              <a:t>!</a:t>
            </a:r>
          </a:p>
          <a:p>
            <a:pPr>
              <a:lnSpc>
                <a:spcPts val="6500"/>
              </a:lnSpc>
            </a:pP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5700" dirty="0" smtClean="0"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0300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87624" y="692696"/>
            <a:ext cx="7488832" cy="5400600"/>
          </a:xfrm>
        </p:spPr>
        <p:txBody>
          <a:bodyPr>
            <a:normAutofit fontScale="25000" lnSpcReduction="20000"/>
          </a:bodyPr>
          <a:lstStyle/>
          <a:p>
            <a:pPr indent="152400" algn="just"/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◎美術</a:t>
            </a:r>
            <a:r>
              <a:rPr lang="zh-TW" altLang="en-US" sz="12800" b="1" kern="100" dirty="0">
                <a:solidFill>
                  <a:srgbClr val="FF0000"/>
                </a:solidFill>
                <a:latin typeface="Times New Roman"/>
                <a:ea typeface="標楷體"/>
              </a:rPr>
              <a:t>自備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用具紙本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已貼在聯絡簿，電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子檔亦</a:t>
            </a: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放置校網中的</a:t>
            </a:r>
            <a:r>
              <a:rPr lang="zh-TW" altLang="en-US" sz="12800" b="1" kern="100" dirty="0">
                <a:solidFill>
                  <a:srgbClr val="FF0000"/>
                </a:solidFill>
                <a:latin typeface="Times New Roman"/>
                <a:ea typeface="標楷體"/>
              </a:rPr>
              <a:t>藝文學習網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提供 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   家長查詢</a:t>
            </a: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。</a:t>
            </a:r>
            <a:endParaRPr lang="en-US" altLang="zh-TW" sz="12800" b="1" kern="100" dirty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endParaRPr lang="en-US" altLang="zh-TW" sz="12800" b="1" kern="100" dirty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◎若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前一學年的用具無損壞，可以不必</a:t>
            </a:r>
            <a:endParaRPr lang="en-US" altLang="zh-TW" sz="12800" b="1" kern="100" dirty="0" smtClean="0">
              <a:solidFill>
                <a:srgbClr val="FF0000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rgbClr val="FF0000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   重新購買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，但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請協助孩子檢查用具是</a:t>
            </a:r>
            <a:endParaRPr lang="en-US" altLang="zh-TW" sz="12800" b="1" kern="100" dirty="0" smtClean="0">
              <a:solidFill>
                <a:srgbClr val="FF0000"/>
              </a:solidFill>
              <a:latin typeface="Times New Roman"/>
              <a:ea typeface="標楷體"/>
            </a:endParaRPr>
          </a:p>
          <a:p>
            <a:pPr indent="152400" algn="just"/>
            <a:r>
              <a:rPr lang="zh-TW" altLang="en-US" sz="12800" b="1" kern="100" dirty="0">
                <a:solidFill>
                  <a:srgbClr val="FF0000"/>
                </a:solidFill>
                <a:latin typeface="Times New Roman"/>
                <a:ea typeface="標楷體"/>
              </a:rPr>
              <a:t> </a:t>
            </a:r>
            <a:r>
              <a:rPr lang="zh-TW" altLang="en-US" sz="12800" b="1" kern="100" dirty="0" smtClean="0">
                <a:solidFill>
                  <a:srgbClr val="FF0000"/>
                </a:solidFill>
                <a:latin typeface="Times New Roman"/>
                <a:ea typeface="標楷體"/>
              </a:rPr>
              <a:t>   否需要汰換</a:t>
            </a:r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。</a:t>
            </a:r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endParaRPr lang="en-US" altLang="zh-TW" sz="128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fontAlgn="base"/>
            <a:r>
              <a:rPr lang="zh-TW" altLang="en-US" sz="128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◎</a:t>
            </a:r>
            <a:r>
              <a:rPr lang="zh-TW" altLang="en-US" sz="1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書法用具請先放在家中，老師通知</a:t>
            </a:r>
            <a:r>
              <a:rPr lang="zh-TW" altLang="en-US" sz="1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再</a:t>
            </a:r>
            <a:endParaRPr lang="en-US" altLang="zh-TW" sz="128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fontAlgn="base"/>
            <a:r>
              <a:rPr lang="zh-TW" altLang="en-US" sz="1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1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帶</a:t>
            </a:r>
            <a:r>
              <a:rPr lang="zh-TW" altLang="en-US" sz="1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到</a:t>
            </a:r>
            <a:r>
              <a:rPr lang="zh-TW" altLang="en-US" sz="1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學校</a:t>
            </a:r>
            <a:r>
              <a:rPr lang="zh-TW" altLang="en-US" sz="1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sz="128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indent="152400" algn="just"/>
            <a:endParaRPr lang="en-US" altLang="zh-TW" sz="12800" b="1" kern="100" dirty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just"/>
            <a:endParaRPr lang="en-US" altLang="zh-TW" sz="40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/>
            <a:r>
              <a:rPr lang="en-US" altLang="zh-TW" sz="7200" kern="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endParaRPr lang="en-US" altLang="zh-TW" sz="7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base"/>
            <a:endParaRPr lang="en-US" altLang="zh-TW" sz="8000" b="1" dirty="0" smtClean="0"/>
          </a:p>
          <a:p>
            <a:pPr marL="304800" indent="-152400" algn="just">
              <a:spcAft>
                <a:spcPts val="0"/>
              </a:spcAft>
            </a:pPr>
            <a:r>
              <a:rPr lang="zh-TW" altLang="en-US" sz="3200" kern="100" dirty="0" smtClean="0">
                <a:solidFill>
                  <a:schemeClr val="tx1"/>
                </a:solidFill>
                <a:latin typeface="Times New Roman"/>
              </a:rPr>
              <a:t>  </a:t>
            </a:r>
            <a:endParaRPr lang="en-US" altLang="zh-TW" sz="3200" kern="100" dirty="0" smtClean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139952" y="6237312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dirty="0" smtClean="0"/>
              <a:t>114</a:t>
            </a:r>
            <a:r>
              <a:rPr lang="zh-TW" altLang="en-US" dirty="0" smtClean="0"/>
              <a:t>上</a:t>
            </a:r>
            <a:r>
              <a:rPr lang="zh-TW" altLang="en-US" dirty="0"/>
              <a:t>學期</a:t>
            </a:r>
            <a:r>
              <a:rPr lang="zh-TW" altLang="en-US" dirty="0" smtClean="0"/>
              <a:t>美術科學校日報告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2535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03648" y="548680"/>
            <a:ext cx="7498733" cy="5616624"/>
          </a:xfrm>
        </p:spPr>
        <p:txBody>
          <a:bodyPr>
            <a:normAutofit fontScale="25000" lnSpcReduction="20000"/>
          </a:bodyPr>
          <a:lstStyle/>
          <a:p>
            <a:pPr indent="152400" algn="l">
              <a:spcAft>
                <a:spcPts val="0"/>
              </a:spcAft>
            </a:pPr>
            <a:endParaRPr lang="en-US" altLang="zh-TW" sz="3600" b="1" kern="100" dirty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ctr">
              <a:spcAft>
                <a:spcPts val="0"/>
              </a:spcAft>
            </a:pPr>
            <a:r>
              <a:rPr lang="zh-TW" altLang="zh-TW" sz="19200" b="1" kern="100" dirty="0" smtClean="0">
                <a:solidFill>
                  <a:schemeClr val="tx1"/>
                </a:solidFill>
                <a:latin typeface="Times New Roman"/>
                <a:ea typeface="標楷體"/>
              </a:rPr>
              <a:t>評量方式</a:t>
            </a:r>
            <a:endParaRPr lang="en-US" altLang="zh-TW" sz="19200" b="1" kern="100" dirty="0" smtClean="0">
              <a:solidFill>
                <a:schemeClr val="tx1"/>
              </a:solidFill>
              <a:latin typeface="Times New Roman"/>
              <a:ea typeface="標楷體"/>
            </a:endParaRPr>
          </a:p>
          <a:p>
            <a:pPr indent="152400" algn="ctr">
              <a:spcAft>
                <a:spcPts val="0"/>
              </a:spcAft>
            </a:pPr>
            <a:endParaRPr lang="zh-TW" altLang="zh-TW" sz="12800" b="1" kern="100" dirty="0">
              <a:solidFill>
                <a:schemeClr val="tx1"/>
              </a:solidFill>
              <a:latin typeface="Times New Roman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◎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創作表現佔總成績</a:t>
            </a:r>
            <a:r>
              <a:rPr lang="en-US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60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﹪。</a:t>
            </a:r>
            <a:endParaRPr lang="zh-TW" altLang="zh-TW" sz="12800" b="1" kern="100" dirty="0">
              <a:solidFill>
                <a:schemeClr val="tx1"/>
              </a:solidFill>
              <a:latin typeface="Times New Roman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◎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學習態度、上課秩序佔總成績</a:t>
            </a:r>
            <a:r>
              <a:rPr lang="en-US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40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﹪。</a:t>
            </a:r>
            <a:endParaRPr lang="zh-TW" altLang="zh-TW" sz="12800" b="1" kern="100" dirty="0">
              <a:solidFill>
                <a:schemeClr val="tx1"/>
              </a:solidFill>
              <a:latin typeface="Times New Roman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◎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自備用具未帶</a:t>
            </a: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者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，累積</a:t>
            </a: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每滿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三次，</a:t>
            </a:r>
            <a:endParaRPr lang="en-US" altLang="zh-TW" sz="12800" b="1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扣學期總平均</a:t>
            </a:r>
            <a:r>
              <a:rPr lang="en-US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分。</a:t>
            </a:r>
            <a:endParaRPr lang="zh-TW" altLang="zh-TW" sz="12800" b="1" kern="100" dirty="0">
              <a:solidFill>
                <a:schemeClr val="tx1"/>
              </a:solidFill>
              <a:latin typeface="Times New Roman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kern="100" dirty="0">
                <a:solidFill>
                  <a:schemeClr val="tx1"/>
                </a:solidFill>
                <a:latin typeface="Times New Roman"/>
                <a:ea typeface="標楷體"/>
              </a:rPr>
              <a:t>◎</a:t>
            </a: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美術作品成績最高</a:t>
            </a:r>
            <a:r>
              <a:rPr lang="en-US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95</a:t>
            </a: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分，統一下學期</a:t>
            </a:r>
            <a:endParaRPr lang="en-US" altLang="zh-TW" sz="12800" b="1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  期末發回，</a:t>
            </a:r>
            <a:r>
              <a:rPr lang="en-US" altLang="zh-TW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93</a:t>
            </a: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分以上作品老師暫不發</a:t>
            </a:r>
            <a:endParaRPr lang="en-US" altLang="zh-TW" sz="12800" b="1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lvl="0">
              <a:lnSpc>
                <a:spcPts val="4320"/>
              </a:lnSpc>
            </a:pPr>
            <a:r>
              <a:rPr lang="zh-TW" altLang="en-US" sz="1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  回。</a:t>
            </a:r>
            <a:endParaRPr lang="en-US" altLang="zh-TW" sz="12800" b="1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lvl="0"/>
            <a:endParaRPr lang="en-US" altLang="zh-TW" sz="36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endParaRPr lang="zh-TW" altLang="en-US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149853" y="6237312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dirty="0" smtClean="0"/>
              <a:t>114</a:t>
            </a:r>
            <a:r>
              <a:rPr lang="zh-TW" altLang="en-US" dirty="0" smtClean="0"/>
              <a:t>上</a:t>
            </a:r>
            <a:r>
              <a:rPr lang="zh-TW" altLang="en-US" dirty="0"/>
              <a:t>學期美術科學校日報告</a:t>
            </a:r>
          </a:p>
        </p:txBody>
      </p:sp>
    </p:spTree>
    <p:extLst>
      <p:ext uri="{BB962C8B-B14F-4D97-AF65-F5344CB8AC3E}">
        <p14:creationId xmlns:p14="http://schemas.microsoft.com/office/powerpoint/2010/main" val="149547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15616" y="2132856"/>
            <a:ext cx="7846640" cy="3384376"/>
          </a:xfrm>
        </p:spPr>
        <p:txBody>
          <a:bodyPr>
            <a:normAutofit fontScale="85000" lnSpcReduction="10000"/>
          </a:bodyPr>
          <a:lstStyle/>
          <a:p>
            <a:endParaRPr lang="en-US" altLang="zh-TW" sz="4000" dirty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9600" dirty="0">
                <a:latin typeface="標楷體" pitchFamily="65" charset="-120"/>
                <a:ea typeface="標楷體" pitchFamily="65" charset="-120"/>
              </a:rPr>
              <a:t>感謝大家的配合</a:t>
            </a:r>
            <a:endParaRPr lang="en-US" altLang="zh-TW" sz="9600" dirty="0"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en-US" altLang="zh-TW" sz="60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57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3200" dirty="0">
              <a:latin typeface="標楷體" pitchFamily="65" charset="-120"/>
              <a:ea typeface="標楷體" pitchFamily="65" charset="-120"/>
            </a:endParaRPr>
          </a:p>
          <a:p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7899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地平線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1473</TotalTime>
  <Words>203</Words>
  <Application>Microsoft Office PowerPoint</Application>
  <PresentationFormat>如螢幕大小 (4:3)</PresentationFormat>
  <Paragraphs>40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夏至</vt:lpstr>
      <vt:lpstr>              四年級 美術課程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9/1學校日視覺藝術報告</dc:title>
  <dc:creator>user</dc:creator>
  <cp:lastModifiedBy>User</cp:lastModifiedBy>
  <cp:revision>127</cp:revision>
  <dcterms:created xsi:type="dcterms:W3CDTF">2012-08-28T06:17:29Z</dcterms:created>
  <dcterms:modified xsi:type="dcterms:W3CDTF">2025-09-03T02:14:06Z</dcterms:modified>
</cp:coreProperties>
</file>