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6" r:id="rId4"/>
    <p:sldId id="257" r:id="rId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5" d="100"/>
          <a:sy n="105" d="100"/>
        </p:scale>
        <p:origin x="-958" y="-21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6894-5376-4AD5-BD9C-6F6C5A79A24D}" type="datetimeFigureOut">
              <a:rPr lang="zh-TW" altLang="en-US" smtClean="0"/>
              <a:t>2025/2/12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337-B4B1-46E8-A08F-A5DB5A249F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5283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6894-5376-4AD5-BD9C-6F6C5A79A24D}" type="datetimeFigureOut">
              <a:rPr lang="zh-TW" altLang="en-US" smtClean="0"/>
              <a:t>2025/2/12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337-B4B1-46E8-A08F-A5DB5A249F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0534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6894-5376-4AD5-BD9C-6F6C5A79A24D}" type="datetimeFigureOut">
              <a:rPr lang="zh-TW" altLang="en-US" smtClean="0"/>
              <a:t>2025/2/12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337-B4B1-46E8-A08F-A5DB5A249F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6952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6894-5376-4AD5-BD9C-6F6C5A79A24D}" type="datetimeFigureOut">
              <a:rPr lang="zh-TW" altLang="en-US" smtClean="0"/>
              <a:t>2025/2/12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337-B4B1-46E8-A08F-A5DB5A249F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936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6894-5376-4AD5-BD9C-6F6C5A79A24D}" type="datetimeFigureOut">
              <a:rPr lang="zh-TW" altLang="en-US" smtClean="0"/>
              <a:t>2025/2/12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337-B4B1-46E8-A08F-A5DB5A249F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5673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6894-5376-4AD5-BD9C-6F6C5A79A24D}" type="datetimeFigureOut">
              <a:rPr lang="zh-TW" altLang="en-US" smtClean="0"/>
              <a:t>2025/2/12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337-B4B1-46E8-A08F-A5DB5A249F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9172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6894-5376-4AD5-BD9C-6F6C5A79A24D}" type="datetimeFigureOut">
              <a:rPr lang="zh-TW" altLang="en-US" smtClean="0"/>
              <a:t>2025/2/12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337-B4B1-46E8-A08F-A5DB5A249F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4137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6894-5376-4AD5-BD9C-6F6C5A79A24D}" type="datetimeFigureOut">
              <a:rPr lang="zh-TW" altLang="en-US" smtClean="0"/>
              <a:t>2025/2/12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337-B4B1-46E8-A08F-A5DB5A249F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962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6894-5376-4AD5-BD9C-6F6C5A79A24D}" type="datetimeFigureOut">
              <a:rPr lang="zh-TW" altLang="en-US" smtClean="0"/>
              <a:t>2025/2/12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337-B4B1-46E8-A08F-A5DB5A249F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1073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6894-5376-4AD5-BD9C-6F6C5A79A24D}" type="datetimeFigureOut">
              <a:rPr lang="zh-TW" altLang="en-US" smtClean="0"/>
              <a:t>2025/2/12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337-B4B1-46E8-A08F-A5DB5A249F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7809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6894-5376-4AD5-BD9C-6F6C5A79A24D}" type="datetimeFigureOut">
              <a:rPr lang="zh-TW" altLang="en-US" smtClean="0"/>
              <a:t>2025/2/12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337-B4B1-46E8-A08F-A5DB5A249F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2821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C6894-5376-4AD5-BD9C-6F6C5A79A24D}" type="datetimeFigureOut">
              <a:rPr lang="zh-TW" altLang="en-US" smtClean="0"/>
              <a:t>2025/2/12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80337-B4B1-46E8-A08F-A5DB5A249F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8314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生命教育課程四大項度</a:t>
            </a:r>
          </a:p>
        </p:txBody>
      </p:sp>
      <p:sp>
        <p:nvSpPr>
          <p:cNvPr id="8" name="文字版面配置區 7"/>
          <p:cNvSpPr>
            <a:spLocks noGrp="1"/>
          </p:cNvSpPr>
          <p:nvPr>
            <p:ph type="body"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zh-TW" altLang="en-US" kern="100" dirty="0" smtClean="0"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ea typeface="標楷體"/>
                <a:cs typeface="Times New Roman"/>
              </a:rPr>
              <a:t>人</a:t>
            </a:r>
            <a:r>
              <a:rPr lang="zh-TW" altLang="zh-TW" kern="100" dirty="0">
                <a:ea typeface="標楷體"/>
                <a:cs typeface="Times New Roman"/>
              </a:rPr>
              <a:t>與</a:t>
            </a:r>
            <a:r>
              <a:rPr lang="zh-TW" altLang="zh-TW" kern="100" dirty="0" smtClean="0">
                <a:ea typeface="標楷體"/>
                <a:cs typeface="Times New Roman"/>
              </a:rPr>
              <a:t>自己</a:t>
            </a:r>
            <a:endParaRPr lang="en-US" altLang="zh-TW" kern="100" dirty="0" smtClean="0">
              <a:ea typeface="標楷體"/>
              <a:cs typeface="Times New Roman"/>
            </a:endParaRPr>
          </a:p>
          <a:p>
            <a:r>
              <a:rPr lang="zh-TW" altLang="en-US" kern="100" dirty="0" smtClean="0">
                <a:ea typeface="標楷體"/>
                <a:cs typeface="Times New Roman"/>
              </a:rPr>
              <a:t>（</a:t>
            </a:r>
            <a:r>
              <a:rPr lang="zh-TW" altLang="en-US" kern="100" dirty="0">
                <a:ea typeface="標楷體"/>
                <a:cs typeface="Times New Roman"/>
              </a:rPr>
              <a:t>尊重和珍惜自己的生命）</a:t>
            </a:r>
            <a:endParaRPr lang="zh-TW" altLang="en-US" dirty="0"/>
          </a:p>
        </p:txBody>
      </p:sp>
      <p:sp>
        <p:nvSpPr>
          <p:cNvPr id="9" name="內容版面配置區 8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altLang="zh-TW" kern="100" dirty="0">
                <a:latin typeface="標楷體"/>
                <a:cs typeface="Times New Roman"/>
              </a:rPr>
              <a:t>1.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瞭解自己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認識自己的獨特性；學習了解個人的興趣，能力與特質。</a:t>
            </a:r>
            <a:endParaRPr lang="zh-TW" altLang="zh-TW" kern="100" dirty="0">
              <a:latin typeface="華康中黑體(P)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altLang="zh-TW" kern="100" dirty="0">
                <a:latin typeface="標楷體"/>
                <a:cs typeface="Times New Roman"/>
              </a:rPr>
              <a:t>2.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欣賞與接納自己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欣賞自己的優點，接納自己的弱點，肯定自我的價值；培養自我察覺的能力。</a:t>
            </a:r>
            <a:endParaRPr lang="zh-TW" altLang="zh-TW" kern="100" dirty="0">
              <a:latin typeface="華康中黑體(P)"/>
              <a:cs typeface="Times New Roman"/>
            </a:endParaRPr>
          </a:p>
          <a:p>
            <a:pPr marL="0" indent="0">
              <a:buNone/>
            </a:pPr>
            <a:r>
              <a:rPr lang="en-US" altLang="zh-TW" kern="100" dirty="0">
                <a:latin typeface="標楷體"/>
                <a:cs typeface="Times New Roman"/>
              </a:rPr>
              <a:t>3.</a:t>
            </a:r>
            <a:r>
              <a:rPr lang="zh-TW" altLang="zh-TW" kern="100" dirty="0">
                <a:ea typeface="標楷體"/>
                <a:cs typeface="Times New Roman"/>
              </a:rPr>
              <a:t>發展自己</a:t>
            </a:r>
            <a:r>
              <a:rPr lang="en-US" altLang="zh-TW" kern="100" dirty="0">
                <a:ea typeface="標楷體"/>
                <a:cs typeface="Times New Roman"/>
              </a:rPr>
              <a:t>-</a:t>
            </a:r>
            <a:r>
              <a:rPr lang="zh-TW" altLang="zh-TW" kern="100" dirty="0">
                <a:ea typeface="標楷體"/>
                <a:cs typeface="Times New Roman"/>
              </a:rPr>
              <a:t>發展自己的特質與潛能（多元智慧，情緒管理等），運用批判思考，創造與正向思維能力，面對日常問題與未來的理想夢想。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10" name="文字版面配置區 9"/>
          <p:cNvSpPr>
            <a:spLocks noGrp="1"/>
          </p:cNvSpPr>
          <p:nvPr>
            <p:ph type="body" sz="quarter" idx="3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zh-TW" altLang="en-US" kern="100" dirty="0" smtClean="0">
                <a:ea typeface="標楷體"/>
                <a:cs typeface="Times New Roman"/>
              </a:rPr>
              <a:t>                   </a:t>
            </a:r>
            <a:r>
              <a:rPr lang="zh-TW" altLang="zh-TW" kern="100" dirty="0" smtClean="0">
                <a:ea typeface="標楷體"/>
                <a:cs typeface="Times New Roman"/>
              </a:rPr>
              <a:t>人</a:t>
            </a:r>
            <a:r>
              <a:rPr lang="zh-TW" altLang="zh-TW" kern="100" dirty="0">
                <a:ea typeface="標楷體"/>
                <a:cs typeface="Times New Roman"/>
              </a:rPr>
              <a:t>與</a:t>
            </a:r>
            <a:r>
              <a:rPr lang="zh-TW" altLang="zh-TW" kern="100" dirty="0" smtClean="0">
                <a:ea typeface="標楷體"/>
                <a:cs typeface="Times New Roman"/>
              </a:rPr>
              <a:t>社會</a:t>
            </a:r>
            <a:endParaRPr lang="en-US" altLang="zh-TW" kern="100" dirty="0" smtClean="0">
              <a:ea typeface="標楷體"/>
              <a:cs typeface="Times New Roman"/>
            </a:endParaRPr>
          </a:p>
          <a:p>
            <a:r>
              <a:rPr lang="zh-TW" altLang="en-US" kern="100" dirty="0" smtClean="0">
                <a:solidFill>
                  <a:prstClr val="black"/>
                </a:solidFill>
                <a:ea typeface="標楷體"/>
                <a:cs typeface="Times New Roman"/>
              </a:rPr>
              <a:t>   （</a:t>
            </a:r>
            <a:r>
              <a:rPr lang="zh-TW" altLang="en-US" kern="100" dirty="0">
                <a:solidFill>
                  <a:prstClr val="black"/>
                </a:solidFill>
                <a:ea typeface="標楷體"/>
                <a:cs typeface="Times New Roman"/>
              </a:rPr>
              <a:t>尊重和珍惜他人的</a:t>
            </a:r>
            <a:r>
              <a:rPr lang="zh-TW" altLang="en-US" kern="100" dirty="0" smtClean="0">
                <a:solidFill>
                  <a:prstClr val="black"/>
                </a:solidFill>
                <a:ea typeface="標楷體"/>
                <a:cs typeface="Times New Roman"/>
              </a:rPr>
              <a:t>生命）</a:t>
            </a:r>
            <a:endParaRPr lang="zh-TW" altLang="en-US" dirty="0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altLang="zh-TW" kern="100" dirty="0" smtClean="0">
                <a:latin typeface="標楷體"/>
                <a:cs typeface="Times New Roman"/>
              </a:rPr>
              <a:t>.</a:t>
            </a:r>
            <a:r>
              <a:rPr lang="en-US" altLang="zh-TW" sz="1600" kern="100" dirty="0">
                <a:solidFill>
                  <a:prstClr val="black"/>
                </a:solidFill>
                <a:latin typeface="標楷體"/>
                <a:cs typeface="Times New Roman"/>
              </a:rPr>
              <a:t> 1.</a:t>
            </a:r>
            <a:r>
              <a:rPr lang="zh-TW" altLang="zh-TW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培養同理心</a:t>
            </a:r>
            <a:r>
              <a:rPr lang="en-US" altLang="zh-TW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面對不同的群族，</a:t>
            </a:r>
            <a:endParaRPr lang="en-US" altLang="zh-TW" sz="1600" kern="100" dirty="0">
              <a:solidFill>
                <a:prstClr val="black"/>
              </a:solidFill>
              <a:latin typeface="華康中黑體(P)"/>
              <a:ea typeface="標楷體"/>
              <a:cs typeface="Times New Roman"/>
            </a:endParaRPr>
          </a:p>
          <a:p>
            <a:pPr marL="0" lvl="0" indent="0">
              <a:buNone/>
            </a:pPr>
            <a:r>
              <a:rPr lang="zh-TW" altLang="en-US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     </a:t>
            </a:r>
            <a:r>
              <a:rPr lang="zh-TW" altLang="zh-TW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性別文化時，能學習體驗和尊</a:t>
            </a:r>
            <a:endParaRPr lang="en-US" altLang="zh-TW" sz="1600" kern="100" dirty="0">
              <a:solidFill>
                <a:prstClr val="black"/>
              </a:solidFill>
              <a:latin typeface="華康中黑體(P)"/>
              <a:ea typeface="標楷體"/>
              <a:cs typeface="Times New Roman"/>
            </a:endParaRPr>
          </a:p>
          <a:p>
            <a:pPr marL="0" lvl="0" indent="0">
              <a:buNone/>
            </a:pPr>
            <a:r>
              <a:rPr lang="zh-TW" altLang="en-US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    </a:t>
            </a:r>
            <a:r>
              <a:rPr lang="zh-TW" altLang="zh-TW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重多元的價值觀，培養「設身處地</a:t>
            </a:r>
            <a:endParaRPr lang="en-US" altLang="zh-TW" sz="1600" kern="100" dirty="0">
              <a:solidFill>
                <a:prstClr val="black"/>
              </a:solidFill>
              <a:latin typeface="華康中黑體(P)"/>
              <a:ea typeface="標楷體"/>
              <a:cs typeface="Times New Roman"/>
            </a:endParaRPr>
          </a:p>
          <a:p>
            <a:pPr marL="0" lvl="0" indent="0">
              <a:buNone/>
            </a:pPr>
            <a:r>
              <a:rPr lang="zh-TW" altLang="en-US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    </a:t>
            </a:r>
            <a:r>
              <a:rPr lang="zh-TW" altLang="zh-TW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」和「感同身受」的能力。</a:t>
            </a:r>
            <a:endParaRPr lang="zh-TW" altLang="zh-TW" sz="1600" kern="100" dirty="0">
              <a:solidFill>
                <a:prstClr val="black"/>
              </a:solidFill>
              <a:latin typeface="華康中黑體(P)"/>
              <a:cs typeface="Times New Roman"/>
            </a:endParaRPr>
          </a:p>
          <a:p>
            <a:pPr marL="0" lvl="0" indent="0">
              <a:buNone/>
            </a:pPr>
            <a:r>
              <a:rPr lang="en-US" altLang="zh-TW" sz="1600" kern="100" dirty="0">
                <a:solidFill>
                  <a:prstClr val="black"/>
                </a:solidFill>
                <a:latin typeface="標楷體"/>
                <a:cs typeface="Times New Roman"/>
              </a:rPr>
              <a:t>2.</a:t>
            </a:r>
            <a:r>
              <a:rPr lang="zh-TW" altLang="zh-TW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欣賞與接納他人</a:t>
            </a:r>
            <a:r>
              <a:rPr lang="en-US" altLang="zh-TW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欣賞他人的優</a:t>
            </a:r>
            <a:endParaRPr lang="en-US" altLang="zh-TW" sz="1600" kern="100" dirty="0">
              <a:solidFill>
                <a:prstClr val="black"/>
              </a:solidFill>
              <a:latin typeface="華康中黑體(P)"/>
              <a:ea typeface="標楷體"/>
              <a:cs typeface="Times New Roman"/>
            </a:endParaRPr>
          </a:p>
          <a:p>
            <a:pPr marL="0" lvl="0" indent="0">
              <a:buNone/>
            </a:pPr>
            <a:r>
              <a:rPr lang="zh-TW" altLang="en-US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    </a:t>
            </a:r>
            <a:r>
              <a:rPr lang="zh-TW" altLang="zh-TW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點，接納他人的弱點。</a:t>
            </a:r>
            <a:endParaRPr lang="zh-TW" altLang="zh-TW" sz="1600" kern="100" dirty="0">
              <a:solidFill>
                <a:prstClr val="black"/>
              </a:solidFill>
              <a:latin typeface="華康中黑體(P)"/>
              <a:cs typeface="Times New Roman"/>
            </a:endParaRPr>
          </a:p>
          <a:p>
            <a:pPr marL="0" lvl="0" indent="0">
              <a:buNone/>
            </a:pPr>
            <a:r>
              <a:rPr lang="en-US" altLang="zh-TW" sz="1600" kern="100" dirty="0">
                <a:solidFill>
                  <a:prstClr val="black"/>
                </a:solidFill>
                <a:latin typeface="標楷體"/>
                <a:cs typeface="Times New Roman"/>
              </a:rPr>
              <a:t>3.</a:t>
            </a:r>
            <a:r>
              <a:rPr lang="zh-TW" altLang="zh-TW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尊重與關懷</a:t>
            </a:r>
            <a:r>
              <a:rPr lang="en-US" altLang="zh-TW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關懷弱勢族群或需要幫助</a:t>
            </a:r>
            <a:endParaRPr lang="en-US" altLang="zh-TW" sz="1600" kern="100" dirty="0">
              <a:solidFill>
                <a:prstClr val="black"/>
              </a:solidFill>
              <a:latin typeface="華康中黑體(P)"/>
              <a:ea typeface="標楷體"/>
              <a:cs typeface="Times New Roman"/>
            </a:endParaRPr>
          </a:p>
          <a:p>
            <a:pPr marL="0" lvl="0" indent="0">
              <a:buNone/>
            </a:pPr>
            <a:r>
              <a:rPr lang="zh-TW" altLang="en-US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    </a:t>
            </a:r>
            <a:r>
              <a:rPr lang="zh-TW" altLang="zh-TW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的人，創造人際之間和諧的互動。</a:t>
            </a:r>
            <a:endParaRPr lang="zh-TW" altLang="zh-TW" sz="1600" kern="100" dirty="0">
              <a:solidFill>
                <a:prstClr val="black"/>
              </a:solidFill>
              <a:latin typeface="華康中黑體(P)"/>
              <a:cs typeface="Times New Roman"/>
            </a:endParaRPr>
          </a:p>
          <a:p>
            <a:pPr marL="0" lvl="0" indent="0">
              <a:buNone/>
            </a:pPr>
            <a:r>
              <a:rPr lang="en-US" altLang="zh-TW" sz="1600" kern="100" dirty="0">
                <a:solidFill>
                  <a:prstClr val="black"/>
                </a:solidFill>
                <a:latin typeface="標楷體"/>
                <a:cs typeface="Times New Roman"/>
              </a:rPr>
              <a:t>4.</a:t>
            </a:r>
            <a:r>
              <a:rPr lang="zh-TW" altLang="zh-TW" sz="1600" kern="100" dirty="0">
                <a:solidFill>
                  <a:prstClr val="black"/>
                </a:solidFill>
                <a:ea typeface="標楷體"/>
                <a:cs typeface="Times New Roman"/>
              </a:rPr>
              <a:t>寬恕與包容</a:t>
            </a:r>
            <a:r>
              <a:rPr lang="en-US" altLang="zh-TW" sz="1600" kern="100" dirty="0">
                <a:solidFill>
                  <a:prstClr val="black"/>
                </a:solidFill>
                <a:ea typeface="標楷體"/>
                <a:cs typeface="Times New Roman"/>
              </a:rPr>
              <a:t>-</a:t>
            </a:r>
            <a:r>
              <a:rPr lang="zh-TW" altLang="zh-TW" sz="1600" kern="100" dirty="0">
                <a:solidFill>
                  <a:prstClr val="black"/>
                </a:solidFill>
                <a:ea typeface="標楷體"/>
                <a:cs typeface="Times New Roman"/>
              </a:rPr>
              <a:t>培養寬容，轉變偏見與岐</a:t>
            </a:r>
            <a:endParaRPr lang="en-US" altLang="zh-TW" sz="1600" kern="100" dirty="0">
              <a:solidFill>
                <a:prstClr val="black"/>
              </a:solidFill>
              <a:ea typeface="標楷體"/>
              <a:cs typeface="Times New Roman"/>
            </a:endParaRPr>
          </a:p>
          <a:p>
            <a:pPr marL="0" lvl="0" indent="0">
              <a:buNone/>
            </a:pPr>
            <a:r>
              <a:rPr lang="zh-TW" altLang="en-US" sz="1600" kern="100" dirty="0">
                <a:solidFill>
                  <a:prstClr val="black"/>
                </a:solidFill>
                <a:ea typeface="標楷體"/>
                <a:cs typeface="Times New Roman"/>
              </a:rPr>
              <a:t>    </a:t>
            </a:r>
            <a:r>
              <a:rPr lang="zh-TW" altLang="zh-TW" sz="1600" kern="100" dirty="0">
                <a:solidFill>
                  <a:prstClr val="black"/>
                </a:solidFill>
                <a:ea typeface="標楷體"/>
                <a:cs typeface="Times New Roman"/>
              </a:rPr>
              <a:t>視的態度；從家庭、班級學校、社區</a:t>
            </a:r>
            <a:endParaRPr lang="en-US" altLang="zh-TW" sz="1600" kern="100" dirty="0">
              <a:solidFill>
                <a:prstClr val="black"/>
              </a:solidFill>
              <a:ea typeface="標楷體"/>
              <a:cs typeface="Times New Roman"/>
            </a:endParaRPr>
          </a:p>
          <a:p>
            <a:pPr marL="0" lvl="0" indent="0">
              <a:buNone/>
            </a:pPr>
            <a:r>
              <a:rPr lang="zh-TW" altLang="en-US" sz="1600" kern="100" dirty="0">
                <a:solidFill>
                  <a:prstClr val="black"/>
                </a:solidFill>
                <a:ea typeface="標楷體"/>
                <a:cs typeface="Times New Roman"/>
              </a:rPr>
              <a:t>    </a:t>
            </a:r>
            <a:r>
              <a:rPr lang="zh-TW" altLang="zh-TW" sz="1600" kern="100" dirty="0">
                <a:solidFill>
                  <a:prstClr val="black"/>
                </a:solidFill>
                <a:ea typeface="標楷體"/>
                <a:cs typeface="Times New Roman"/>
              </a:rPr>
              <a:t>社會、世界等生活倫理出發，培養倫</a:t>
            </a:r>
            <a:endParaRPr lang="en-US" altLang="zh-TW" sz="1600" kern="100" dirty="0">
              <a:solidFill>
                <a:prstClr val="black"/>
              </a:solidFill>
              <a:ea typeface="標楷體"/>
              <a:cs typeface="Times New Roman"/>
            </a:endParaRPr>
          </a:p>
          <a:p>
            <a:pPr marL="0" lvl="0" indent="0">
              <a:buNone/>
            </a:pPr>
            <a:r>
              <a:rPr lang="zh-TW" altLang="en-US" sz="1600" kern="100" dirty="0">
                <a:solidFill>
                  <a:prstClr val="black"/>
                </a:solidFill>
                <a:ea typeface="標楷體"/>
                <a:cs typeface="Times New Roman"/>
              </a:rPr>
              <a:t>     </a:t>
            </a:r>
            <a:r>
              <a:rPr lang="zh-TW" altLang="zh-TW" sz="1600" kern="100" dirty="0">
                <a:solidFill>
                  <a:prstClr val="black"/>
                </a:solidFill>
                <a:ea typeface="標楷體"/>
                <a:cs typeface="Times New Roman"/>
              </a:rPr>
              <a:t>理關懷，對社會能有包容性的認識。</a:t>
            </a:r>
            <a:endParaRPr lang="zh-TW" altLang="en-US" sz="1600" dirty="0">
              <a:solidFill>
                <a:prstClr val="black"/>
              </a:solidFill>
            </a:endParaRPr>
          </a:p>
          <a:p>
            <a:pPr marL="0" indent="0">
              <a:spcAft>
                <a:spcPts val="0"/>
              </a:spcAft>
              <a:buNone/>
            </a:pP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79458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人與自然（尊重和珍惜萬物的生命）</a:t>
            </a:r>
          </a:p>
          <a:p>
            <a:endParaRPr lang="zh-TW" altLang="en-US" sz="1400" dirty="0"/>
          </a:p>
        </p:txBody>
      </p:sp>
      <p:sp>
        <p:nvSpPr>
          <p:cNvPr id="6" name="內容版面配置區 5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1.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欣賞與愛護自然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藉由接近自然，發現自然之美，進而關懷自然生命。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2.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永續經營自然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藉由觀察生態變化與思考環境問題，體認珍惜自然的重要。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endParaRPr lang="zh-TW" altLang="en-US" dirty="0"/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3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zh-TW" altLang="zh-TW" sz="1800" kern="100" dirty="0">
                <a:solidFill>
                  <a:prstClr val="black"/>
                </a:solidFill>
                <a:ea typeface="標楷體"/>
                <a:cs typeface="Times New Roman"/>
              </a:rPr>
              <a:t>人與天</a:t>
            </a:r>
            <a:r>
              <a:rPr lang="zh-TW" altLang="en-US" sz="1800" kern="100" dirty="0">
                <a:solidFill>
                  <a:prstClr val="black"/>
                </a:solidFill>
                <a:ea typeface="標楷體"/>
                <a:cs typeface="Times New Roman"/>
              </a:rPr>
              <a:t>（體會生命的意義和存在價值）</a:t>
            </a:r>
            <a:endParaRPr lang="zh-TW" altLang="en-US" sz="1800" dirty="0">
              <a:solidFill>
                <a:prstClr val="black"/>
              </a:solidFill>
            </a:endParaRPr>
          </a:p>
          <a:p>
            <a:endParaRPr lang="zh-TW" altLang="en-US" sz="1600" dirty="0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1.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追求生命意義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透過正確的生死觀和信仰（宗教）觀，追求正向積極的生命意義與人生態度。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r>
              <a:rPr lang="en-US" altLang="zh-TW" kern="100" dirty="0">
                <a:latin typeface="標楷體"/>
                <a:cs typeface="Times New Roman"/>
              </a:rPr>
              <a:t>2.</a:t>
            </a:r>
            <a:r>
              <a:rPr lang="zh-TW" altLang="zh-TW" kern="100" dirty="0">
                <a:ea typeface="標楷體"/>
                <a:cs typeface="Times New Roman"/>
              </a:rPr>
              <a:t>發現和擁有美德</a:t>
            </a:r>
            <a:r>
              <a:rPr lang="en-US" altLang="zh-TW" kern="100" dirty="0">
                <a:ea typeface="標楷體"/>
                <a:cs typeface="Times New Roman"/>
              </a:rPr>
              <a:t>-</a:t>
            </a:r>
            <a:r>
              <a:rPr lang="zh-TW" altLang="zh-TW" kern="100" dirty="0">
                <a:ea typeface="標楷體"/>
                <a:cs typeface="Times New Roman"/>
              </a:rPr>
              <a:t>發展人類的美好特質，培養對靈性的認知與覺察力。</a:t>
            </a:r>
            <a:endParaRPr lang="zh-TW" altLang="en-US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6689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113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下二年級生命教育學習目標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zh-TW" altLang="en-US" sz="5400" dirty="0" smtClean="0">
                <a:latin typeface="標楷體" pitchFamily="65" charset="-120"/>
                <a:ea typeface="標楷體" pitchFamily="65" charset="-120"/>
              </a:rPr>
              <a:t>孝敬父母  </a:t>
            </a:r>
          </a:p>
          <a:p>
            <a:r>
              <a:rPr lang="zh-TW" altLang="en-US" sz="5400" dirty="0" smtClean="0">
                <a:latin typeface="標楷體" pitchFamily="65" charset="-120"/>
                <a:ea typeface="標楷體" pitchFamily="65" charset="-120"/>
              </a:rPr>
              <a:t>愛人如己   </a:t>
            </a:r>
          </a:p>
          <a:p>
            <a:r>
              <a:rPr lang="zh-TW" altLang="en-US" sz="5400" dirty="0" smtClean="0">
                <a:latin typeface="標楷體" pitchFamily="65" charset="-120"/>
                <a:ea typeface="標楷體" pitchFamily="65" charset="-120"/>
              </a:rPr>
              <a:t>慷慨助人</a:t>
            </a:r>
          </a:p>
          <a:p>
            <a:r>
              <a:rPr lang="zh-TW" altLang="en-US" sz="5400" dirty="0" smtClean="0">
                <a:latin typeface="標楷體" pitchFamily="65" charset="-120"/>
                <a:ea typeface="標楷體" pitchFamily="65" charset="-120"/>
              </a:rPr>
              <a:t>有禮守秩序  輕聲慢慢行</a:t>
            </a:r>
            <a:endParaRPr lang="zh-TW" altLang="en-US" sz="54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5189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評分標準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zh-TW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一、學習評量學習單書寫（</a:t>
            </a:r>
            <a:r>
              <a:rPr lang="en-US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％）</a:t>
            </a:r>
          </a:p>
          <a:p>
            <a:pPr lvl="0"/>
            <a:r>
              <a:rPr lang="zh-TW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二、口頭報告個人口試（</a:t>
            </a:r>
            <a:r>
              <a:rPr lang="en-US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％）</a:t>
            </a:r>
          </a:p>
          <a:p>
            <a:pPr lvl="0"/>
            <a:r>
              <a:rPr lang="zh-TW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三、分組討論上課討論秩序（</a:t>
            </a:r>
            <a:r>
              <a:rPr lang="en-US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％）</a:t>
            </a:r>
          </a:p>
          <a:p>
            <a:pPr lvl="0"/>
            <a:r>
              <a:rPr lang="zh-TW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四、學習態度上課態度（</a:t>
            </a:r>
            <a:r>
              <a:rPr lang="en-US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％）</a:t>
            </a:r>
          </a:p>
          <a:p>
            <a:pPr lvl="0"/>
            <a:r>
              <a:rPr lang="zh-TW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五、活動評量生命教育活動（</a:t>
            </a:r>
            <a:r>
              <a:rPr lang="en-US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％）</a:t>
            </a:r>
            <a:endParaRPr lang="zh-TW" altLang="en-US" sz="36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9438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431</Words>
  <Application>Microsoft Office PowerPoint</Application>
  <PresentationFormat>如螢幕大小 (4:3)</PresentationFormat>
  <Paragraphs>37</Paragraphs>
  <Slides>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Office 佈景主題</vt:lpstr>
      <vt:lpstr>生命教育課程四大項度</vt:lpstr>
      <vt:lpstr>PowerPoint 簡報</vt:lpstr>
      <vt:lpstr>113下二年級生命教育學習目標</vt:lpstr>
      <vt:lpstr>評分標準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113下二年級生命教育學習目標</dc:title>
  <dc:creator>user</dc:creator>
  <cp:lastModifiedBy>user</cp:lastModifiedBy>
  <cp:revision>8</cp:revision>
  <dcterms:created xsi:type="dcterms:W3CDTF">2025-02-12T05:41:07Z</dcterms:created>
  <dcterms:modified xsi:type="dcterms:W3CDTF">2025-02-12T07:44:37Z</dcterms:modified>
</cp:coreProperties>
</file>