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25"/>
  </p:notesMasterIdLst>
  <p:sldIdLst>
    <p:sldId id="256" r:id="rId3"/>
    <p:sldId id="257" r:id="rId4"/>
    <p:sldId id="259" r:id="rId5"/>
    <p:sldId id="258" r:id="rId6"/>
    <p:sldId id="270" r:id="rId7"/>
    <p:sldId id="271" r:id="rId8"/>
    <p:sldId id="260" r:id="rId9"/>
    <p:sldId id="272" r:id="rId10"/>
    <p:sldId id="273" r:id="rId11"/>
    <p:sldId id="274" r:id="rId12"/>
    <p:sldId id="275" r:id="rId13"/>
    <p:sldId id="276" r:id="rId14"/>
    <p:sldId id="261" r:id="rId15"/>
    <p:sldId id="263" r:id="rId16"/>
    <p:sldId id="277" r:id="rId17"/>
    <p:sldId id="278" r:id="rId18"/>
    <p:sldId id="279" r:id="rId19"/>
    <p:sldId id="264" r:id="rId20"/>
    <p:sldId id="280" r:id="rId21"/>
    <p:sldId id="281" r:id="rId22"/>
    <p:sldId id="265" r:id="rId23"/>
    <p:sldId id="266" r:id="rId24"/>
  </p:sldIdLst>
  <p:sldSz cx="12192000" cy="6858000"/>
  <p:notesSz cx="6858000" cy="9144000"/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6B9B93"/>
    <a:srgbClr val="310B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FECB4D8-DB02-4DC6-A0A2-4F2EBAE1DC90}" styleName="中等深淺樣式 1 - 輔色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06" autoAdjust="0"/>
    <p:restoredTop sz="94660"/>
  </p:normalViewPr>
  <p:slideViewPr>
    <p:cSldViewPr snapToGrid="0">
      <p:cViewPr>
        <p:scale>
          <a:sx n="66" d="100"/>
          <a:sy n="66" d="100"/>
        </p:scale>
        <p:origin x="-162" y="-3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gs" Target="tags/tag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9A10DB-5D61-4ECC-B338-1FB9B053FD7B}" type="datetimeFigureOut">
              <a:rPr lang="zh-CN" altLang="en-US" smtClean="0"/>
              <a:t>2022/2/15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B78915-C19D-48BC-BC22-A791745313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06453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B78915-C19D-48BC-BC22-A7917453135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02569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B78915-C19D-48BC-BC22-A7917453135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38582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B78915-C19D-48BC-BC22-A7917453135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68511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B78915-C19D-48BC-BC22-A7917453135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7776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B78915-C19D-48BC-BC22-A7917453135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9297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B78915-C19D-48BC-BC22-A7917453135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9232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B78915-C19D-48BC-BC22-A79174531351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54597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B78915-C19D-48BC-BC22-A79174531351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86165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B78915-C19D-48BC-BC22-A79174531351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7789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B78915-C19D-48BC-BC22-A79174531351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8576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B78915-C19D-48BC-BC22-A79174531351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69957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B78915-C19D-48BC-BC22-A79174531351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91725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B78915-C19D-48BC-BC22-A79174531351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58983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B78915-C19D-48BC-BC22-A79174531351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6231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xiazai/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C57C67E9-46A3-4FE0-B38C-D82E6BEBA1F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285" t="-1" r="3334" b="1285"/>
          <a:stretch/>
        </p:blipFill>
        <p:spPr>
          <a:xfrm>
            <a:off x="0" y="-23183"/>
            <a:ext cx="12192000" cy="6881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326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13055244-B510-4960-94E4-0FBF6AE47F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285" t="-1" r="3334" b="1285"/>
          <a:stretch/>
        </p:blipFill>
        <p:spPr>
          <a:xfrm>
            <a:off x="0" y="-23183"/>
            <a:ext cx="12192000" cy="6881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99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C475414-9538-4B1F-9D64-5D5C8152F9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0332FBD4-1854-4D70-9D7E-DE369513FE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27778638-3CDF-4B42-A621-CA0773433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B5D6A-1BD3-4437-AE74-281A9101A136}" type="datetimeFigureOut">
              <a:rPr lang="zh-CN" altLang="en-US" smtClean="0"/>
              <a:t>2022/2/15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A5EB522D-1947-4BC0-81BA-683E55DA0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7BF52484-2114-4478-BD9F-D322F060F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992B3-3986-4D64-803E-5FD0A03F6A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0747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FC7CBACF-351C-4E48-993B-00F7E3D5B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580B1682-7466-4F80-BC6A-D05C0F59BA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E18862D9-A5DA-47FE-8CFE-CEBF189D99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307D5117-348D-4B4D-B22B-8C087D6F7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B5D6A-1BD3-4437-AE74-281A9101A136}" type="datetimeFigureOut">
              <a:rPr lang="zh-CN" altLang="en-US" smtClean="0"/>
              <a:t>2022/2/15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52ADAD44-1CC2-404C-9530-19FC18BC2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F271DB04-EDA2-454F-8D4F-894B3F5E9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992B3-3986-4D64-803E-5FD0A03F6A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9545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294C204-6B86-4177-92E6-D8A89C34C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A929D197-6A44-4C8D-8F16-B9A8A416EC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40489483-83EA-4B4F-8646-CFE1C58BE1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87159843-8AAC-4213-85A6-A8269EFBB6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F87BA4FE-7F4A-47B9-A73C-9226484F77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8F0973BF-65FD-4BD8-9D4A-7B6DA10F3E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B5D6A-1BD3-4437-AE74-281A9101A136}" type="datetimeFigureOut">
              <a:rPr lang="zh-CN" altLang="en-US" smtClean="0"/>
              <a:t>2022/2/15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4B729D39-47DF-4FAE-9195-2577D81B6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740B29F1-76DD-4FA4-AA36-3C9B1B0EE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992B3-3986-4D64-803E-5FD0A03F6A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8956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294C204-6B86-4177-92E6-D8A89C34C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A929D197-6A44-4C8D-8F16-B9A8A416EC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40489483-83EA-4B4F-8646-CFE1C58BE1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87159843-8AAC-4213-85A6-A8269EFBB6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F87BA4FE-7F4A-47B9-A73C-9226484F77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8F0973BF-65FD-4BD8-9D4A-7B6DA10F3E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B5D6A-1BD3-4437-AE74-281A9101A136}" type="datetimeFigureOut">
              <a:rPr lang="zh-CN" altLang="en-US" smtClean="0"/>
              <a:t>2022/2/15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4B729D39-47DF-4FAE-9195-2577D81B6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740B29F1-76DD-4FA4-AA36-3C9B1B0EE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992B3-3986-4D64-803E-5FD0A03F6A5E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793404" y="6739570"/>
            <a:ext cx="1224136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0" dirty="0">
                <a:solidFill>
                  <a:prstClr val="black"/>
                </a:solidFill>
                <a:ea typeface="微软雅黑" panose="020B0503020204020204" pitchFamily="34" charset="-122"/>
                <a:hlinkClick r:id="rId2"/>
              </a:rPr>
              <a:t>PPT</a:t>
            </a:r>
            <a:r>
              <a:rPr lang="zh-CN" altLang="en-US" sz="100" dirty="0">
                <a:solidFill>
                  <a:prstClr val="black"/>
                </a:solidFill>
                <a:ea typeface="微软雅黑" panose="020B0503020204020204" pitchFamily="34" charset="-122"/>
                <a:hlinkClick r:id="rId2"/>
              </a:rPr>
              <a:t>下载</a:t>
            </a:r>
            <a:r>
              <a:rPr lang="zh-CN" altLang="en-US" sz="100" dirty="0">
                <a:solidFill>
                  <a:prstClr val="black"/>
                </a:solidFill>
                <a:ea typeface="微软雅黑" panose="020B0503020204020204" pitchFamily="34" charset="-122"/>
              </a:rPr>
              <a:t> </a:t>
            </a:r>
            <a:r>
              <a:rPr lang="en-US" altLang="zh-CN" sz="100" dirty="0">
                <a:solidFill>
                  <a:prstClr val="black"/>
                </a:solidFill>
                <a:ea typeface="微软雅黑" panose="020B0503020204020204" pitchFamily="34" charset="-122"/>
              </a:rPr>
              <a:t>http://www.1ppt.com/xiazai/</a:t>
            </a:r>
          </a:p>
        </p:txBody>
      </p:sp>
    </p:spTree>
    <p:extLst>
      <p:ext uri="{BB962C8B-B14F-4D97-AF65-F5344CB8AC3E}">
        <p14:creationId xmlns:p14="http://schemas.microsoft.com/office/powerpoint/2010/main" val="58995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385986A-3203-40EF-AFCD-D801203E3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68ABC2D2-8105-4FB6-AF19-C1034C8EAC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B5D6A-1BD3-4437-AE74-281A9101A136}" type="datetimeFigureOut">
              <a:rPr lang="zh-CN" altLang="en-US" smtClean="0"/>
              <a:t>2022/2/15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D62B223C-627F-4F20-9758-503E1546B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23A6816E-EC61-498A-BB10-988659A2D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992B3-3986-4D64-803E-5FD0A03F6A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300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C468A9CF-F497-43A3-AAE2-3326ADB9F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B5D6A-1BD3-4437-AE74-281A9101A136}" type="datetimeFigureOut">
              <a:rPr lang="zh-CN" altLang="en-US" smtClean="0"/>
              <a:t>2022/2/15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141D07D4-AA6F-4429-A9FE-639C59532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BC0B3C7E-1758-41B4-8D50-F00DFC148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992B3-3986-4D64-803E-5FD0A03F6A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3467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7F4D3150-ABE1-4177-A774-80788ADF9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1FE5E79A-4D25-4886-A033-145FA49870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A3418245-B47E-4F08-9DD6-C0665C26CD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5CA2EE48-8B1E-44CD-BAE7-3C1F87C26B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B5D6A-1BD3-4437-AE74-281A9101A136}" type="datetimeFigureOut">
              <a:rPr lang="zh-CN" altLang="en-US" smtClean="0"/>
              <a:t>2022/2/15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64ACE00E-80AE-4946-AD65-198E3E744A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D40150ED-523F-4B93-984F-56860E96C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992B3-3986-4D64-803E-5FD0A03F6A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9696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FC2F6BD8-DCE7-4FAD-898D-000FBF70D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E777B289-9DC2-4357-910C-86C9C24966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E1DF4F48-6C21-40A0-9313-069CFFF3AE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B49A7868-F7BD-40A6-A85B-457199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B5D6A-1BD3-4437-AE74-281A9101A136}" type="datetimeFigureOut">
              <a:rPr lang="zh-CN" altLang="en-US" smtClean="0"/>
              <a:t>2022/2/15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77E04013-63ED-4A1D-98AF-5B82319C2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EFC31A92-FEF6-4164-B595-8BBDB241E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992B3-3986-4D64-803E-5FD0A03F6A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9447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F05648E-0F6C-4D58-8AD3-35980D22A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A5266F24-75F3-4170-BA97-CD0306A13E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94FAFB47-5977-4DC8-B20F-901E14BB3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B5D6A-1BD3-4437-AE74-281A9101A136}" type="datetimeFigureOut">
              <a:rPr lang="zh-CN" altLang="en-US" smtClean="0"/>
              <a:t>2022/2/15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F091FABE-E25D-455E-A676-2DBBCD4DB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2F72E59F-33C6-481D-B5E2-954E64498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992B3-3986-4D64-803E-5FD0A03F6A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7267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2B190185-07E3-4333-A5F1-DF46C4D3D4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9D1F1092-0987-4345-90EE-D14DF32B5B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0DA91103-BC11-4D9F-B25A-C8280AAC14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B5D6A-1BD3-4437-AE74-281A9101A136}" type="datetimeFigureOut">
              <a:rPr lang="zh-CN" altLang="en-US" smtClean="0"/>
              <a:t>2022/2/15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7071CD50-E0B9-4D69-BCA2-91F5713D3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F15E8C95-A092-437F-AB3E-73EA7FC3F4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992B3-3986-4D64-803E-5FD0A03F6A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1010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  <a:pPr/>
              <a:t>2022/2/15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  <a:pPr/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42298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  <a:pPr/>
              <a:t>2022/2/15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  <a:pPr/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66333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503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65AB8B88-526C-457F-B9FB-581C954AC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B4A574A0-393B-429A-A9A2-F03FCA13A9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7B65E862-D358-45FD-AE62-24E435A7EA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1B5D6A-1BD3-4437-AE74-281A9101A136}" type="datetimeFigureOut">
              <a:rPr lang="zh-CN" altLang="en-US" smtClean="0"/>
              <a:t>2022/2/15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D72D2A5A-0ED0-47F0-9AC0-F86FD32132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5C7F29C5-9473-4EE6-B3CE-B1AAE4FDB3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0992B3-3986-4D64-803E-5FD0A03F6A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7250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60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5956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11" Type="http://schemas.openxmlformats.org/officeDocument/2006/relationships/image" Target="../media/image10.emf"/><Relationship Id="rId5" Type="http://schemas.openxmlformats.org/officeDocument/2006/relationships/image" Target="../media/image4.emf"/><Relationship Id="rId10" Type="http://schemas.openxmlformats.org/officeDocument/2006/relationships/image" Target="../media/image9.emf"/><Relationship Id="rId4" Type="http://schemas.openxmlformats.org/officeDocument/2006/relationships/image" Target="../media/image3.emf"/><Relationship Id="rId9" Type="http://schemas.openxmlformats.org/officeDocument/2006/relationships/image" Target="../media/image8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image" Target="../media/image11.emf"/><Relationship Id="rId7" Type="http://schemas.openxmlformats.org/officeDocument/2006/relationships/image" Target="../media/image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emf"/><Relationship Id="rId5" Type="http://schemas.openxmlformats.org/officeDocument/2006/relationships/image" Target="../media/image13.emf"/><Relationship Id="rId4" Type="http://schemas.openxmlformats.org/officeDocument/2006/relationships/image" Target="../media/image12.emf"/><Relationship Id="rId9" Type="http://schemas.openxmlformats.org/officeDocument/2006/relationships/image" Target="../media/image1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11.emf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emf"/><Relationship Id="rId5" Type="http://schemas.openxmlformats.org/officeDocument/2006/relationships/image" Target="../media/image15.emf"/><Relationship Id="rId4" Type="http://schemas.openxmlformats.org/officeDocument/2006/relationships/image" Target="../media/image12.emf"/><Relationship Id="rId9" Type="http://schemas.openxmlformats.org/officeDocument/2006/relationships/image" Target="../media/image9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15.emf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lassweb.kjes.tp.edu.tw/110103/modules.php?op=loadmodule&amp;name=main&amp;file=index&amp;func=defpage" TargetMode="External"/><Relationship Id="rId5" Type="http://schemas.openxmlformats.org/officeDocument/2006/relationships/image" Target="../media/image12.emf"/><Relationship Id="rId4" Type="http://schemas.openxmlformats.org/officeDocument/2006/relationships/image" Target="../media/image11.emf"/><Relationship Id="rId9" Type="http://schemas.openxmlformats.org/officeDocument/2006/relationships/image" Target="../media/image9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image" Target="../media/image15.emf"/><Relationship Id="rId7" Type="http://schemas.openxmlformats.org/officeDocument/2006/relationships/image" Target="../media/image6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emf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emf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image" Target="../media/image15.emf"/><Relationship Id="rId7" Type="http://schemas.openxmlformats.org/officeDocument/2006/relationships/image" Target="../media/image8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emf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emf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emf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emf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13" Type="http://schemas.openxmlformats.org/officeDocument/2006/relationships/image" Target="../media/image21.jpeg"/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12" Type="http://schemas.microsoft.com/office/2007/relationships/hdphoto" Target="../media/hdphoto1.wdp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emf"/><Relationship Id="rId11" Type="http://schemas.openxmlformats.org/officeDocument/2006/relationships/image" Target="../media/image20.jpeg"/><Relationship Id="rId5" Type="http://schemas.openxmlformats.org/officeDocument/2006/relationships/image" Target="../media/image11.emf"/><Relationship Id="rId10" Type="http://schemas.openxmlformats.org/officeDocument/2006/relationships/image" Target="../media/image5.emf"/><Relationship Id="rId4" Type="http://schemas.openxmlformats.org/officeDocument/2006/relationships/image" Target="../media/image13.emf"/><Relationship Id="rId9" Type="http://schemas.openxmlformats.org/officeDocument/2006/relationships/image" Target="../media/image8.emf"/><Relationship Id="rId14" Type="http://schemas.openxmlformats.org/officeDocument/2006/relationships/image" Target="../media/image14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22.emf"/><Relationship Id="rId7" Type="http://schemas.openxmlformats.org/officeDocument/2006/relationships/image" Target="../media/image9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15.e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emf"/><Relationship Id="rId11" Type="http://schemas.openxmlformats.org/officeDocument/2006/relationships/image" Target="../media/image10.emf"/><Relationship Id="rId5" Type="http://schemas.openxmlformats.org/officeDocument/2006/relationships/image" Target="../media/image4.emf"/><Relationship Id="rId10" Type="http://schemas.openxmlformats.org/officeDocument/2006/relationships/image" Target="../media/image9.emf"/><Relationship Id="rId4" Type="http://schemas.openxmlformats.org/officeDocument/2006/relationships/image" Target="../media/image3.emf"/><Relationship Id="rId9" Type="http://schemas.openxmlformats.org/officeDocument/2006/relationships/image" Target="../media/image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31521858-4589-43BF-BAB0-B30BA4A0B6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882" y="276656"/>
            <a:ext cx="2984858" cy="2836397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4E399063-4E90-4946-AFB4-4B0C7569E3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2961" y="890162"/>
            <a:ext cx="10364341" cy="347902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AD0D1D33-8048-4254-AAB7-B4C3A1665B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21376" y="376047"/>
            <a:ext cx="2508565" cy="1174976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4C391BBC-F957-41A8-B8DA-4D67EB4398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56960" y="5050054"/>
            <a:ext cx="1512002" cy="2159522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5D4879D7-AE7E-43C8-AE4F-06C667B35B2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50241" y="5295943"/>
            <a:ext cx="1404621" cy="2074961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27E31C1F-E1F8-44A4-8B10-375219A41E3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2878" y="4869036"/>
            <a:ext cx="1330027" cy="261533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66389467-8F6A-40FA-83CE-FE08C892235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57894" y="5549685"/>
            <a:ext cx="1068496" cy="1913633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219AFCB4-5802-4D30-8851-E2FB40F95DE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376" y="3759199"/>
            <a:ext cx="1958585" cy="3725167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B32E4EA5-6B81-4124-83A2-C322E2CFC33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01082" y="3442429"/>
            <a:ext cx="1915784" cy="3767147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0746E9E1-928A-47DF-ADD8-279D044AE8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19494" y="5159867"/>
            <a:ext cx="1404621" cy="2074961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9F836DC1-F2C9-422B-ADA8-9B4CC29CC5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56357" y="5426739"/>
            <a:ext cx="1512002" cy="2159522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xmlns="" id="{AB00611C-9D31-4B05-AB10-4DEDF2E780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6238068" y="5326002"/>
            <a:ext cx="1404621" cy="2074961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xmlns="" id="{0C0EAA39-9679-49F7-9581-164E0C892AE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flipH="1">
            <a:off x="7228933" y="5024801"/>
            <a:ext cx="1161968" cy="2210027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6B38FA58-42BF-4D38-859A-C15F2EDBBF0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67384" y="1991158"/>
            <a:ext cx="930674" cy="1277031"/>
          </a:xfrm>
          <a:prstGeom prst="rect">
            <a:avLst/>
          </a:prstGeom>
        </p:spPr>
      </p:pic>
      <p:sp>
        <p:nvSpPr>
          <p:cNvPr id="26" name="文本框 25">
            <a:extLst>
              <a:ext uri="{FF2B5EF4-FFF2-40B4-BE49-F238E27FC236}">
                <a16:creationId xmlns:a16="http://schemas.microsoft.com/office/drawing/2014/main" xmlns="" id="{F69E44A8-5C33-4DFA-88EA-66F4D98E224D}"/>
              </a:ext>
            </a:extLst>
          </p:cNvPr>
          <p:cNvSpPr txBox="1"/>
          <p:nvPr/>
        </p:nvSpPr>
        <p:spPr>
          <a:xfrm>
            <a:off x="3252151" y="1764311"/>
            <a:ext cx="249299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6000" dirty="0">
                <a:solidFill>
                  <a:srgbClr val="310B3C"/>
                </a:solidFill>
                <a:latin typeface="華康儷粗黑(P)" panose="020B0700000000000000" pitchFamily="34" charset="-120"/>
                <a:ea typeface="華康儷粗黑(P)" panose="020B0700000000000000" pitchFamily="34" charset="-120"/>
                <a:cs typeface="+mn-ea"/>
                <a:sym typeface="+mn-lt"/>
              </a:rPr>
              <a:t>一仁</a:t>
            </a:r>
            <a:endParaRPr lang="en-US" altLang="zh-TW" sz="6000" dirty="0">
              <a:solidFill>
                <a:srgbClr val="310B3C"/>
              </a:solidFill>
              <a:latin typeface="華康儷粗黑(P)" panose="020B0700000000000000" pitchFamily="34" charset="-120"/>
              <a:ea typeface="華康儷粗黑(P)" panose="020B0700000000000000" pitchFamily="34" charset="-120"/>
              <a:cs typeface="+mn-ea"/>
              <a:sym typeface="+mn-lt"/>
            </a:endParaRPr>
          </a:p>
          <a:p>
            <a:r>
              <a:rPr lang="zh-TW" altLang="en-US" sz="6000" dirty="0">
                <a:solidFill>
                  <a:srgbClr val="310B3C"/>
                </a:solidFill>
                <a:latin typeface="華康儷粗黑(P)" panose="020B0700000000000000" pitchFamily="34" charset="-120"/>
                <a:ea typeface="華康儷粗黑(P)" panose="020B0700000000000000" pitchFamily="34" charset="-120"/>
                <a:cs typeface="+mn-ea"/>
                <a:sym typeface="+mn-lt"/>
              </a:rPr>
              <a:t>班親會</a:t>
            </a:r>
            <a:endParaRPr lang="en-US" altLang="zh-CN" sz="6000" dirty="0">
              <a:solidFill>
                <a:srgbClr val="310B3C"/>
              </a:solidFill>
              <a:latin typeface="華康儷粗黑(P)" panose="020B0700000000000000" pitchFamily="34" charset="-120"/>
              <a:ea typeface="華康儷粗黑(P)" panose="020B0700000000000000" pitchFamily="34" charset="-120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20064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8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3000">
                                          <p:cBhvr additive="base">
                                            <p:cTn id="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3000">
                                          <p:cBhvr additive="base">
                                            <p:cTn id="8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83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3000">
                                          <p:cBhvr additive="base">
                                            <p:cTn id="11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3000">
                                          <p:cBhvr additive="base">
                                            <p:cTn id="1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83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3000">
                                          <p:cBhvr additive="base">
                                            <p:cTn id="15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3000">
                                          <p:cBhvr additive="base">
                                            <p:cTn id="1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 p14:presetBounceEnd="83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3000">
                                          <p:cBhvr additive="base">
                                            <p:cTn id="19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3000">
                                          <p:cBhvr additive="base">
                                            <p:cTn id="20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 p14:presetBounceEnd="8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3000">
                                          <p:cBhvr additive="base">
                                            <p:cTn id="23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3000">
                                          <p:cBhvr additive="base">
                                            <p:cTn id="24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nodeType="withEffect" p14:presetBounceEnd="83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3000">
                                          <p:cBhvr additive="base">
                                            <p:cTn id="2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3000">
                                          <p:cBhvr additive="base">
                                            <p:cTn id="2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nodeType="withEffect" p14:presetBounceEnd="83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3000">
                                          <p:cBhvr additive="base">
                                            <p:cTn id="31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3000">
                                          <p:cBhvr additive="base">
                                            <p:cTn id="32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nodeType="withEffect" p14:presetBounceEnd="83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3000">
                                          <p:cBhvr additive="base">
                                            <p:cTn id="35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3000">
                                          <p:cBhvr additive="base">
                                            <p:cTn id="36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nodeType="withEffect" p14:presetBounceEnd="83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3000">
                                          <p:cBhvr additive="base">
                                            <p:cTn id="39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3000">
                                          <p:cBhvr additive="base">
                                            <p:cTn id="40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nodeType="withEffect" p14:presetBounceEnd="83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3000">
                                          <p:cBhvr additive="base">
                                            <p:cTn id="43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3000">
                                          <p:cBhvr additive="base">
                                            <p:cTn id="44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4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1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41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 tmFilter="0,0; .5, 1; 1, 1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26" presetClass="entr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4" dur="58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1822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664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664" tmFilter="0, 0; 0.125,0.2665; 0.25,0.4; 0.375,0.465; 0.5,0.5;  0.625,0.535; 0.75,0.6; 0.875,0.7335; 1,1">
                                              <p:stCondLst>
                                                <p:cond delay="664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332" tmFilter="0, 0; 0.125,0.2665; 0.25,0.4; 0.375,0.465; 0.5,0.5;  0.625,0.535; 0.75,0.6; 0.875,0.7335; 1,1">
                                              <p:stCondLst>
                                                <p:cond delay="1324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164" tmFilter="0, 0; 0.125,0.2665; 0.25,0.4; 0.375,0.465; 0.5,0.5;  0.625,0.535; 0.75,0.6; 0.875,0.7335; 1,1">
                                              <p:stCondLst>
                                                <p:cond delay="1656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70" dur="26">
                                              <p:stCondLst>
                                                <p:cond delay="65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71" dur="166" decel="50000">
                                              <p:stCondLst>
                                                <p:cond delay="676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72" dur="26">
                                              <p:stCondLst>
                                                <p:cond delay="1312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73" dur="166" decel="50000">
                                              <p:stCondLst>
                                                <p:cond delay="1338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74" dur="26">
                                              <p:stCondLst>
                                                <p:cond delay="1642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75" dur="166" decel="50000">
                                              <p:stCondLst>
                                                <p:cond delay="1668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76" dur="26">
                                              <p:stCondLst>
                                                <p:cond delay="1808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77" dur="166" decel="50000">
                                              <p:stCondLst>
                                                <p:cond delay="1834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8" presetID="42" presetClass="entr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4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1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41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 tmFilter="0,0; .5, 1; 1, 1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26" presetClass="entr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4" dur="58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1822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664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664" tmFilter="0, 0; 0.125,0.2665; 0.25,0.4; 0.375,0.465; 0.5,0.5;  0.625,0.535; 0.75,0.6; 0.875,0.7335; 1,1">
                                              <p:stCondLst>
                                                <p:cond delay="664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332" tmFilter="0, 0; 0.125,0.2665; 0.25,0.4; 0.375,0.465; 0.5,0.5;  0.625,0.535; 0.75,0.6; 0.875,0.7335; 1,1">
                                              <p:stCondLst>
                                                <p:cond delay="1324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164" tmFilter="0, 0; 0.125,0.2665; 0.25,0.4; 0.375,0.465; 0.5,0.5;  0.625,0.535; 0.75,0.6; 0.875,0.7335; 1,1">
                                              <p:stCondLst>
                                                <p:cond delay="1656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70" dur="26">
                                              <p:stCondLst>
                                                <p:cond delay="65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71" dur="166" decel="50000">
                                              <p:stCondLst>
                                                <p:cond delay="676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72" dur="26">
                                              <p:stCondLst>
                                                <p:cond delay="1312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73" dur="166" decel="50000">
                                              <p:stCondLst>
                                                <p:cond delay="1338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74" dur="26">
                                              <p:stCondLst>
                                                <p:cond delay="1642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75" dur="166" decel="50000">
                                              <p:stCondLst>
                                                <p:cond delay="1668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76" dur="26">
                                              <p:stCondLst>
                                                <p:cond delay="1808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77" dur="166" decel="50000">
                                              <p:stCondLst>
                                                <p:cond delay="1834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8" presetID="42" presetClass="entr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6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9A1F69CB-AA2B-4B77-B8C2-5E223344E949}"/>
              </a:ext>
            </a:extLst>
          </p:cNvPr>
          <p:cNvGrpSpPr/>
          <p:nvPr/>
        </p:nvGrpSpPr>
        <p:grpSpPr>
          <a:xfrm>
            <a:off x="3700246" y="206279"/>
            <a:ext cx="4282612" cy="1883693"/>
            <a:chOff x="3700246" y="206279"/>
            <a:chExt cx="4282612" cy="1883693"/>
          </a:xfrm>
        </p:grpSpPr>
        <p:pic>
          <p:nvPicPr>
            <p:cNvPr id="2" name="图片 1">
              <a:extLst>
                <a:ext uri="{FF2B5EF4-FFF2-40B4-BE49-F238E27FC236}">
                  <a16:creationId xmlns:a16="http://schemas.microsoft.com/office/drawing/2014/main" xmlns="" id="{99356927-AB63-4E2B-BC9C-6C8C232410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700246" y="206279"/>
              <a:ext cx="4282612" cy="1883693"/>
            </a:xfrm>
            <a:prstGeom prst="rect">
              <a:avLst/>
            </a:prstGeom>
          </p:spPr>
        </p:pic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xmlns="" id="{267C3B4C-5771-4A48-A6A7-DC58325F6EB1}"/>
                </a:ext>
              </a:extLst>
            </p:cNvPr>
            <p:cNvSpPr txBox="1"/>
            <p:nvPr/>
          </p:nvSpPr>
          <p:spPr>
            <a:xfrm>
              <a:off x="4484914" y="504418"/>
              <a:ext cx="114662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3600" dirty="0">
                  <a:solidFill>
                    <a:srgbClr val="310B3C"/>
                  </a:solidFill>
                  <a:cs typeface="+mn-ea"/>
                  <a:sym typeface="+mn-lt"/>
                </a:rPr>
                <a:t>班級簡介</a:t>
              </a:r>
              <a:endParaRPr lang="zh-CN" altLang="en-US" sz="3600" dirty="0">
                <a:solidFill>
                  <a:srgbClr val="310B3C"/>
                </a:solidFill>
                <a:cs typeface="+mn-ea"/>
                <a:sym typeface="+mn-lt"/>
              </a:endParaRPr>
            </a:p>
          </p:txBody>
        </p:sp>
        <p:pic>
          <p:nvPicPr>
            <p:cNvPr id="4" name="图片 3">
              <a:extLst>
                <a:ext uri="{FF2B5EF4-FFF2-40B4-BE49-F238E27FC236}">
                  <a16:creationId xmlns:a16="http://schemas.microsoft.com/office/drawing/2014/main" xmlns="" id="{8DDA9B11-6B5D-4666-AC37-2B6F62A637F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81497" y="206279"/>
              <a:ext cx="1251406" cy="1750696"/>
            </a:xfrm>
            <a:prstGeom prst="rect">
              <a:avLst/>
            </a:prstGeom>
          </p:spPr>
        </p:pic>
      </p:grp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5EF08593-A89A-4AB0-9FD1-AE0E05AFC9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8073" y="2388111"/>
            <a:ext cx="3877412" cy="3280314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EAC81DBA-EBA4-43B4-A47B-1F3D22F8F70C}"/>
              </a:ext>
            </a:extLst>
          </p:cNvPr>
          <p:cNvSpPr txBox="1"/>
          <p:nvPr/>
        </p:nvSpPr>
        <p:spPr>
          <a:xfrm>
            <a:off x="5495158" y="2388111"/>
            <a:ext cx="4853528" cy="33510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2400" dirty="0">
                <a:solidFill>
                  <a:srgbClr val="310B3C"/>
                </a:solidFill>
                <a:cs typeface="+mn-ea"/>
                <a:sym typeface="+mn-lt"/>
              </a:rPr>
              <a:t>一年仁班 </a:t>
            </a:r>
            <a:r>
              <a:rPr lang="en-US" altLang="zh-TW" sz="2400" dirty="0">
                <a:solidFill>
                  <a:srgbClr val="310B3C"/>
                </a:solidFill>
                <a:cs typeface="+mn-ea"/>
                <a:sym typeface="+mn-lt"/>
              </a:rPr>
              <a:t>(ESL</a:t>
            </a:r>
            <a:r>
              <a:rPr lang="zh-TW" altLang="en-US" sz="2400" dirty="0">
                <a:solidFill>
                  <a:srgbClr val="310B3C"/>
                </a:solidFill>
                <a:cs typeface="+mn-ea"/>
                <a:sym typeface="+mn-lt"/>
              </a:rPr>
              <a:t>雙語班</a:t>
            </a:r>
            <a:r>
              <a:rPr lang="en-US" altLang="zh-TW" sz="2400" dirty="0">
                <a:solidFill>
                  <a:srgbClr val="310B3C"/>
                </a:solidFill>
                <a:cs typeface="+mn-ea"/>
                <a:sym typeface="+mn-lt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zh-TW" altLang="en-US" sz="2400" dirty="0">
                <a:solidFill>
                  <a:srgbClr val="310B3C"/>
                </a:solidFill>
                <a:cs typeface="+mn-ea"/>
                <a:sym typeface="+mn-lt"/>
              </a:rPr>
              <a:t>男：</a:t>
            </a:r>
            <a:r>
              <a:rPr lang="en-US" altLang="zh-TW" sz="2400" dirty="0">
                <a:solidFill>
                  <a:srgbClr val="310B3C"/>
                </a:solidFill>
                <a:cs typeface="+mn-ea"/>
                <a:sym typeface="+mn-lt"/>
              </a:rPr>
              <a:t>27</a:t>
            </a:r>
            <a:r>
              <a:rPr lang="zh-TW" altLang="en-US" sz="2400" dirty="0">
                <a:solidFill>
                  <a:srgbClr val="310B3C"/>
                </a:solidFill>
                <a:cs typeface="+mn-ea"/>
                <a:sym typeface="+mn-lt"/>
              </a:rPr>
              <a:t>人   女：</a:t>
            </a:r>
            <a:r>
              <a:rPr lang="en-US" altLang="zh-TW" sz="2400" dirty="0">
                <a:solidFill>
                  <a:srgbClr val="310B3C"/>
                </a:solidFill>
                <a:cs typeface="+mn-ea"/>
                <a:sym typeface="+mn-lt"/>
              </a:rPr>
              <a:t>15</a:t>
            </a:r>
            <a:r>
              <a:rPr lang="zh-TW" altLang="en-US" sz="2400" dirty="0">
                <a:solidFill>
                  <a:srgbClr val="310B3C"/>
                </a:solidFill>
                <a:cs typeface="+mn-ea"/>
                <a:sym typeface="+mn-lt"/>
              </a:rPr>
              <a:t>人   共</a:t>
            </a:r>
            <a:r>
              <a:rPr lang="en-US" altLang="zh-TW" sz="2400" dirty="0">
                <a:solidFill>
                  <a:srgbClr val="310B3C"/>
                </a:solidFill>
                <a:cs typeface="+mn-ea"/>
                <a:sym typeface="+mn-lt"/>
              </a:rPr>
              <a:t>42</a:t>
            </a:r>
            <a:r>
              <a:rPr lang="zh-TW" altLang="en-US" sz="2400" dirty="0">
                <a:solidFill>
                  <a:srgbClr val="310B3C"/>
                </a:solidFill>
                <a:cs typeface="+mn-ea"/>
                <a:sym typeface="+mn-lt"/>
              </a:rPr>
              <a:t>人</a:t>
            </a:r>
            <a:endParaRPr lang="en-US" altLang="zh-TW" sz="2400" dirty="0">
              <a:solidFill>
                <a:srgbClr val="310B3C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TW" altLang="en-US" sz="2400" dirty="0">
                <a:solidFill>
                  <a:srgbClr val="310B3C"/>
                </a:solidFill>
                <a:cs typeface="+mn-ea"/>
                <a:sym typeface="+mn-lt"/>
              </a:rPr>
              <a:t>導師：施佩婷</a:t>
            </a:r>
            <a:endParaRPr lang="en-US" altLang="zh-TW" sz="2400" dirty="0">
              <a:solidFill>
                <a:srgbClr val="310B3C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TW" altLang="en-US" sz="2400" dirty="0">
                <a:solidFill>
                  <a:srgbClr val="310B3C"/>
                </a:solidFill>
                <a:cs typeface="+mn-ea"/>
                <a:sym typeface="+mn-lt"/>
              </a:rPr>
              <a:t>家委：柏茗媽媽、</a:t>
            </a:r>
            <a:endParaRPr lang="en-US" altLang="zh-TW" sz="2400" dirty="0">
              <a:solidFill>
                <a:srgbClr val="310B3C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TW" altLang="en-US" sz="2400" dirty="0">
                <a:solidFill>
                  <a:srgbClr val="310B3C"/>
                </a:solidFill>
                <a:cs typeface="+mn-ea"/>
                <a:sym typeface="+mn-lt"/>
              </a:rPr>
              <a:t>          以信爸爸、</a:t>
            </a:r>
            <a:endParaRPr lang="en-US" altLang="zh-TW" sz="2400" dirty="0">
              <a:solidFill>
                <a:srgbClr val="310B3C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TW" altLang="en-US" sz="2400" dirty="0">
                <a:solidFill>
                  <a:srgbClr val="310B3C"/>
                </a:solidFill>
                <a:cs typeface="+mn-ea"/>
                <a:sym typeface="+mn-lt"/>
              </a:rPr>
              <a:t>          慶斌媽媽。</a:t>
            </a:r>
            <a:endParaRPr lang="en-US" altLang="zh-CN" sz="2400" dirty="0">
              <a:solidFill>
                <a:srgbClr val="310B3C"/>
              </a:solidFill>
              <a:cs typeface="+mn-ea"/>
              <a:sym typeface="+mn-lt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3D1065C3-C210-4D8E-8FB1-27A11DF363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01082" y="3442429"/>
            <a:ext cx="1915784" cy="3767147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60FF5AA8-BE6B-4352-AA2B-49F921E4DC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19494" y="5159867"/>
            <a:ext cx="1404621" cy="2074961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5FB00D92-8EC4-49FA-84CF-842F819E1C6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56357" y="5426739"/>
            <a:ext cx="1512002" cy="2159522"/>
          </a:xfrm>
          <a:prstGeom prst="rect">
            <a:avLst/>
          </a:prstGeom>
        </p:spPr>
      </p:pic>
      <p:grpSp>
        <p:nvGrpSpPr>
          <p:cNvPr id="19" name="群組 18">
            <a:extLst>
              <a:ext uri="{FF2B5EF4-FFF2-40B4-BE49-F238E27FC236}">
                <a16:creationId xmlns:a16="http://schemas.microsoft.com/office/drawing/2014/main" xmlns="" id="{539750F5-8C46-4009-8537-338DA90C9351}"/>
              </a:ext>
            </a:extLst>
          </p:cNvPr>
          <p:cNvGrpSpPr/>
          <p:nvPr/>
        </p:nvGrpSpPr>
        <p:grpSpPr>
          <a:xfrm>
            <a:off x="2130756" y="3094890"/>
            <a:ext cx="1992045" cy="1937488"/>
            <a:chOff x="2130756" y="5915025"/>
            <a:chExt cx="1992045" cy="1937488"/>
          </a:xfrm>
        </p:grpSpPr>
        <p:sp>
          <p:nvSpPr>
            <p:cNvPr id="8" name="椭圆 7">
              <a:extLst>
                <a:ext uri="{FF2B5EF4-FFF2-40B4-BE49-F238E27FC236}">
                  <a16:creationId xmlns:a16="http://schemas.microsoft.com/office/drawing/2014/main" xmlns="" id="{0672F296-D4AF-40BF-8E40-11270EF8C74D}"/>
                </a:ext>
              </a:extLst>
            </p:cNvPr>
            <p:cNvSpPr/>
            <p:nvPr/>
          </p:nvSpPr>
          <p:spPr>
            <a:xfrm>
              <a:off x="2183804" y="5915025"/>
              <a:ext cx="1885950" cy="1885950"/>
            </a:xfrm>
            <a:prstGeom prst="ellipse">
              <a:avLst/>
            </a:prstGeom>
            <a:solidFill>
              <a:srgbClr val="6B9B93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pic>
          <p:nvPicPr>
            <p:cNvPr id="18" name="圖片 17">
              <a:extLst>
                <a:ext uri="{FF2B5EF4-FFF2-40B4-BE49-F238E27FC236}">
                  <a16:creationId xmlns:a16="http://schemas.microsoft.com/office/drawing/2014/main" xmlns="" id="{A792C28D-60E9-4B27-AD7E-407C706AE07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0756" y="5966564"/>
              <a:ext cx="1992045" cy="1885949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</p:spTree>
    <p:extLst>
      <p:ext uri="{BB962C8B-B14F-4D97-AF65-F5344CB8AC3E}">
        <p14:creationId xmlns:p14="http://schemas.microsoft.com/office/powerpoint/2010/main" val="1125544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8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3000">
                                          <p:cBhvr additive="base">
                                            <p:cTn id="7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3000">
                                          <p:cBhvr additive="base">
                                            <p:cTn id="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8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3000">
                                          <p:cBhvr additive="base">
                                            <p:cTn id="11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3000">
                                          <p:cBhvr additive="base">
                                            <p:cTn id="12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83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3000">
                                          <p:cBhvr additive="base">
                                            <p:cTn id="15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3000">
                                          <p:cBhvr additive="base">
                                            <p:cTn id="1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18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2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3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3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18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2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3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3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067094C9-506E-4645-AC7C-D6E90EE0B7A3}"/>
              </a:ext>
            </a:extLst>
          </p:cNvPr>
          <p:cNvGrpSpPr/>
          <p:nvPr/>
        </p:nvGrpSpPr>
        <p:grpSpPr>
          <a:xfrm>
            <a:off x="273130" y="1675537"/>
            <a:ext cx="4282612" cy="1883693"/>
            <a:chOff x="376475" y="2441479"/>
            <a:chExt cx="4282612" cy="1883693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xmlns="" id="{E21BF737-985D-413A-B8DD-D5F2B93198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76475" y="2441479"/>
              <a:ext cx="4282612" cy="1883693"/>
            </a:xfrm>
            <a:prstGeom prst="rect">
              <a:avLst/>
            </a:prstGeom>
          </p:spPr>
        </p:pic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38B5C477-F315-45EB-820C-7662B0C3B8BE}"/>
                </a:ext>
              </a:extLst>
            </p:cNvPr>
            <p:cNvSpPr txBox="1"/>
            <p:nvPr/>
          </p:nvSpPr>
          <p:spPr>
            <a:xfrm>
              <a:off x="1161143" y="2739618"/>
              <a:ext cx="114662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3600" dirty="0">
                  <a:solidFill>
                    <a:srgbClr val="310B3C"/>
                  </a:solidFill>
                  <a:cs typeface="+mn-ea"/>
                  <a:sym typeface="+mn-lt"/>
                </a:rPr>
                <a:t>簡報章節</a:t>
              </a:r>
              <a:endParaRPr lang="zh-CN" altLang="en-US" sz="3600" dirty="0">
                <a:solidFill>
                  <a:srgbClr val="310B3C"/>
                </a:solidFill>
                <a:cs typeface="+mn-ea"/>
                <a:sym typeface="+mn-lt"/>
              </a:endParaRPr>
            </a:p>
          </p:txBody>
        </p:sp>
        <p:pic>
          <p:nvPicPr>
            <p:cNvPr id="5" name="图片 4">
              <a:extLst>
                <a:ext uri="{FF2B5EF4-FFF2-40B4-BE49-F238E27FC236}">
                  <a16:creationId xmlns:a16="http://schemas.microsoft.com/office/drawing/2014/main" xmlns="" id="{BA1965CE-A87B-4094-84E7-183C38B561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57726" y="2441479"/>
              <a:ext cx="1251406" cy="1750696"/>
            </a:xfrm>
            <a:prstGeom prst="rect">
              <a:avLst/>
            </a:prstGeom>
          </p:spPr>
        </p:pic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60F4693E-4804-4430-9556-E75D80FCC3B7}"/>
              </a:ext>
            </a:extLst>
          </p:cNvPr>
          <p:cNvGrpSpPr/>
          <p:nvPr/>
        </p:nvGrpSpPr>
        <p:grpSpPr>
          <a:xfrm>
            <a:off x="4555743" y="1151151"/>
            <a:ext cx="2854592" cy="2165676"/>
            <a:chOff x="4555743" y="1151151"/>
            <a:chExt cx="2854592" cy="2165676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xmlns="" id="{E18983EC-8E95-412C-A4E4-D64FD02541B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55743" y="1151151"/>
              <a:ext cx="2854592" cy="2165676"/>
            </a:xfrm>
            <a:prstGeom prst="rect">
              <a:avLst/>
            </a:prstGeom>
          </p:spPr>
        </p:pic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xmlns="" id="{4C7154C0-59F0-45C0-BE0E-68B1FEB61E9C}"/>
                </a:ext>
              </a:extLst>
            </p:cNvPr>
            <p:cNvSpPr txBox="1"/>
            <p:nvPr/>
          </p:nvSpPr>
          <p:spPr>
            <a:xfrm>
              <a:off x="5549622" y="1842443"/>
              <a:ext cx="86683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400" dirty="0">
                  <a:solidFill>
                    <a:srgbClr val="310B3C"/>
                  </a:solidFill>
                  <a:cs typeface="+mn-ea"/>
                  <a:sym typeface="+mn-lt"/>
                </a:rPr>
                <a:t>行政宣導</a:t>
              </a:r>
              <a:endParaRPr lang="zh-CN" altLang="en-US" sz="2400" dirty="0">
                <a:solidFill>
                  <a:srgbClr val="310B3C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98D1A70E-A37C-4487-8843-EDCFE01F1459}"/>
              </a:ext>
            </a:extLst>
          </p:cNvPr>
          <p:cNvGrpSpPr/>
          <p:nvPr/>
        </p:nvGrpSpPr>
        <p:grpSpPr>
          <a:xfrm>
            <a:off x="5549622" y="3841213"/>
            <a:ext cx="2251813" cy="1905047"/>
            <a:chOff x="4555743" y="4325172"/>
            <a:chExt cx="2251813" cy="1905047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xmlns="" id="{4209ACB9-8AF8-4DDA-A5BA-CA9B1B034B7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555743" y="4325172"/>
              <a:ext cx="2251813" cy="1905047"/>
            </a:xfrm>
            <a:prstGeom prst="rect">
              <a:avLst/>
            </a:prstGeom>
          </p:spPr>
        </p:pic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xmlns="" id="{D78709EE-2482-4885-95FA-2AAB121F2841}"/>
                </a:ext>
              </a:extLst>
            </p:cNvPr>
            <p:cNvSpPr txBox="1"/>
            <p:nvPr/>
          </p:nvSpPr>
          <p:spPr>
            <a:xfrm>
              <a:off x="5324644" y="4880210"/>
              <a:ext cx="71006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000" dirty="0">
                  <a:solidFill>
                    <a:srgbClr val="310B3C"/>
                  </a:solidFill>
                  <a:cs typeface="+mn-ea"/>
                  <a:sym typeface="+mn-lt"/>
                </a:rPr>
                <a:t>導師報告</a:t>
              </a:r>
              <a:endParaRPr lang="zh-CN" altLang="en-US" sz="2000" dirty="0">
                <a:solidFill>
                  <a:srgbClr val="310B3C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5324CB1B-CC1F-4358-80F7-B612BD9DBF28}"/>
              </a:ext>
            </a:extLst>
          </p:cNvPr>
          <p:cNvGrpSpPr/>
          <p:nvPr/>
        </p:nvGrpSpPr>
        <p:grpSpPr>
          <a:xfrm>
            <a:off x="8181207" y="2454236"/>
            <a:ext cx="2251813" cy="1905047"/>
            <a:chOff x="7410335" y="3587928"/>
            <a:chExt cx="2251813" cy="1905047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xmlns="" id="{B13BFFEB-0115-4A98-971D-34AC3C30233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410335" y="3587928"/>
              <a:ext cx="2251813" cy="1905047"/>
            </a:xfrm>
            <a:prstGeom prst="rect">
              <a:avLst/>
            </a:prstGeom>
          </p:spPr>
        </p:pic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xmlns="" id="{AF5F7950-2712-4158-95FC-23C2F2E9550C}"/>
                </a:ext>
              </a:extLst>
            </p:cNvPr>
            <p:cNvSpPr txBox="1"/>
            <p:nvPr/>
          </p:nvSpPr>
          <p:spPr>
            <a:xfrm>
              <a:off x="8181207" y="4058313"/>
              <a:ext cx="71006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2000" dirty="0">
                  <a:solidFill>
                    <a:srgbClr val="310B3C"/>
                  </a:solidFill>
                  <a:cs typeface="+mn-ea"/>
                  <a:sym typeface="+mn-lt"/>
                </a:rPr>
                <a:t>QA</a:t>
              </a:r>
              <a:r>
                <a:rPr lang="zh-TW" altLang="en-US" sz="2000" dirty="0">
                  <a:solidFill>
                    <a:srgbClr val="310B3C"/>
                  </a:solidFill>
                  <a:cs typeface="+mn-ea"/>
                  <a:sym typeface="+mn-lt"/>
                </a:rPr>
                <a:t>時間</a:t>
              </a:r>
              <a:endParaRPr lang="zh-CN" altLang="en-US" sz="2000" dirty="0">
                <a:solidFill>
                  <a:srgbClr val="310B3C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14B237DD-3439-40CC-9277-D07947CFDD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42719" y="5360548"/>
            <a:ext cx="1512002" cy="2159522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2399D5F1-7DF9-45D7-9984-53BD823C145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36000" y="5606437"/>
            <a:ext cx="1404621" cy="2074961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ECD6D475-1E11-4D3C-AF49-3F1EE89BF18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5796" y="4217488"/>
            <a:ext cx="1958585" cy="3725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901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2" presetClass="entr" presetSubtype="4" fill="hold" nodeType="with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2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13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9" fill="hold" nodeType="with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6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17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6" fill="hold" nodeType="with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20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21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4" fill="hold" nodeType="withEffect" p14:presetBounceEnd="8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3000">
                                          <p:cBhvr additive="base">
                                            <p:cTn id="24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3000">
                                          <p:cBhvr additive="base">
                                            <p:cTn id="25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4" fill="hold" nodeType="withEffect" p14:presetBounceEnd="8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3000">
                                          <p:cBhvr additive="base">
                                            <p:cTn id="28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3000">
                                          <p:cBhvr additive="base">
                                            <p:cTn id="29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nodeType="withEffect" p14:presetBounceEnd="8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3000">
                                          <p:cBhvr additive="base">
                                            <p:cTn id="32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3000">
                                          <p:cBhvr additive="base">
                                            <p:cTn id="33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9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B345BB27-2634-44A7-960E-517624A970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1342" y="331257"/>
            <a:ext cx="7962041" cy="6040513"/>
          </a:xfrm>
          <a:prstGeom prst="rect">
            <a:avLst/>
          </a:prstGeom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568AB7D8-1355-42E3-AAF8-78AD94C519D7}"/>
              </a:ext>
            </a:extLst>
          </p:cNvPr>
          <p:cNvGrpSpPr/>
          <p:nvPr/>
        </p:nvGrpSpPr>
        <p:grpSpPr>
          <a:xfrm>
            <a:off x="508935" y="1467820"/>
            <a:ext cx="4282612" cy="1883693"/>
            <a:chOff x="550646" y="2209250"/>
            <a:chExt cx="4282612" cy="1883693"/>
          </a:xfrm>
        </p:grpSpPr>
        <p:pic>
          <p:nvPicPr>
            <p:cNvPr id="2" name="图片 1">
              <a:extLst>
                <a:ext uri="{FF2B5EF4-FFF2-40B4-BE49-F238E27FC236}">
                  <a16:creationId xmlns:a16="http://schemas.microsoft.com/office/drawing/2014/main" xmlns="" id="{29C1DA2F-F296-456B-B56F-E4B6051F833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0646" y="2209250"/>
              <a:ext cx="4282612" cy="1883693"/>
            </a:xfrm>
            <a:prstGeom prst="rect">
              <a:avLst/>
            </a:prstGeom>
          </p:spPr>
        </p:pic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xmlns="" id="{7ABB8AED-BF39-4CA2-9721-6DB0051EAF41}"/>
                </a:ext>
              </a:extLst>
            </p:cNvPr>
            <p:cNvSpPr txBox="1"/>
            <p:nvPr/>
          </p:nvSpPr>
          <p:spPr>
            <a:xfrm>
              <a:off x="1335314" y="2507389"/>
              <a:ext cx="114662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3600" dirty="0">
                  <a:solidFill>
                    <a:srgbClr val="310B3C"/>
                  </a:solidFill>
                  <a:cs typeface="+mn-ea"/>
                  <a:sym typeface="+mn-lt"/>
                </a:rPr>
                <a:t>行政宣導</a:t>
              </a:r>
              <a:endParaRPr lang="zh-CN" altLang="en-US" sz="3600" dirty="0">
                <a:solidFill>
                  <a:srgbClr val="310B3C"/>
                </a:solidFill>
                <a:cs typeface="+mn-ea"/>
                <a:sym typeface="+mn-lt"/>
              </a:endParaRPr>
            </a:p>
          </p:txBody>
        </p:sp>
        <p:pic>
          <p:nvPicPr>
            <p:cNvPr id="4" name="图片 3">
              <a:extLst>
                <a:ext uri="{FF2B5EF4-FFF2-40B4-BE49-F238E27FC236}">
                  <a16:creationId xmlns:a16="http://schemas.microsoft.com/office/drawing/2014/main" xmlns="" id="{CFEEE2C4-41B5-4B5C-A8F3-4BEF5826179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031897" y="2209250"/>
              <a:ext cx="1251406" cy="1750696"/>
            </a:xfrm>
            <a:prstGeom prst="rect">
              <a:avLst/>
            </a:prstGeom>
          </p:spPr>
        </p:pic>
      </p:grp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D12E6955-1E1E-4E90-A3C2-43A84E7AF5F7}"/>
              </a:ext>
            </a:extLst>
          </p:cNvPr>
          <p:cNvSpPr/>
          <p:nvPr/>
        </p:nvSpPr>
        <p:spPr>
          <a:xfrm>
            <a:off x="5617925" y="2751348"/>
            <a:ext cx="361405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400" dirty="0">
                <a:solidFill>
                  <a:srgbClr val="310B3C"/>
                </a:solidFill>
                <a:cs typeface="+mn-ea"/>
                <a:sym typeface="+mn-lt"/>
                <a:hlinkClick r:id="rId6"/>
              </a:rPr>
              <a:t>【</a:t>
            </a:r>
            <a:r>
              <a:rPr lang="zh-TW" altLang="en-US" sz="2400" dirty="0">
                <a:solidFill>
                  <a:srgbClr val="310B3C"/>
                </a:solidFill>
                <a:cs typeface="+mn-ea"/>
                <a:sym typeface="+mn-lt"/>
                <a:hlinkClick r:id="rId6"/>
              </a:rPr>
              <a:t>輔導室</a:t>
            </a:r>
            <a:r>
              <a:rPr lang="en-US" altLang="zh-TW" sz="2400" dirty="0">
                <a:solidFill>
                  <a:srgbClr val="310B3C"/>
                </a:solidFill>
                <a:cs typeface="+mn-ea"/>
                <a:sym typeface="+mn-lt"/>
                <a:hlinkClick r:id="rId6"/>
              </a:rPr>
              <a:t>】</a:t>
            </a:r>
          </a:p>
          <a:p>
            <a:r>
              <a:rPr lang="zh-TW" altLang="en-US" sz="2400" dirty="0">
                <a:solidFill>
                  <a:srgbClr val="310B3C"/>
                </a:solidFill>
                <a:cs typeface="+mn-ea"/>
                <a:sym typeface="+mn-lt"/>
                <a:hlinkClick r:id="rId6"/>
              </a:rPr>
              <a:t>       家暴防治宣導</a:t>
            </a:r>
            <a:endParaRPr lang="en-US" altLang="zh-TW" sz="2400" dirty="0">
              <a:solidFill>
                <a:srgbClr val="310B3C"/>
              </a:solidFill>
              <a:cs typeface="+mn-ea"/>
              <a:sym typeface="+mn-lt"/>
              <a:hlinkClick r:id="rId6"/>
            </a:endParaRPr>
          </a:p>
          <a:p>
            <a:r>
              <a:rPr lang="zh-TW" altLang="en-US" sz="2400" dirty="0">
                <a:solidFill>
                  <a:srgbClr val="310B3C"/>
                </a:solidFill>
                <a:cs typeface="+mn-ea"/>
                <a:sym typeface="+mn-lt"/>
                <a:hlinkClick r:id="rId6"/>
              </a:rPr>
              <a:t>       性侵害防治宣導 </a:t>
            </a:r>
            <a:endParaRPr lang="zh-CN" altLang="en-US" sz="2400" dirty="0">
              <a:solidFill>
                <a:srgbClr val="310B3C"/>
              </a:solidFill>
              <a:cs typeface="+mn-ea"/>
              <a:sym typeface="+mn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31D70201-2558-49F9-B7F4-F514328C482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56960" y="5050054"/>
            <a:ext cx="1512002" cy="2159522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39D6637B-E541-4A48-B8A9-53933F82C53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50241" y="5295943"/>
            <a:ext cx="1404621" cy="2074961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368C9AF6-2F80-42F8-A8B3-62866A5BBE4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376" y="3759199"/>
            <a:ext cx="1958585" cy="3725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399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4" fill="hold" nodeType="withEffect" p14:presetBounceEnd="8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3000">
                                          <p:cBhvr additive="base">
                                            <p:cTn id="20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3000">
                                          <p:cBhvr additive="base">
                                            <p:cTn id="2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4" fill="hold" nodeType="withEffect" p14:presetBounceEnd="8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3000">
                                          <p:cBhvr additive="base">
                                            <p:cTn id="24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3000">
                                          <p:cBhvr additive="base">
                                            <p:cTn id="2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4" fill="hold" nodeType="withEffect" p14:presetBounceEnd="8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3000">
                                          <p:cBhvr additive="base">
                                            <p:cTn id="28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3000">
                                          <p:cBhvr additive="base">
                                            <p:cTn id="29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B345BB27-2634-44A7-960E-517624A970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1342" y="331257"/>
            <a:ext cx="7962041" cy="6040513"/>
          </a:xfrm>
          <a:prstGeom prst="rect">
            <a:avLst/>
          </a:prstGeom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568AB7D8-1355-42E3-AAF8-78AD94C519D7}"/>
              </a:ext>
            </a:extLst>
          </p:cNvPr>
          <p:cNvGrpSpPr/>
          <p:nvPr/>
        </p:nvGrpSpPr>
        <p:grpSpPr>
          <a:xfrm>
            <a:off x="508935" y="1467820"/>
            <a:ext cx="4282612" cy="1883693"/>
            <a:chOff x="550646" y="2209250"/>
            <a:chExt cx="4282612" cy="1883693"/>
          </a:xfrm>
        </p:grpSpPr>
        <p:pic>
          <p:nvPicPr>
            <p:cNvPr id="2" name="图片 1">
              <a:extLst>
                <a:ext uri="{FF2B5EF4-FFF2-40B4-BE49-F238E27FC236}">
                  <a16:creationId xmlns:a16="http://schemas.microsoft.com/office/drawing/2014/main" xmlns="" id="{29C1DA2F-F296-456B-B56F-E4B6051F833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0646" y="2209250"/>
              <a:ext cx="4282612" cy="1883693"/>
            </a:xfrm>
            <a:prstGeom prst="rect">
              <a:avLst/>
            </a:prstGeom>
          </p:spPr>
        </p:pic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xmlns="" id="{7ABB8AED-BF39-4CA2-9721-6DB0051EAF41}"/>
                </a:ext>
              </a:extLst>
            </p:cNvPr>
            <p:cNvSpPr txBox="1"/>
            <p:nvPr/>
          </p:nvSpPr>
          <p:spPr>
            <a:xfrm>
              <a:off x="1335314" y="2507389"/>
              <a:ext cx="114662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3600" dirty="0">
                  <a:solidFill>
                    <a:srgbClr val="310B3C"/>
                  </a:solidFill>
                  <a:cs typeface="+mn-ea"/>
                  <a:sym typeface="+mn-lt"/>
                </a:rPr>
                <a:t>導師報告</a:t>
              </a:r>
              <a:endParaRPr lang="zh-CN" altLang="en-US" sz="3600" dirty="0">
                <a:solidFill>
                  <a:srgbClr val="310B3C"/>
                </a:solidFill>
                <a:cs typeface="+mn-ea"/>
                <a:sym typeface="+mn-lt"/>
              </a:endParaRPr>
            </a:p>
          </p:txBody>
        </p:sp>
        <p:pic>
          <p:nvPicPr>
            <p:cNvPr id="4" name="图片 3">
              <a:extLst>
                <a:ext uri="{FF2B5EF4-FFF2-40B4-BE49-F238E27FC236}">
                  <a16:creationId xmlns:a16="http://schemas.microsoft.com/office/drawing/2014/main" xmlns="" id="{CFEEE2C4-41B5-4B5C-A8F3-4BEF5826179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031897" y="2209250"/>
              <a:ext cx="1251406" cy="1750696"/>
            </a:xfrm>
            <a:prstGeom prst="rect">
              <a:avLst/>
            </a:prstGeom>
          </p:spPr>
        </p:pic>
      </p:grp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D12E6955-1E1E-4E90-A3C2-43A84E7AF5F7}"/>
              </a:ext>
            </a:extLst>
          </p:cNvPr>
          <p:cNvSpPr/>
          <p:nvPr/>
        </p:nvSpPr>
        <p:spPr>
          <a:xfrm>
            <a:off x="6381391" y="2248955"/>
            <a:ext cx="319803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zh-TW" altLang="en-US" sz="2400" b="1" dirty="0">
                <a:solidFill>
                  <a:srgbClr val="310B3C"/>
                </a:solidFill>
                <a:cs typeface="+mn-ea"/>
                <a:sym typeface="+mn-lt"/>
              </a:rPr>
              <a:t>一仁</a:t>
            </a:r>
            <a:r>
              <a:rPr lang="zh-TW" altLang="en-US" sz="2400" b="1" dirty="0" smtClean="0">
                <a:solidFill>
                  <a:srgbClr val="310B3C"/>
                </a:solidFill>
                <a:cs typeface="+mn-ea"/>
                <a:sym typeface="+mn-lt"/>
              </a:rPr>
              <a:t>課表</a:t>
            </a:r>
            <a:endParaRPr lang="en-US" altLang="zh-TW" sz="2400" b="1" dirty="0" smtClean="0">
              <a:solidFill>
                <a:srgbClr val="310B3C"/>
              </a:solidFill>
              <a:cs typeface="+mn-ea"/>
              <a:sym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TW" altLang="en-US" sz="2400" b="1" dirty="0" smtClean="0">
                <a:solidFill>
                  <a:srgbClr val="310B3C"/>
                </a:solidFill>
                <a:cs typeface="+mn-ea"/>
                <a:sym typeface="+mn-lt"/>
              </a:rPr>
              <a:t>班級特色課程</a:t>
            </a:r>
            <a:endParaRPr lang="en-US" altLang="zh-TW" sz="2400" b="1" dirty="0" smtClean="0">
              <a:solidFill>
                <a:srgbClr val="310B3C"/>
              </a:solidFill>
              <a:cs typeface="+mn-ea"/>
              <a:sym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TW" altLang="en-US" sz="2400" b="1" dirty="0">
                <a:solidFill>
                  <a:srgbClr val="310B3C"/>
                </a:solidFill>
                <a:cs typeface="+mn-ea"/>
                <a:sym typeface="+mn-lt"/>
              </a:rPr>
              <a:t>學生作息</a:t>
            </a:r>
            <a:r>
              <a:rPr lang="zh-TW" altLang="en-US" sz="2400" b="1" dirty="0" smtClean="0">
                <a:solidFill>
                  <a:srgbClr val="310B3C"/>
                </a:solidFill>
                <a:cs typeface="+mn-ea"/>
                <a:sym typeface="+mn-lt"/>
              </a:rPr>
              <a:t>相關</a:t>
            </a:r>
            <a:endParaRPr lang="en-US" altLang="zh-TW" sz="2400" b="1" dirty="0" smtClean="0">
              <a:solidFill>
                <a:srgbClr val="310B3C"/>
              </a:solidFill>
              <a:cs typeface="+mn-ea"/>
              <a:sym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TW" altLang="en-US" sz="2400" b="1" dirty="0">
                <a:solidFill>
                  <a:srgbClr val="310B3C"/>
                </a:solidFill>
                <a:cs typeface="+mn-ea"/>
                <a:sym typeface="+mn-lt"/>
              </a:rPr>
              <a:t>學生重要</a:t>
            </a:r>
            <a:r>
              <a:rPr lang="zh-TW" altLang="en-US" sz="2400" b="1" dirty="0" smtClean="0">
                <a:solidFill>
                  <a:srgbClr val="310B3C"/>
                </a:solidFill>
                <a:cs typeface="+mn-ea"/>
                <a:sym typeface="+mn-lt"/>
              </a:rPr>
              <a:t>行事曆</a:t>
            </a:r>
            <a:endParaRPr lang="en-US" altLang="zh-TW" sz="2400" b="1" dirty="0" smtClean="0">
              <a:solidFill>
                <a:srgbClr val="310B3C"/>
              </a:solidFill>
              <a:cs typeface="+mn-ea"/>
              <a:sym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TW" altLang="en-US" sz="2400" b="1" dirty="0">
                <a:solidFill>
                  <a:srgbClr val="310B3C"/>
                </a:solidFill>
                <a:cs typeface="+mn-ea"/>
                <a:sym typeface="+mn-lt"/>
              </a:rPr>
              <a:t>班</a:t>
            </a:r>
            <a:r>
              <a:rPr lang="zh-TW" altLang="en-US" sz="2400" b="1" dirty="0" smtClean="0">
                <a:solidFill>
                  <a:srgbClr val="310B3C"/>
                </a:solidFill>
                <a:cs typeface="+mn-ea"/>
                <a:sym typeface="+mn-lt"/>
              </a:rPr>
              <a:t>費</a:t>
            </a:r>
            <a:r>
              <a:rPr lang="en-US" altLang="zh-TW" sz="2400" b="1" dirty="0" smtClean="0">
                <a:solidFill>
                  <a:srgbClr val="310B3C"/>
                </a:solidFill>
                <a:cs typeface="+mn-ea"/>
                <a:sym typeface="+mn-lt"/>
              </a:rPr>
              <a:t>700</a:t>
            </a:r>
            <a:r>
              <a:rPr lang="zh-TW" altLang="en-US" sz="2400" b="1" dirty="0" smtClean="0">
                <a:solidFill>
                  <a:srgbClr val="310B3C"/>
                </a:solidFill>
                <a:cs typeface="+mn-ea"/>
                <a:sym typeface="+mn-lt"/>
              </a:rPr>
              <a:t>元</a:t>
            </a:r>
            <a:endParaRPr lang="en-US" altLang="zh-TW" sz="2400" b="1" dirty="0" smtClean="0">
              <a:solidFill>
                <a:srgbClr val="310B3C"/>
              </a:solidFill>
              <a:cs typeface="+mn-ea"/>
              <a:sym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TW" altLang="en-US" sz="2400" b="1" dirty="0">
                <a:solidFill>
                  <a:srgbClr val="310B3C"/>
                </a:solidFill>
                <a:cs typeface="+mn-ea"/>
                <a:sym typeface="+mn-lt"/>
              </a:rPr>
              <a:t>家長配合</a:t>
            </a:r>
            <a:r>
              <a:rPr lang="zh-TW" altLang="en-US" sz="2400" b="1" dirty="0" smtClean="0">
                <a:solidFill>
                  <a:srgbClr val="310B3C"/>
                </a:solidFill>
                <a:cs typeface="+mn-ea"/>
                <a:sym typeface="+mn-lt"/>
              </a:rPr>
              <a:t>事項</a:t>
            </a:r>
            <a:endParaRPr lang="en-US" altLang="zh-TW" sz="2400" b="1" dirty="0" smtClean="0">
              <a:solidFill>
                <a:srgbClr val="310B3C"/>
              </a:solidFill>
              <a:cs typeface="+mn-ea"/>
              <a:sym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TW" altLang="en-US" sz="2400" b="1" dirty="0">
                <a:solidFill>
                  <a:srgbClr val="310B3C"/>
                </a:solidFill>
                <a:cs typeface="+mn-ea"/>
                <a:sym typeface="+mn-lt"/>
              </a:rPr>
              <a:t>評分項目</a:t>
            </a:r>
            <a:endParaRPr lang="en-US" altLang="zh-TW" sz="2400" b="1" dirty="0" smtClean="0">
              <a:solidFill>
                <a:srgbClr val="310B3C"/>
              </a:solidFill>
              <a:cs typeface="+mn-ea"/>
              <a:sym typeface="+mn-lt"/>
            </a:endParaRPr>
          </a:p>
          <a:p>
            <a:endParaRPr lang="zh-CN" altLang="en-US" sz="2400" dirty="0">
              <a:solidFill>
                <a:srgbClr val="310B3C"/>
              </a:solidFill>
              <a:cs typeface="+mn-ea"/>
              <a:sym typeface="+mn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31D70201-2558-49F9-B7F4-F514328C48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56960" y="5050054"/>
            <a:ext cx="1512002" cy="2159522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39D6637B-E541-4A48-B8A9-53933F82C53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50241" y="5295943"/>
            <a:ext cx="1404621" cy="2074961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368C9AF6-2F80-42F8-A8B3-62866A5BBE4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376" y="3759199"/>
            <a:ext cx="1958585" cy="3725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287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4" fill="hold" nodeType="withEffect" p14:presetBounceEnd="8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3000">
                                          <p:cBhvr additive="base">
                                            <p:cTn id="2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3000">
                                          <p:cBhvr additive="base">
                                            <p:cTn id="23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4" fill="hold" nodeType="withEffect" p14:presetBounceEnd="8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3000">
                                          <p:cBhvr additive="base">
                                            <p:cTn id="2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3000">
                                          <p:cBhvr additive="base">
                                            <p:cTn id="2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4" fill="hold" nodeType="withEffect" p14:presetBounceEnd="8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3000">
                                          <p:cBhvr additive="base">
                                            <p:cTn id="30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3000">
                                          <p:cBhvr additive="base">
                                            <p:cTn id="31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xmlns="" id="{6CDDD672-5E93-4287-8D6C-32FA8AB96B4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727" t="10802" r="29817" b="16962"/>
          <a:stretch/>
        </p:blipFill>
        <p:spPr>
          <a:xfrm>
            <a:off x="192911" y="151568"/>
            <a:ext cx="6018836" cy="6554863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xmlns="" id="{3DD0A089-DFBF-498E-BB94-88FB1E562C7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639" t="33755" r="12834" b="32152"/>
          <a:stretch/>
        </p:blipFill>
        <p:spPr>
          <a:xfrm>
            <a:off x="6211747" y="1018753"/>
            <a:ext cx="5825850" cy="1643606"/>
          </a:xfrm>
          <a:prstGeom prst="rect">
            <a:avLst/>
          </a:prstGeom>
        </p:spPr>
      </p:pic>
      <p:pic>
        <p:nvPicPr>
          <p:cNvPr id="6" name="图片 8">
            <a:extLst>
              <a:ext uri="{FF2B5EF4-FFF2-40B4-BE49-F238E27FC236}">
                <a16:creationId xmlns:a16="http://schemas.microsoft.com/office/drawing/2014/main" xmlns="" id="{E5516AE0-0A50-42CA-9EEB-6301415198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9120850" y="4598641"/>
            <a:ext cx="1484957" cy="2159522"/>
          </a:xfrm>
          <a:prstGeom prst="rect">
            <a:avLst/>
          </a:prstGeom>
        </p:spPr>
      </p:pic>
      <p:pic>
        <p:nvPicPr>
          <p:cNvPr id="7" name="图片 9">
            <a:extLst>
              <a:ext uri="{FF2B5EF4-FFF2-40B4-BE49-F238E27FC236}">
                <a16:creationId xmlns:a16="http://schemas.microsoft.com/office/drawing/2014/main" xmlns="" id="{51FCE47B-83C6-4C10-ADD6-6498190535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10405053" y="4820597"/>
            <a:ext cx="1262227" cy="2074961"/>
          </a:xfrm>
          <a:prstGeom prst="rect">
            <a:avLst/>
          </a:prstGeom>
        </p:spPr>
      </p:pic>
      <p:pic>
        <p:nvPicPr>
          <p:cNvPr id="8" name="图片 10">
            <a:extLst>
              <a:ext uri="{FF2B5EF4-FFF2-40B4-BE49-F238E27FC236}">
                <a16:creationId xmlns:a16="http://schemas.microsoft.com/office/drawing/2014/main" xmlns="" id="{A0115712-C0E8-47EA-9399-FCE7715179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7359574" y="3307786"/>
            <a:ext cx="2043649" cy="3725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88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4" fill="hold" nodeType="withEffect" p14:presetBounceEnd="8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3000">
                                          <p:cBhvr additive="base">
                                            <p:cTn id="1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3000">
                                          <p:cBhvr additive="base">
                                            <p:cTn id="1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4" fill="hold" nodeType="withEffect" p14:presetBounceEnd="8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3000">
                                          <p:cBhvr additive="base">
                                            <p:cTn id="14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3000">
                                          <p:cBhvr additive="base">
                                            <p:cTn id="15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4" fill="hold" nodeType="withEffect" p14:presetBounceEnd="8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3000">
                                          <p:cBhvr additive="base">
                                            <p:cTn id="1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3000">
                                          <p:cBhvr additive="base">
                                            <p:cTn id="1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23F1710F-7239-4DA1-B47F-C3C4B75A1C36}"/>
              </a:ext>
            </a:extLst>
          </p:cNvPr>
          <p:cNvGrpSpPr/>
          <p:nvPr/>
        </p:nvGrpSpPr>
        <p:grpSpPr>
          <a:xfrm>
            <a:off x="329004" y="1198558"/>
            <a:ext cx="4848188" cy="4639834"/>
            <a:chOff x="3512042" y="122112"/>
            <a:chExt cx="4848188" cy="4639834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xmlns="" id="{C04C530B-2338-4D69-BFB7-71613A52E6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12042" y="122112"/>
              <a:ext cx="4848188" cy="4639834"/>
            </a:xfrm>
            <a:prstGeom prst="rect">
              <a:avLst/>
            </a:prstGeom>
          </p:spPr>
        </p:pic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xmlns="" id="{DB9917B4-A85F-4655-99FF-FAAA85124259}"/>
                </a:ext>
              </a:extLst>
            </p:cNvPr>
            <p:cNvSpPr txBox="1"/>
            <p:nvPr/>
          </p:nvSpPr>
          <p:spPr>
            <a:xfrm>
              <a:off x="5116011" y="2627479"/>
              <a:ext cx="20371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3600" dirty="0">
                  <a:solidFill>
                    <a:srgbClr val="310B3C"/>
                  </a:solidFill>
                  <a:cs typeface="+mn-ea"/>
                  <a:sym typeface="+mn-lt"/>
                </a:rPr>
                <a:t>早自習</a:t>
              </a:r>
              <a:endParaRPr lang="zh-CN" altLang="en-US" sz="3600" dirty="0">
                <a:solidFill>
                  <a:srgbClr val="310B3C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" name="文字方塊 1">
            <a:extLst>
              <a:ext uri="{FF2B5EF4-FFF2-40B4-BE49-F238E27FC236}">
                <a16:creationId xmlns:a16="http://schemas.microsoft.com/office/drawing/2014/main" xmlns="" id="{4DA7EE30-8324-4EF5-8E30-C1DC2BD118AB}"/>
              </a:ext>
            </a:extLst>
          </p:cNvPr>
          <p:cNvSpPr txBox="1"/>
          <p:nvPr/>
        </p:nvSpPr>
        <p:spPr>
          <a:xfrm>
            <a:off x="5177192" y="831069"/>
            <a:ext cx="6779456" cy="4828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/>
              <a:t>週一</a:t>
            </a:r>
            <a:r>
              <a:rPr lang="en-US" altLang="zh-TW" sz="3200" b="1" dirty="0"/>
              <a:t>~</a:t>
            </a:r>
            <a:r>
              <a:rPr lang="zh-TW" altLang="en-US" sz="3200" b="1" dirty="0"/>
              <a:t>週五 班級特色課程</a:t>
            </a:r>
            <a:r>
              <a:rPr lang="en-US" altLang="zh-TW" sz="3200" b="1" dirty="0"/>
              <a:t>(8:00~8:40)</a:t>
            </a:r>
          </a:p>
          <a:p>
            <a:endParaRPr lang="en-US" altLang="zh-TW" sz="3200" b="1" dirty="0"/>
          </a:p>
          <a:p>
            <a:pPr>
              <a:lnSpc>
                <a:spcPct val="150000"/>
              </a:lnSpc>
            </a:pPr>
            <a:r>
              <a:rPr lang="en-US" altLang="zh-TW" sz="2400" dirty="0"/>
              <a:t>★</a:t>
            </a:r>
            <a:r>
              <a:rPr lang="zh-TW" altLang="en-US" sz="2400" dirty="0"/>
              <a:t>消毒與清潔自己的座位。</a:t>
            </a:r>
          </a:p>
          <a:p>
            <a:pPr>
              <a:lnSpc>
                <a:spcPct val="150000"/>
              </a:lnSpc>
            </a:pPr>
            <a:r>
              <a:rPr lang="zh-TW" altLang="en-US" sz="2400" dirty="0"/>
              <a:t>☆閱讀班書 </a:t>
            </a:r>
            <a:r>
              <a:rPr lang="en-US" altLang="zh-TW" sz="2400" dirty="0"/>
              <a:t>(</a:t>
            </a:r>
            <a:r>
              <a:rPr lang="zh-TW" altLang="en-US" sz="2400" dirty="0"/>
              <a:t>晨光共讀</a:t>
            </a:r>
            <a:r>
              <a:rPr lang="en-US" altLang="zh-TW" sz="2400" dirty="0"/>
              <a:t>)</a:t>
            </a:r>
            <a:r>
              <a:rPr lang="zh-TW" altLang="en-US" sz="2400" dirty="0"/>
              <a:t>。</a:t>
            </a:r>
          </a:p>
          <a:p>
            <a:pPr>
              <a:lnSpc>
                <a:spcPct val="150000"/>
              </a:lnSpc>
            </a:pPr>
            <a:r>
              <a:rPr lang="zh-TW" altLang="en-US" sz="2400" dirty="0"/>
              <a:t>★補充教材指導</a:t>
            </a:r>
            <a:r>
              <a:rPr lang="en-US" altLang="zh-TW" sz="2400" dirty="0"/>
              <a:t>(</a:t>
            </a:r>
            <a:r>
              <a:rPr lang="zh-TW" altLang="en-US" sz="2400" dirty="0"/>
              <a:t>背誦唐詩、口說好話</a:t>
            </a:r>
            <a:r>
              <a:rPr lang="en-US" altLang="zh-TW" sz="2400" dirty="0"/>
              <a:t>)</a:t>
            </a:r>
            <a:r>
              <a:rPr lang="zh-TW" altLang="en-US" sz="2400" dirty="0"/>
              <a:t>。</a:t>
            </a:r>
          </a:p>
          <a:p>
            <a:pPr>
              <a:lnSpc>
                <a:spcPct val="150000"/>
              </a:lnSpc>
            </a:pPr>
            <a:r>
              <a:rPr lang="zh-TW" altLang="en-US" sz="2400" dirty="0"/>
              <a:t>☆補救教學。</a:t>
            </a:r>
          </a:p>
          <a:p>
            <a:pPr>
              <a:lnSpc>
                <a:spcPct val="150000"/>
              </a:lnSpc>
            </a:pPr>
            <a:r>
              <a:rPr lang="zh-TW" altLang="en-US" sz="2400" dirty="0"/>
              <a:t>★行政宣導</a:t>
            </a:r>
            <a:r>
              <a:rPr lang="en-US" altLang="zh-TW" sz="2400" dirty="0"/>
              <a:t>(</a:t>
            </a:r>
            <a:r>
              <a:rPr lang="zh-TW" altLang="en-US" sz="2400" dirty="0"/>
              <a:t>家暴防治、性別平等教育宣導</a:t>
            </a:r>
            <a:r>
              <a:rPr lang="en-US" altLang="zh-TW" sz="2400" dirty="0"/>
              <a:t>……)</a:t>
            </a:r>
          </a:p>
          <a:p>
            <a:pPr>
              <a:lnSpc>
                <a:spcPct val="150000"/>
              </a:lnSpc>
            </a:pPr>
            <a:r>
              <a:rPr lang="en-US" altLang="zh-TW" sz="2400" dirty="0"/>
              <a:t>☆</a:t>
            </a:r>
            <a:r>
              <a:rPr lang="zh-TW" altLang="en-US" sz="2400" dirty="0"/>
              <a:t>學長姐到班品德故事分享暨有獎徵答</a:t>
            </a:r>
            <a:r>
              <a:rPr lang="en-US" altLang="zh-TW" sz="2400" dirty="0"/>
              <a:t>……</a:t>
            </a:r>
            <a:endParaRPr lang="zh-TW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90761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4">
            <a:extLst>
              <a:ext uri="{FF2B5EF4-FFF2-40B4-BE49-F238E27FC236}">
                <a16:creationId xmlns:a16="http://schemas.microsoft.com/office/drawing/2014/main" xmlns="" id="{1B13B4FB-C66F-4132-BC6A-4924307854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7840" y="775998"/>
            <a:ext cx="2042757" cy="1941154"/>
          </a:xfrm>
          <a:prstGeom prst="rect">
            <a:avLst/>
          </a:prstGeom>
        </p:spPr>
      </p:pic>
      <p:grpSp>
        <p:nvGrpSpPr>
          <p:cNvPr id="3" name="组合 26">
            <a:extLst>
              <a:ext uri="{FF2B5EF4-FFF2-40B4-BE49-F238E27FC236}">
                <a16:creationId xmlns:a16="http://schemas.microsoft.com/office/drawing/2014/main" xmlns="" id="{865FB238-A4FE-4088-BBF4-CAECF4352ACC}"/>
              </a:ext>
            </a:extLst>
          </p:cNvPr>
          <p:cNvGrpSpPr/>
          <p:nvPr/>
        </p:nvGrpSpPr>
        <p:grpSpPr>
          <a:xfrm>
            <a:off x="3447246" y="925974"/>
            <a:ext cx="4282612" cy="1883693"/>
            <a:chOff x="3748188" y="0"/>
            <a:chExt cx="4282612" cy="1883693"/>
          </a:xfrm>
        </p:grpSpPr>
        <p:pic>
          <p:nvPicPr>
            <p:cNvPr id="4" name="图片 13">
              <a:extLst>
                <a:ext uri="{FF2B5EF4-FFF2-40B4-BE49-F238E27FC236}">
                  <a16:creationId xmlns:a16="http://schemas.microsoft.com/office/drawing/2014/main" xmlns="" id="{57D506D3-4C7B-451A-9A21-B33817E6F7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748188" y="0"/>
              <a:ext cx="4282612" cy="1883693"/>
            </a:xfrm>
            <a:prstGeom prst="rect">
              <a:avLst/>
            </a:prstGeom>
          </p:spPr>
        </p:pic>
        <p:sp>
          <p:nvSpPr>
            <p:cNvPr id="5" name="文本框 14">
              <a:extLst>
                <a:ext uri="{FF2B5EF4-FFF2-40B4-BE49-F238E27FC236}">
                  <a16:creationId xmlns:a16="http://schemas.microsoft.com/office/drawing/2014/main" xmlns="" id="{4EDB0335-0F17-4FD7-AF45-43B43A7D5C02}"/>
                </a:ext>
              </a:extLst>
            </p:cNvPr>
            <p:cNvSpPr txBox="1"/>
            <p:nvPr/>
          </p:nvSpPr>
          <p:spPr>
            <a:xfrm>
              <a:off x="4397829" y="439205"/>
              <a:ext cx="114662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3600" dirty="0">
                  <a:solidFill>
                    <a:srgbClr val="310B3C"/>
                  </a:solidFill>
                  <a:cs typeface="+mn-ea"/>
                  <a:sym typeface="+mn-lt"/>
                </a:rPr>
                <a:t>作息相關</a:t>
              </a:r>
              <a:endParaRPr lang="zh-CN" altLang="en-US" sz="3600" dirty="0">
                <a:solidFill>
                  <a:srgbClr val="310B3C"/>
                </a:solidFill>
                <a:cs typeface="+mn-ea"/>
                <a:sym typeface="+mn-lt"/>
              </a:endParaRPr>
            </a:p>
          </p:txBody>
        </p:sp>
      </p:grpSp>
      <p:sp>
        <p:nvSpPr>
          <p:cNvPr id="6" name="文字方塊 5">
            <a:extLst>
              <a:ext uri="{FF2B5EF4-FFF2-40B4-BE49-F238E27FC236}">
                <a16:creationId xmlns:a16="http://schemas.microsoft.com/office/drawing/2014/main" xmlns="" id="{5A811B71-059F-48C8-88A7-4F4B7406AC4F}"/>
              </a:ext>
            </a:extLst>
          </p:cNvPr>
          <p:cNvSpPr txBox="1"/>
          <p:nvPr/>
        </p:nvSpPr>
        <p:spPr>
          <a:xfrm>
            <a:off x="1481559" y="3113590"/>
            <a:ext cx="10995950" cy="2243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2400" dirty="0"/>
              <a:t>◇書包、座位環境、用品整理。</a:t>
            </a:r>
          </a:p>
          <a:p>
            <a:pPr>
              <a:lnSpc>
                <a:spcPct val="150000"/>
              </a:lnSpc>
            </a:pPr>
            <a:r>
              <a:rPr lang="zh-TW" altLang="en-US" sz="2400" dirty="0"/>
              <a:t>◆有關飲食、零食、點心</a:t>
            </a:r>
            <a:r>
              <a:rPr lang="en-US" altLang="zh-TW" sz="2400" dirty="0"/>
              <a:t>(</a:t>
            </a:r>
            <a:r>
              <a:rPr lang="zh-TW" altLang="en-US" sz="2400" dirty="0"/>
              <a:t>若沒訂購點心小朋友，可帶小麵包或小蛋糕至校</a:t>
            </a:r>
            <a:r>
              <a:rPr lang="en-US" altLang="zh-TW" sz="2400" dirty="0"/>
              <a:t>)</a:t>
            </a:r>
          </a:p>
          <a:p>
            <a:pPr>
              <a:lnSpc>
                <a:spcPct val="150000"/>
              </a:lnSpc>
            </a:pPr>
            <a:r>
              <a:rPr lang="en-US" altLang="zh-TW" sz="2400" dirty="0"/>
              <a:t>◇</a:t>
            </a:r>
            <a:r>
              <a:rPr lang="zh-TW" altLang="en-US" sz="2400" dirty="0"/>
              <a:t>學校合作社預定從第三週</a:t>
            </a:r>
            <a:r>
              <a:rPr lang="en-US" altLang="zh-TW" sz="2400" dirty="0"/>
              <a:t>2/21(</a:t>
            </a:r>
            <a:r>
              <a:rPr lang="zh-TW" altLang="en-US" sz="2400" dirty="0"/>
              <a:t>一</a:t>
            </a:r>
            <a:r>
              <a:rPr lang="en-US" altLang="zh-TW" sz="2400" dirty="0"/>
              <a:t>)</a:t>
            </a:r>
            <a:r>
              <a:rPr lang="zh-TW" altLang="en-US" sz="2400" dirty="0"/>
              <a:t>開始供應牛奶、羊奶、豆漿及點心。</a:t>
            </a:r>
          </a:p>
          <a:p>
            <a:pPr>
              <a:lnSpc>
                <a:spcPct val="150000"/>
              </a:lnSpc>
            </a:pPr>
            <a:r>
              <a:rPr lang="zh-TW" altLang="en-US" sz="2400" dirty="0"/>
              <a:t>◆午休作息：安靜閉眼趴下、不影響想睡覺的同學。</a:t>
            </a:r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149874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xmlns="" id="{0EEFBD87-F551-431F-8983-5ADD6C8604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3135150"/>
              </p:ext>
            </p:extLst>
          </p:nvPr>
        </p:nvGraphicFramePr>
        <p:xfrm>
          <a:off x="1405359" y="1809471"/>
          <a:ext cx="9787361" cy="417347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595023">
                  <a:extLst>
                    <a:ext uri="{9D8B030D-6E8A-4147-A177-3AD203B41FA5}">
                      <a16:colId xmlns:a16="http://schemas.microsoft.com/office/drawing/2014/main" xmlns="" val="4086757949"/>
                    </a:ext>
                  </a:extLst>
                </a:gridCol>
                <a:gridCol w="8192338">
                  <a:extLst>
                    <a:ext uri="{9D8B030D-6E8A-4147-A177-3AD203B41FA5}">
                      <a16:colId xmlns:a16="http://schemas.microsoft.com/office/drawing/2014/main" xmlns="" val="3323817485"/>
                    </a:ext>
                  </a:extLst>
                </a:gridCol>
              </a:tblGrid>
              <a:tr h="359921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/>
                        <a:t>週次</a:t>
                      </a:r>
                      <a:endParaRPr lang="en-US" altLang="zh-TW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/>
                        <a:t>重要行事曆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00685051"/>
                  </a:ext>
                </a:extLst>
              </a:tr>
              <a:tr h="793879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/>
                        <a:t>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2600"/>
                        </a:lnSpc>
                      </a:pPr>
                      <a:r>
                        <a:rPr lang="en-US" altLang="zh-TW" sz="1800" b="0" kern="1200" dirty="0">
                          <a:solidFill>
                            <a:schemeClr val="tx1"/>
                          </a:solidFill>
                          <a:effectLst/>
                        </a:rPr>
                        <a:t>★2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</a:rPr>
                        <a:t>/11(</a:t>
                      </a:r>
                      <a:r>
                        <a:rPr lang="zh-TW" altLang="en-US" b="0" dirty="0">
                          <a:solidFill>
                            <a:schemeClr val="tx1"/>
                          </a:solidFill>
                        </a:rPr>
                        <a:t>五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zh-TW" altLang="en-US" b="0" dirty="0">
                          <a:solidFill>
                            <a:schemeClr val="tx1"/>
                          </a:solidFill>
                        </a:rPr>
                        <a:t>開學日，課後照顧及課後運動班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</a:rPr>
                        <a:t>(16:30-18:00)</a:t>
                      </a:r>
                      <a:r>
                        <a:rPr lang="zh-TW" altLang="en-US" b="0" dirty="0">
                          <a:solidFill>
                            <a:schemeClr val="tx1"/>
                          </a:solidFill>
                        </a:rPr>
                        <a:t>開始上課。</a:t>
                      </a:r>
                      <a:endParaRPr lang="en-US" altLang="zh-TW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ts val="2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0" kern="1200" dirty="0">
                          <a:solidFill>
                            <a:schemeClr val="tx1"/>
                          </a:solidFill>
                          <a:effectLst/>
                        </a:rPr>
                        <a:t>★2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</a:rPr>
                        <a:t>/14(</a:t>
                      </a:r>
                      <a:r>
                        <a:rPr lang="zh-TW" altLang="en-US" b="0" dirty="0">
                          <a:solidFill>
                            <a:schemeClr val="tx1"/>
                          </a:solidFill>
                        </a:rPr>
                        <a:t>一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</a:rPr>
                        <a:t>)8:00</a:t>
                      </a:r>
                      <a:r>
                        <a:rPr lang="zh-TW" altLang="en-US" b="0" dirty="0">
                          <a:solidFill>
                            <a:schemeClr val="tx1"/>
                          </a:solidFill>
                        </a:rPr>
                        <a:t>  開學線上祈福禮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zh-TW" altLang="en-US" b="0" dirty="0">
                          <a:solidFill>
                            <a:schemeClr val="tx1"/>
                          </a:solidFill>
                        </a:rPr>
                        <a:t>因應疫情而調整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55497671"/>
                  </a:ext>
                </a:extLst>
              </a:tr>
              <a:tr h="984878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/>
                        <a:t>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2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0" kern="1200" dirty="0">
                          <a:solidFill>
                            <a:schemeClr val="tx1"/>
                          </a:solidFill>
                          <a:effectLst/>
                        </a:rPr>
                        <a:t>★2/17(</a:t>
                      </a:r>
                      <a:r>
                        <a:rPr lang="zh-TW" altLang="en-US" sz="1800" b="0" kern="1200" dirty="0">
                          <a:solidFill>
                            <a:schemeClr val="tx1"/>
                          </a:solidFill>
                          <a:effectLst/>
                        </a:rPr>
                        <a:t>四</a:t>
                      </a:r>
                      <a:r>
                        <a:rPr lang="en-US" altLang="zh-TW" sz="1800" b="0" kern="1200" dirty="0">
                          <a:solidFill>
                            <a:schemeClr val="tx1"/>
                          </a:solidFill>
                          <a:effectLst/>
                        </a:rPr>
                        <a:t>)10:20-11:50</a:t>
                      </a:r>
                      <a:r>
                        <a:rPr lang="zh-TW" altLang="en-US" sz="1800" b="0" kern="1200" dirty="0">
                          <a:solidFill>
                            <a:schemeClr val="tx1"/>
                          </a:solidFill>
                          <a:effectLst/>
                        </a:rPr>
                        <a:t>  一仁</a:t>
                      </a:r>
                      <a:r>
                        <a:rPr lang="zh-TW" altLang="en-US" b="0" dirty="0">
                          <a:solidFill>
                            <a:schemeClr val="tx1"/>
                          </a:solidFill>
                        </a:rPr>
                        <a:t>線上</a:t>
                      </a:r>
                      <a:r>
                        <a:rPr lang="zh-TW" altLang="en-US" sz="1800" b="0" kern="1200" dirty="0">
                          <a:solidFill>
                            <a:schemeClr val="tx1"/>
                          </a:solidFill>
                          <a:effectLst/>
                        </a:rPr>
                        <a:t>班親會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zh-TW" altLang="en-US" b="0" dirty="0">
                          <a:solidFill>
                            <a:schemeClr val="tx1"/>
                          </a:solidFill>
                        </a:rPr>
                        <a:t>因應疫情而調整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ts val="2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0" kern="1200" dirty="0">
                          <a:solidFill>
                            <a:schemeClr val="tx1"/>
                          </a:solidFill>
                          <a:effectLst/>
                        </a:rPr>
                        <a:t>★</a:t>
                      </a:r>
                      <a:r>
                        <a:rPr lang="zh-TW" altLang="zh-TW" sz="1800" b="0" kern="1200" dirty="0">
                          <a:solidFill>
                            <a:schemeClr val="tx1"/>
                          </a:solidFill>
                          <a:effectLst/>
                        </a:rPr>
                        <a:t>器樂</a:t>
                      </a:r>
                      <a:r>
                        <a:rPr lang="zh-TW" altLang="en-US" sz="1800" b="0" kern="1200" dirty="0">
                          <a:solidFill>
                            <a:schemeClr val="tx1"/>
                          </a:solidFill>
                          <a:effectLst/>
                        </a:rPr>
                        <a:t>課第二週</a:t>
                      </a:r>
                      <a:r>
                        <a:rPr lang="en-US" altLang="zh-TW" sz="1800" b="0" kern="1200" dirty="0">
                          <a:solidFill>
                            <a:schemeClr val="tx1"/>
                          </a:solidFill>
                          <a:effectLst/>
                        </a:rPr>
                        <a:t>2/16(</a:t>
                      </a:r>
                      <a:r>
                        <a:rPr lang="zh-TW" altLang="en-US" sz="1800" b="0" kern="1200" dirty="0">
                          <a:solidFill>
                            <a:schemeClr val="tx1"/>
                          </a:solidFill>
                          <a:effectLst/>
                        </a:rPr>
                        <a:t>三</a:t>
                      </a:r>
                      <a:r>
                        <a:rPr lang="en-US" altLang="zh-TW" sz="1800" b="0" kern="120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r>
                        <a:rPr lang="zh-TW" altLang="zh-TW" sz="1800" b="0" kern="1200" dirty="0">
                          <a:solidFill>
                            <a:schemeClr val="tx1"/>
                          </a:solidFill>
                          <a:effectLst/>
                        </a:rPr>
                        <a:t>開始上課。</a:t>
                      </a:r>
                      <a:endParaRPr lang="en-US" altLang="zh-TW" sz="1800" b="0" kern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2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0" kern="1200" dirty="0">
                          <a:solidFill>
                            <a:schemeClr val="tx1"/>
                          </a:solidFill>
                          <a:effectLst/>
                        </a:rPr>
                        <a:t>★</a:t>
                      </a:r>
                      <a:r>
                        <a:rPr lang="zh-TW" altLang="en-US" sz="1800" b="0" kern="1200" dirty="0">
                          <a:solidFill>
                            <a:schemeClr val="tx1"/>
                          </a:solidFill>
                          <a:effectLst/>
                        </a:rPr>
                        <a:t>延伸課程才藝課從第二週</a:t>
                      </a:r>
                      <a:r>
                        <a:rPr lang="en-US" altLang="zh-TW" sz="1800" b="0" kern="1200" dirty="0">
                          <a:solidFill>
                            <a:schemeClr val="tx1"/>
                          </a:solidFill>
                          <a:effectLst/>
                        </a:rPr>
                        <a:t>2/14(</a:t>
                      </a:r>
                      <a:r>
                        <a:rPr lang="zh-TW" altLang="en-US" sz="1800" b="0" kern="1200" dirty="0">
                          <a:solidFill>
                            <a:schemeClr val="tx1"/>
                          </a:solidFill>
                          <a:effectLst/>
                        </a:rPr>
                        <a:t>一</a:t>
                      </a:r>
                      <a:r>
                        <a:rPr lang="en-US" altLang="zh-TW" sz="1800" b="0" kern="120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r>
                        <a:rPr lang="zh-TW" altLang="zh-TW" sz="1800" b="0" kern="1200" dirty="0">
                          <a:solidFill>
                            <a:schemeClr val="tx1"/>
                          </a:solidFill>
                          <a:effectLst/>
                        </a:rPr>
                        <a:t>開始上課。</a:t>
                      </a:r>
                      <a:endParaRPr lang="zh-TW" altLang="zh-TW" sz="1800" kern="1200" dirty="0">
                        <a:solidFill>
                          <a:schemeClr val="dk1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93843678"/>
                  </a:ext>
                </a:extLst>
              </a:tr>
              <a:tr h="712155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2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0" kern="1200" dirty="0">
                          <a:solidFill>
                            <a:schemeClr val="tx1"/>
                          </a:solidFill>
                          <a:effectLst/>
                        </a:rPr>
                        <a:t>★</a:t>
                      </a:r>
                      <a:r>
                        <a:rPr lang="zh-TW" altLang="en-US" sz="1800" b="0" kern="1200" dirty="0">
                          <a:solidFill>
                            <a:schemeClr val="tx1"/>
                          </a:solidFill>
                          <a:effectLst/>
                        </a:rPr>
                        <a:t>公告</a:t>
                      </a:r>
                      <a:r>
                        <a:rPr lang="en-US" altLang="zh-TW" sz="1800" b="0" kern="1200" dirty="0">
                          <a:solidFill>
                            <a:schemeClr val="tx1"/>
                          </a:solidFill>
                          <a:effectLst/>
                        </a:rPr>
                        <a:t>1~3</a:t>
                      </a:r>
                      <a:r>
                        <a:rPr lang="zh-TW" altLang="en-US" sz="1800" b="0" kern="1200" dirty="0">
                          <a:solidFill>
                            <a:schemeClr val="tx1"/>
                          </a:solidFill>
                          <a:effectLst/>
                        </a:rPr>
                        <a:t>年級</a:t>
                      </a:r>
                      <a:r>
                        <a:rPr lang="zh-TW" altLang="zh-TW" sz="1800" b="0" kern="1200" dirty="0">
                          <a:solidFill>
                            <a:schemeClr val="tx1"/>
                          </a:solidFill>
                          <a:effectLst/>
                        </a:rPr>
                        <a:t>數學</a:t>
                      </a:r>
                      <a:r>
                        <a:rPr lang="zh-TW" altLang="en-US" sz="1800" b="0" kern="1200" dirty="0">
                          <a:solidFill>
                            <a:schemeClr val="tx1"/>
                          </a:solidFill>
                          <a:effectLst/>
                        </a:rPr>
                        <a:t>計算</a:t>
                      </a:r>
                      <a:r>
                        <a:rPr lang="zh-TW" altLang="zh-TW" sz="1800" b="0" kern="1200" dirty="0">
                          <a:solidFill>
                            <a:schemeClr val="tx1"/>
                          </a:solidFill>
                          <a:effectLst/>
                        </a:rPr>
                        <a:t>高手</a:t>
                      </a:r>
                      <a:r>
                        <a:rPr lang="zh-TW" altLang="en-US" sz="1800" b="0" kern="1200" dirty="0">
                          <a:solidFill>
                            <a:schemeClr val="tx1"/>
                          </a:solidFill>
                          <a:effectLst/>
                        </a:rPr>
                        <a:t>比賽辦法。</a:t>
                      </a:r>
                      <a:endParaRPr lang="zh-TW" altLang="zh-TW" sz="18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48245057"/>
                  </a:ext>
                </a:extLst>
              </a:tr>
              <a:tr h="1219636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/>
                        <a:t>四</a:t>
                      </a:r>
                      <a:endParaRPr lang="en-US" altLang="zh-TW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★3/2(</a:t>
                      </a: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三</a:t>
                      </a: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)10</a:t>
                      </a: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：</a:t>
                      </a: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00-10</a:t>
                      </a: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：</a:t>
                      </a: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30</a:t>
                      </a: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複合式防災演練</a:t>
                      </a: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(</a:t>
                      </a: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無預警</a:t>
                      </a: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★3/5(</a:t>
                      </a: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六</a:t>
                      </a: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)9:00-12:00</a:t>
                      </a: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辦理</a:t>
                      </a: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111</a:t>
                      </a: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學年度小一新生招生說明會</a:t>
                      </a:r>
                      <a:endParaRPr lang="en-US" altLang="zh-TW" sz="1800" kern="1200" dirty="0">
                        <a:solidFill>
                          <a:schemeClr val="dk1"/>
                        </a:solidFill>
                        <a:effectLst/>
                      </a:endParaRPr>
                    </a:p>
                    <a:p>
                      <a:r>
                        <a:rPr lang="en-US" altLang="zh-TW" sz="1800" b="0" kern="1200" dirty="0">
                          <a:solidFill>
                            <a:srgbClr val="0070C0"/>
                          </a:solidFill>
                          <a:effectLst/>
                        </a:rPr>
                        <a:t>★</a:t>
                      </a:r>
                      <a:r>
                        <a:rPr lang="zh-TW" altLang="en-US" sz="1800" b="0" kern="1200" dirty="0">
                          <a:solidFill>
                            <a:srgbClr val="0070C0"/>
                          </a:solidFill>
                          <a:effectLst/>
                        </a:rPr>
                        <a:t>從第四週開始，雙週抽背國語補充教材。</a:t>
                      </a:r>
                      <a:endParaRPr lang="zh-TW" altLang="zh-TW" sz="1800" b="1" kern="1200" dirty="0">
                        <a:solidFill>
                          <a:srgbClr val="0070C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41211530"/>
                  </a:ext>
                </a:extLst>
              </a:tr>
            </a:tbl>
          </a:graphicData>
        </a:graphic>
      </p:graphicFrame>
      <p:grpSp>
        <p:nvGrpSpPr>
          <p:cNvPr id="3" name="组合 12">
            <a:extLst>
              <a:ext uri="{FF2B5EF4-FFF2-40B4-BE49-F238E27FC236}">
                <a16:creationId xmlns:a16="http://schemas.microsoft.com/office/drawing/2014/main" xmlns="" id="{F02BAFF0-637F-453C-A2F5-05F3C9312B9E}"/>
              </a:ext>
            </a:extLst>
          </p:cNvPr>
          <p:cNvGrpSpPr/>
          <p:nvPr/>
        </p:nvGrpSpPr>
        <p:grpSpPr>
          <a:xfrm>
            <a:off x="2909483" y="-74222"/>
            <a:ext cx="4282612" cy="1883693"/>
            <a:chOff x="3766010" y="409477"/>
            <a:chExt cx="4282612" cy="1883693"/>
          </a:xfrm>
        </p:grpSpPr>
        <p:pic>
          <p:nvPicPr>
            <p:cNvPr id="4" name="图片 1">
              <a:extLst>
                <a:ext uri="{FF2B5EF4-FFF2-40B4-BE49-F238E27FC236}">
                  <a16:creationId xmlns:a16="http://schemas.microsoft.com/office/drawing/2014/main" xmlns="" id="{395675B6-E052-49F8-B46E-DEA2D3564A3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766010" y="409477"/>
              <a:ext cx="4282612" cy="1883693"/>
            </a:xfrm>
            <a:prstGeom prst="rect">
              <a:avLst/>
            </a:prstGeom>
          </p:spPr>
        </p:pic>
        <p:sp>
          <p:nvSpPr>
            <p:cNvPr id="5" name="文本框 2">
              <a:extLst>
                <a:ext uri="{FF2B5EF4-FFF2-40B4-BE49-F238E27FC236}">
                  <a16:creationId xmlns:a16="http://schemas.microsoft.com/office/drawing/2014/main" xmlns="" id="{0B25D1C9-37F2-403E-9491-3BD003F07A46}"/>
                </a:ext>
              </a:extLst>
            </p:cNvPr>
            <p:cNvSpPr txBox="1"/>
            <p:nvPr/>
          </p:nvSpPr>
          <p:spPr>
            <a:xfrm>
              <a:off x="4460385" y="1095268"/>
              <a:ext cx="24921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3600" dirty="0">
                  <a:solidFill>
                    <a:srgbClr val="310B3C"/>
                  </a:solidFill>
                  <a:cs typeface="+mn-ea"/>
                  <a:sym typeface="+mn-lt"/>
                </a:rPr>
                <a:t>行事曆</a:t>
              </a:r>
              <a:r>
                <a:rPr lang="en-US" altLang="zh-TW" dirty="0">
                  <a:solidFill>
                    <a:srgbClr val="310B3C"/>
                  </a:solidFill>
                  <a:cs typeface="+mn-ea"/>
                  <a:sym typeface="+mn-lt"/>
                </a:rPr>
                <a:t>1/4</a:t>
              </a:r>
              <a:endParaRPr lang="zh-CN" altLang="en-US" sz="3600" dirty="0">
                <a:solidFill>
                  <a:srgbClr val="310B3C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1301925B-E48B-4392-9207-21CBED6A6B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5166" y="267461"/>
            <a:ext cx="3927782" cy="1980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177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12">
            <a:extLst>
              <a:ext uri="{FF2B5EF4-FFF2-40B4-BE49-F238E27FC236}">
                <a16:creationId xmlns:a16="http://schemas.microsoft.com/office/drawing/2014/main" xmlns="" id="{8D4C4ED0-D12F-423D-96FC-14E92473C7A1}"/>
              </a:ext>
            </a:extLst>
          </p:cNvPr>
          <p:cNvGrpSpPr/>
          <p:nvPr/>
        </p:nvGrpSpPr>
        <p:grpSpPr>
          <a:xfrm>
            <a:off x="2909483" y="-74222"/>
            <a:ext cx="4282612" cy="1883693"/>
            <a:chOff x="3766010" y="409477"/>
            <a:chExt cx="4282612" cy="1883693"/>
          </a:xfrm>
        </p:grpSpPr>
        <p:pic>
          <p:nvPicPr>
            <p:cNvPr id="4" name="图片 1">
              <a:extLst>
                <a:ext uri="{FF2B5EF4-FFF2-40B4-BE49-F238E27FC236}">
                  <a16:creationId xmlns:a16="http://schemas.microsoft.com/office/drawing/2014/main" xmlns="" id="{E3F7DA4A-9E7E-4FFC-BC36-D625A9CA3EE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766010" y="409477"/>
              <a:ext cx="4282612" cy="1883693"/>
            </a:xfrm>
            <a:prstGeom prst="rect">
              <a:avLst/>
            </a:prstGeom>
          </p:spPr>
        </p:pic>
        <p:sp>
          <p:nvSpPr>
            <p:cNvPr id="5" name="文本框 2">
              <a:extLst>
                <a:ext uri="{FF2B5EF4-FFF2-40B4-BE49-F238E27FC236}">
                  <a16:creationId xmlns:a16="http://schemas.microsoft.com/office/drawing/2014/main" xmlns="" id="{33FA7BEC-3498-414E-A2C1-32C1F8448F32}"/>
                </a:ext>
              </a:extLst>
            </p:cNvPr>
            <p:cNvSpPr txBox="1"/>
            <p:nvPr/>
          </p:nvSpPr>
          <p:spPr>
            <a:xfrm>
              <a:off x="4460385" y="1095268"/>
              <a:ext cx="24921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3600" dirty="0">
                  <a:solidFill>
                    <a:srgbClr val="310B3C"/>
                  </a:solidFill>
                  <a:cs typeface="+mn-ea"/>
                  <a:sym typeface="+mn-lt"/>
                </a:rPr>
                <a:t>行事曆</a:t>
              </a:r>
              <a:r>
                <a:rPr lang="en-US" altLang="zh-TW" dirty="0">
                  <a:solidFill>
                    <a:srgbClr val="310B3C"/>
                  </a:solidFill>
                  <a:cs typeface="+mn-ea"/>
                  <a:sym typeface="+mn-lt"/>
                </a:rPr>
                <a:t>2/4</a:t>
              </a:r>
              <a:endParaRPr lang="zh-CN" altLang="en-US" sz="3600" dirty="0">
                <a:solidFill>
                  <a:srgbClr val="310B3C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15D3B649-1EA5-4CB0-AADF-CDBEA2C005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5166" y="267461"/>
            <a:ext cx="3927782" cy="1980878"/>
          </a:xfrm>
          <a:prstGeom prst="rect">
            <a:avLst/>
          </a:prstGeom>
        </p:spPr>
      </p:pic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xmlns="" id="{DA8226CC-5975-47A1-BBFE-B28ADE5CA4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357567"/>
              </p:ext>
            </p:extLst>
          </p:nvPr>
        </p:nvGraphicFramePr>
        <p:xfrm>
          <a:off x="1949369" y="1712869"/>
          <a:ext cx="9347521" cy="49261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523343">
                  <a:extLst>
                    <a:ext uri="{9D8B030D-6E8A-4147-A177-3AD203B41FA5}">
                      <a16:colId xmlns:a16="http://schemas.microsoft.com/office/drawing/2014/main" xmlns="" val="3227582972"/>
                    </a:ext>
                  </a:extLst>
                </a:gridCol>
                <a:gridCol w="7824178">
                  <a:extLst>
                    <a:ext uri="{9D8B030D-6E8A-4147-A177-3AD203B41FA5}">
                      <a16:colId xmlns:a16="http://schemas.microsoft.com/office/drawing/2014/main" xmlns="" val="346162865"/>
                    </a:ext>
                  </a:extLst>
                </a:gridCol>
              </a:tblGrid>
              <a:tr h="342226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/>
                        <a:t>週次</a:t>
                      </a:r>
                      <a:endParaRPr lang="en-US" altLang="zh-TW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/>
                        <a:t>重要行事曆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41114789"/>
                  </a:ext>
                </a:extLst>
              </a:tr>
              <a:tr h="814639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/>
                        <a:t>五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★3/7(</a:t>
                      </a: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一</a:t>
                      </a: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)8:10</a:t>
                      </a: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防災避難宣導。</a:t>
                      </a:r>
                    </a:p>
                    <a:p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★3/7(</a:t>
                      </a: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一</a:t>
                      </a: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)10</a:t>
                      </a: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：</a:t>
                      </a: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00-10</a:t>
                      </a: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：</a:t>
                      </a: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30</a:t>
                      </a: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複合式防災演練。</a:t>
                      </a:r>
                      <a:endParaRPr lang="zh-TW" altLang="zh-TW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2743370"/>
                  </a:ext>
                </a:extLst>
              </a:tr>
              <a:tr h="931755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/>
                        <a:t>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1800" b="1" kern="1200" dirty="0">
                          <a:solidFill>
                            <a:srgbClr val="FF0000"/>
                          </a:solidFill>
                          <a:effectLst/>
                        </a:rPr>
                        <a:t>★3/16(</a:t>
                      </a:r>
                      <a:r>
                        <a:rPr lang="zh-TW" altLang="zh-TW" sz="1800" b="1" kern="1200" dirty="0">
                          <a:solidFill>
                            <a:srgbClr val="FF0000"/>
                          </a:solidFill>
                          <a:effectLst/>
                        </a:rPr>
                        <a:t>三</a:t>
                      </a:r>
                      <a:r>
                        <a:rPr lang="en-US" altLang="zh-TW" sz="1800" b="1" kern="1200" dirty="0">
                          <a:solidFill>
                            <a:srgbClr val="FF0000"/>
                          </a:solidFill>
                          <a:effectLst/>
                        </a:rPr>
                        <a:t>) 8:45-9:25</a:t>
                      </a:r>
                      <a:r>
                        <a:rPr lang="zh-TW" altLang="zh-TW" sz="1800" b="1" kern="1200" dirty="0">
                          <a:solidFill>
                            <a:srgbClr val="FF0000"/>
                          </a:solidFill>
                          <a:effectLst/>
                        </a:rPr>
                        <a:t>舉行數學</a:t>
                      </a:r>
                      <a:r>
                        <a:rPr lang="zh-TW" altLang="en-US" sz="1800" b="1" kern="1200" dirty="0">
                          <a:solidFill>
                            <a:srgbClr val="FF0000"/>
                          </a:solidFill>
                          <a:effectLst/>
                        </a:rPr>
                        <a:t>計算</a:t>
                      </a:r>
                      <a:r>
                        <a:rPr lang="zh-TW" altLang="zh-TW" sz="1800" b="1" kern="1200" dirty="0">
                          <a:solidFill>
                            <a:srgbClr val="FF0000"/>
                          </a:solidFill>
                          <a:effectLst/>
                        </a:rPr>
                        <a:t>高手初賽（一</a:t>
                      </a:r>
                      <a:r>
                        <a:rPr lang="en-US" altLang="zh-TW" sz="1800" b="1" kern="1200" dirty="0">
                          <a:solidFill>
                            <a:srgbClr val="FF0000"/>
                          </a:solidFill>
                          <a:effectLst/>
                        </a:rPr>
                        <a:t>~</a:t>
                      </a:r>
                      <a:r>
                        <a:rPr lang="zh-TW" altLang="zh-TW" sz="1800" b="1" kern="1200" dirty="0">
                          <a:solidFill>
                            <a:srgbClr val="FF0000"/>
                          </a:solidFill>
                          <a:effectLst/>
                        </a:rPr>
                        <a:t>三年級</a:t>
                      </a:r>
                      <a:r>
                        <a:rPr lang="en-US" altLang="zh-TW" sz="1800" b="1" kern="1200" dirty="0">
                          <a:solidFill>
                            <a:srgbClr val="FF0000"/>
                          </a:solidFill>
                          <a:effectLst/>
                        </a:rPr>
                        <a:t>)</a:t>
                      </a:r>
                      <a:r>
                        <a:rPr lang="zh-TW" altLang="zh-TW" sz="1800" b="1" kern="1200" dirty="0">
                          <a:solidFill>
                            <a:srgbClr val="FF0000"/>
                          </a:solidFill>
                          <a:effectLst/>
                        </a:rPr>
                        <a:t>。</a:t>
                      </a:r>
                      <a:endParaRPr lang="en-US" altLang="zh-TW" sz="1800" b="1" kern="12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r>
                        <a:rPr lang="en-US" altLang="zh-TW" sz="1800" b="0" kern="1200" dirty="0">
                          <a:solidFill>
                            <a:schemeClr val="tx1"/>
                          </a:solidFill>
                          <a:effectLst/>
                        </a:rPr>
                        <a:t>★</a:t>
                      </a: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3/17(</a:t>
                      </a: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四</a:t>
                      </a: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)</a:t>
                      </a: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前</a:t>
                      </a: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effectLst/>
                        </a:rPr>
                        <a:t>各班</a:t>
                      </a: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交</a:t>
                      </a: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2</a:t>
                      </a: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本學生學習檔</a:t>
                      </a: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effectLst/>
                        </a:rPr>
                        <a:t>案夾</a:t>
                      </a: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參加校內選拔。</a:t>
                      </a:r>
                      <a:endParaRPr lang="en-US" altLang="zh-TW" sz="1800" kern="1200" dirty="0">
                        <a:solidFill>
                          <a:schemeClr val="dk1"/>
                        </a:solidFill>
                        <a:effectLst/>
                      </a:endParaRPr>
                    </a:p>
                    <a:p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(3/10(</a:t>
                      </a: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四</a:t>
                      </a: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)</a:t>
                      </a: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effectLst/>
                        </a:rPr>
                        <a:t>先帶回學校</a:t>
                      </a: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)</a:t>
                      </a:r>
                      <a:endParaRPr lang="en-US" altLang="zh-TW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58079144"/>
                  </a:ext>
                </a:extLst>
              </a:tr>
              <a:tr h="544838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/>
                        <a:t>七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1800" b="1" kern="1200" dirty="0">
                          <a:solidFill>
                            <a:srgbClr val="FF0000"/>
                          </a:solidFill>
                          <a:effectLst/>
                        </a:rPr>
                        <a:t>★3/22(</a:t>
                      </a:r>
                      <a:r>
                        <a:rPr lang="zh-TW" altLang="en-US" sz="1800" b="1" kern="1200" dirty="0">
                          <a:solidFill>
                            <a:srgbClr val="FF0000"/>
                          </a:solidFill>
                          <a:effectLst/>
                        </a:rPr>
                        <a:t>二</a:t>
                      </a:r>
                      <a:r>
                        <a:rPr lang="en-US" altLang="zh-TW" sz="1800" b="1" kern="1200" dirty="0">
                          <a:solidFill>
                            <a:srgbClr val="FF0000"/>
                          </a:solidFill>
                          <a:effectLst/>
                        </a:rPr>
                        <a:t>) 8:10-8:20</a:t>
                      </a:r>
                      <a:r>
                        <a:rPr lang="zh-TW" altLang="zh-TW" sz="1800" b="1" kern="1200" dirty="0">
                          <a:solidFill>
                            <a:srgbClr val="FF0000"/>
                          </a:solidFill>
                          <a:effectLst/>
                        </a:rPr>
                        <a:t>舉行數學</a:t>
                      </a:r>
                      <a:r>
                        <a:rPr lang="zh-TW" altLang="en-US" sz="1800" b="1" kern="1200" dirty="0">
                          <a:solidFill>
                            <a:srgbClr val="FF0000"/>
                          </a:solidFill>
                          <a:effectLst/>
                        </a:rPr>
                        <a:t>計算</a:t>
                      </a:r>
                      <a:r>
                        <a:rPr lang="zh-TW" altLang="zh-TW" sz="1800" b="1" kern="1200" dirty="0">
                          <a:solidFill>
                            <a:srgbClr val="FF0000"/>
                          </a:solidFill>
                          <a:effectLst/>
                        </a:rPr>
                        <a:t>高手</a:t>
                      </a:r>
                      <a:r>
                        <a:rPr lang="zh-TW" altLang="en-US" sz="1800" b="1" kern="1200" dirty="0">
                          <a:solidFill>
                            <a:srgbClr val="FF0000"/>
                          </a:solidFill>
                          <a:effectLst/>
                        </a:rPr>
                        <a:t>複</a:t>
                      </a:r>
                      <a:r>
                        <a:rPr lang="zh-TW" altLang="zh-TW" sz="1800" b="1" kern="1200" dirty="0">
                          <a:solidFill>
                            <a:srgbClr val="FF0000"/>
                          </a:solidFill>
                          <a:effectLst/>
                        </a:rPr>
                        <a:t>賽（一</a:t>
                      </a:r>
                      <a:r>
                        <a:rPr lang="en-US" altLang="zh-TW" sz="1800" b="1" kern="1200" dirty="0">
                          <a:solidFill>
                            <a:srgbClr val="FF0000"/>
                          </a:solidFill>
                          <a:effectLst/>
                        </a:rPr>
                        <a:t>~</a:t>
                      </a:r>
                      <a:r>
                        <a:rPr lang="zh-TW" altLang="zh-TW" sz="1800" b="1" kern="1200" dirty="0">
                          <a:solidFill>
                            <a:srgbClr val="FF0000"/>
                          </a:solidFill>
                          <a:effectLst/>
                        </a:rPr>
                        <a:t>三年級</a:t>
                      </a:r>
                      <a:r>
                        <a:rPr lang="en-US" altLang="zh-TW" sz="1800" b="1" kern="1200" dirty="0">
                          <a:solidFill>
                            <a:srgbClr val="FF0000"/>
                          </a:solidFill>
                          <a:effectLst/>
                        </a:rPr>
                        <a:t>)</a:t>
                      </a:r>
                      <a:r>
                        <a:rPr lang="zh-TW" altLang="zh-TW" sz="1800" b="1" kern="1200" dirty="0">
                          <a:solidFill>
                            <a:srgbClr val="FF0000"/>
                          </a:solidFill>
                          <a:effectLst/>
                        </a:rPr>
                        <a:t>。</a:t>
                      </a:r>
                      <a:endParaRPr lang="en-US" altLang="zh-TW" sz="1800" b="1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81862727"/>
                  </a:ext>
                </a:extLst>
              </a:tr>
              <a:tr h="943248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/>
                        <a:t>八</a:t>
                      </a:r>
                      <a:endParaRPr lang="en-US" altLang="zh-TW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tx1"/>
                          </a:solidFill>
                          <a:effectLst/>
                        </a:rPr>
                        <a:t>★</a:t>
                      </a:r>
                      <a:r>
                        <a:rPr kumimoji="0" lang="en-US" altLang="zh-TW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4/1(</a:t>
                      </a:r>
                      <a:r>
                        <a:rPr kumimoji="0" lang="zh-TW" altLang="en-US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五</a:t>
                      </a:r>
                      <a:r>
                        <a:rPr kumimoji="0" lang="en-US" altLang="zh-TW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r>
                        <a:rPr kumimoji="0" lang="zh-TW" altLang="en-US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慶祝兒童節全校便服日</a:t>
                      </a: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。</a:t>
                      </a:r>
                      <a:endParaRPr lang="en-US" altLang="zh-TW" sz="1800" kern="1200" dirty="0">
                        <a:solidFill>
                          <a:schemeClr val="dk1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★4/2(</a:t>
                      </a: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effectLst/>
                        </a:rPr>
                        <a:t>六</a:t>
                      </a: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)~4/5(</a:t>
                      </a: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effectLst/>
                        </a:rPr>
                        <a:t>二</a:t>
                      </a: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)</a:t>
                      </a: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effectLst/>
                        </a:rPr>
                        <a:t>清明節、兒童節連假</a:t>
                      </a: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4</a:t>
                      </a: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effectLst/>
                        </a:rPr>
                        <a:t>天</a:t>
                      </a: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。</a:t>
                      </a:r>
                      <a:endParaRPr kumimoji="0" lang="en-US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細明體" panose="02020509000000000000" pitchFamily="49" charset="-120"/>
                        <a:ea typeface="細明體" panose="02020509000000000000" pitchFamily="49" charset="-12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47151219"/>
                  </a:ext>
                </a:extLst>
              </a:tr>
              <a:tr h="1195237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/>
                        <a:t>九</a:t>
                      </a:r>
                      <a:endParaRPr lang="en-US" altLang="zh-TW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★4/6(</a:t>
                      </a: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effectLst/>
                        </a:rPr>
                        <a:t>三</a:t>
                      </a: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)8:00~9:00</a:t>
                      </a: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特教宣導。</a:t>
                      </a:r>
                      <a:endParaRPr lang="en-US" altLang="zh-TW" sz="1800" kern="1200" dirty="0">
                        <a:solidFill>
                          <a:schemeClr val="dk1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0" kern="1200" dirty="0">
                          <a:solidFill>
                            <a:schemeClr val="tx1"/>
                          </a:solidFill>
                          <a:effectLst/>
                        </a:rPr>
                        <a:t>★</a:t>
                      </a: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4/9(</a:t>
                      </a: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effectLst/>
                        </a:rPr>
                        <a:t>三</a:t>
                      </a: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)</a:t>
                      </a: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effectLst/>
                        </a:rPr>
                        <a:t>雙語班親師晤談</a:t>
                      </a: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(</a:t>
                      </a: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effectLst/>
                        </a:rPr>
                        <a:t>整天</a:t>
                      </a: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)</a:t>
                      </a: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。</a:t>
                      </a:r>
                      <a:endParaRPr lang="en-US" altLang="zh-TW" sz="1800" kern="1200" dirty="0">
                        <a:solidFill>
                          <a:schemeClr val="dk1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0" kern="1200" dirty="0">
                          <a:solidFill>
                            <a:schemeClr val="tx1"/>
                          </a:solidFill>
                          <a:effectLst/>
                        </a:rPr>
                        <a:t>★</a:t>
                      </a:r>
                      <a:r>
                        <a:rPr lang="zh-TW" altLang="en-US" sz="1800" b="0" kern="1200" dirty="0">
                          <a:solidFill>
                            <a:schemeClr val="tx1"/>
                          </a:solidFill>
                          <a:effectLst/>
                        </a:rPr>
                        <a:t>公告五育優良評選辦法</a:t>
                      </a: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。</a:t>
                      </a:r>
                      <a:endParaRPr lang="en-US" altLang="zh-TW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17926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4451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xmlns="" id="{30637AED-77F3-4709-94E4-CBEE2498AE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7304324"/>
              </p:ext>
            </p:extLst>
          </p:nvPr>
        </p:nvGraphicFramePr>
        <p:xfrm>
          <a:off x="710879" y="1848776"/>
          <a:ext cx="11014276" cy="490296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794970">
                  <a:extLst>
                    <a:ext uri="{9D8B030D-6E8A-4147-A177-3AD203B41FA5}">
                      <a16:colId xmlns:a16="http://schemas.microsoft.com/office/drawing/2014/main" xmlns="" val="866252180"/>
                    </a:ext>
                  </a:extLst>
                </a:gridCol>
                <a:gridCol w="9219306">
                  <a:extLst>
                    <a:ext uri="{9D8B030D-6E8A-4147-A177-3AD203B41FA5}">
                      <a16:colId xmlns:a16="http://schemas.microsoft.com/office/drawing/2014/main" xmlns="" val="4189311635"/>
                    </a:ext>
                  </a:extLst>
                </a:gridCol>
              </a:tblGrid>
              <a:tr h="328658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/>
                        <a:t>週次</a:t>
                      </a:r>
                      <a:endParaRPr lang="en-US" altLang="zh-TW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/>
                        <a:t>重要行事曆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07615240"/>
                  </a:ext>
                </a:extLst>
              </a:tr>
              <a:tr h="575152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/>
                        <a:t>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★4/11(</a:t>
                      </a: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effectLst/>
                        </a:rPr>
                        <a:t>一</a:t>
                      </a: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)8:00~8:35</a:t>
                      </a: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effectLst/>
                        </a:rPr>
                        <a:t> 復活節聖道禮儀</a:t>
                      </a: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。 </a:t>
                      </a:r>
                      <a:endParaRPr lang="en-US" altLang="zh-TW" sz="1800" kern="1200" dirty="0">
                        <a:solidFill>
                          <a:schemeClr val="dk1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★4/13(</a:t>
                      </a: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三</a:t>
                      </a: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)8:45~10:05</a:t>
                      </a: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一年級</a:t>
                      </a: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effectLst/>
                        </a:rPr>
                        <a:t>交通安全闖關活動</a:t>
                      </a: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。</a:t>
                      </a:r>
                      <a:endParaRPr lang="en-US" altLang="zh-TW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06983836"/>
                  </a:ext>
                </a:extLst>
              </a:tr>
              <a:tr h="328658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/>
                        <a:t>十一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1" kern="1200" dirty="0">
                          <a:solidFill>
                            <a:srgbClr val="FF0000"/>
                          </a:solidFill>
                          <a:effectLst/>
                        </a:rPr>
                        <a:t>★4/21(</a:t>
                      </a:r>
                      <a:r>
                        <a:rPr lang="zh-TW" altLang="zh-TW" sz="1800" b="1" kern="1200" dirty="0">
                          <a:solidFill>
                            <a:srgbClr val="FF0000"/>
                          </a:solidFill>
                          <a:effectLst/>
                        </a:rPr>
                        <a:t>四</a:t>
                      </a:r>
                      <a:r>
                        <a:rPr lang="en-US" altLang="zh-TW" sz="1800" b="1" kern="1200" dirty="0">
                          <a:solidFill>
                            <a:srgbClr val="FF0000"/>
                          </a:solidFill>
                          <a:effectLst/>
                        </a:rPr>
                        <a:t>)</a:t>
                      </a:r>
                      <a:r>
                        <a:rPr lang="zh-TW" altLang="zh-TW" sz="1800" b="1" kern="1200" dirty="0">
                          <a:solidFill>
                            <a:srgbClr val="FF0000"/>
                          </a:solidFill>
                          <a:effectLst/>
                        </a:rPr>
                        <a:t>、</a:t>
                      </a:r>
                      <a:r>
                        <a:rPr lang="en-US" altLang="zh-TW" sz="1800" b="1" kern="1200" dirty="0">
                          <a:solidFill>
                            <a:srgbClr val="FF0000"/>
                          </a:solidFill>
                          <a:effectLst/>
                        </a:rPr>
                        <a:t>4/22(</a:t>
                      </a:r>
                      <a:r>
                        <a:rPr lang="zh-TW" altLang="zh-TW" sz="1800" b="1" kern="1200" dirty="0">
                          <a:solidFill>
                            <a:srgbClr val="FF0000"/>
                          </a:solidFill>
                          <a:effectLst/>
                        </a:rPr>
                        <a:t>五</a:t>
                      </a:r>
                      <a:r>
                        <a:rPr lang="en-US" altLang="zh-TW" sz="1800" b="1" kern="1200" dirty="0">
                          <a:solidFill>
                            <a:srgbClr val="FF0000"/>
                          </a:solidFill>
                          <a:effectLst/>
                        </a:rPr>
                        <a:t>)</a:t>
                      </a:r>
                      <a:r>
                        <a:rPr lang="zh-TW" altLang="zh-TW" sz="1800" b="1" kern="1200" dirty="0">
                          <a:solidFill>
                            <a:srgbClr val="FF0000"/>
                          </a:solidFill>
                          <a:effectLst/>
                        </a:rPr>
                        <a:t>第一次定期評量。</a:t>
                      </a:r>
                      <a:endParaRPr lang="en-US" altLang="zh-TW" sz="1800" b="1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28228129"/>
                  </a:ext>
                </a:extLst>
              </a:tr>
              <a:tr h="1017829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/>
                        <a:t>十二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800" b="1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</a:rPr>
                        <a:t>★4/27(</a:t>
                      </a:r>
                      <a:r>
                        <a:rPr kumimoji="0" lang="zh-TW" altLang="zh-TW" sz="1800" b="1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</a:rPr>
                        <a:t>五</a:t>
                      </a:r>
                      <a:r>
                        <a:rPr kumimoji="0" lang="en-US" altLang="zh-TW" sz="1800" b="1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</a:rPr>
                        <a:t>)10:00</a:t>
                      </a:r>
                      <a:r>
                        <a:rPr kumimoji="0" lang="zh-TW" altLang="zh-TW" sz="1800" b="1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</a:rPr>
                        <a:t>千人踏青。</a:t>
                      </a:r>
                      <a:endParaRPr kumimoji="0" lang="en-US" altLang="zh-TW" sz="1800" b="1" u="none" strike="noStrike" kern="1200" cap="none" normalizeH="0" baseline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</a:endParaRPr>
                    </a:p>
                    <a:p>
                      <a:r>
                        <a:rPr lang="en-US" altLang="zh-TW" sz="1800" kern="1200" dirty="0">
                          <a:solidFill>
                            <a:srgbClr val="FF0000"/>
                          </a:solidFill>
                          <a:effectLst/>
                        </a:rPr>
                        <a:t>★</a:t>
                      </a:r>
                      <a:r>
                        <a:rPr lang="zh-TW" altLang="zh-TW" sz="1800" kern="1200" dirty="0">
                          <a:solidFill>
                            <a:srgbClr val="FF0000"/>
                          </a:solidFill>
                          <a:effectLst/>
                        </a:rPr>
                        <a:t>新住民多元文化週：</a:t>
                      </a:r>
                      <a:r>
                        <a:rPr lang="en-US" altLang="zh-TW" sz="1800" kern="1200" dirty="0">
                          <a:solidFill>
                            <a:srgbClr val="FF0000"/>
                          </a:solidFill>
                          <a:effectLst/>
                        </a:rPr>
                        <a:t>4/25(</a:t>
                      </a:r>
                      <a:r>
                        <a:rPr lang="zh-TW" altLang="zh-TW" sz="1800" kern="1200" dirty="0">
                          <a:solidFill>
                            <a:srgbClr val="FF0000"/>
                          </a:solidFill>
                          <a:effectLst/>
                        </a:rPr>
                        <a:t>一</a:t>
                      </a:r>
                      <a:r>
                        <a:rPr lang="en-US" altLang="zh-TW" sz="1800" kern="1200" dirty="0">
                          <a:solidFill>
                            <a:srgbClr val="FF0000"/>
                          </a:solidFill>
                          <a:effectLst/>
                        </a:rPr>
                        <a:t>)-4/29(</a:t>
                      </a:r>
                      <a:r>
                        <a:rPr lang="zh-TW" altLang="zh-TW" sz="1800" kern="1200" dirty="0">
                          <a:solidFill>
                            <a:srgbClr val="FF0000"/>
                          </a:solidFill>
                          <a:effectLst/>
                        </a:rPr>
                        <a:t>五</a:t>
                      </a:r>
                      <a:r>
                        <a:rPr lang="en-US" altLang="zh-TW" sz="1800" kern="1200" dirty="0">
                          <a:solidFill>
                            <a:srgbClr val="FF0000"/>
                          </a:solidFill>
                          <a:effectLst/>
                        </a:rPr>
                        <a:t>)</a:t>
                      </a: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(</a:t>
                      </a: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午餐異國美食</a:t>
                      </a: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effectLst/>
                        </a:rPr>
                        <a:t>、學習單展示</a:t>
                      </a: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)</a:t>
                      </a:r>
                      <a:endParaRPr lang="zh-TW" altLang="zh-TW" sz="1800" kern="1200" dirty="0">
                        <a:solidFill>
                          <a:schemeClr val="dk1"/>
                        </a:solidFill>
                        <a:effectLst/>
                      </a:endParaRPr>
                    </a:p>
                    <a:p>
                      <a:r>
                        <a:rPr lang="en-US" altLang="zh-TW" sz="1800" kern="1200" dirty="0">
                          <a:solidFill>
                            <a:schemeClr val="tx1"/>
                          </a:solidFill>
                          <a:effectLst/>
                        </a:rPr>
                        <a:t>★4/28(</a:t>
                      </a:r>
                      <a:r>
                        <a:rPr lang="zh-TW" altLang="en-US" sz="1800" kern="1200" dirty="0">
                          <a:solidFill>
                            <a:schemeClr val="tx1"/>
                          </a:solidFill>
                          <a:effectLst/>
                        </a:rPr>
                        <a:t>四</a:t>
                      </a:r>
                      <a:r>
                        <a:rPr lang="en-US" altLang="zh-TW" sz="1800" kern="120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r>
                        <a:rPr lang="zh-TW" altLang="zh-TW" sz="1800" kern="1200" dirty="0">
                          <a:solidFill>
                            <a:schemeClr val="tx1"/>
                          </a:solidFill>
                          <a:effectLst/>
                        </a:rPr>
                        <a:t>當日全校穿便服</a:t>
                      </a:r>
                      <a:r>
                        <a:rPr lang="en-US" altLang="zh-TW" sz="1800" kern="1200" dirty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zh-TW" altLang="zh-TW" sz="1800" kern="1200" dirty="0">
                          <a:solidFill>
                            <a:schemeClr val="tx1"/>
                          </a:solidFill>
                          <a:effectLst/>
                        </a:rPr>
                        <a:t>穿多元文化服飾</a:t>
                      </a:r>
                      <a:r>
                        <a:rPr lang="en-US" altLang="zh-TW" sz="1800" kern="1200" dirty="0">
                          <a:solidFill>
                            <a:schemeClr val="tx1"/>
                          </a:solidFill>
                          <a:effectLst/>
                        </a:rPr>
                        <a:t>_</a:t>
                      </a:r>
                      <a:r>
                        <a:rPr lang="zh-TW" altLang="zh-TW" sz="1800" kern="1200" dirty="0">
                          <a:solidFill>
                            <a:schemeClr val="tx1"/>
                          </a:solidFill>
                          <a:effectLst/>
                        </a:rPr>
                        <a:t>含配件</a:t>
                      </a:r>
                      <a:r>
                        <a:rPr lang="en-US" altLang="zh-TW" sz="1800" kern="120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r>
                        <a:rPr lang="zh-TW" altLang="zh-TW" sz="1800" kern="1200" dirty="0">
                          <a:solidFill>
                            <a:schemeClr val="tx1"/>
                          </a:solidFill>
                          <a:effectLst/>
                        </a:rPr>
                        <a:t>。</a:t>
                      </a:r>
                      <a:endParaRPr lang="en-US" altLang="zh-TW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15022317"/>
                  </a:ext>
                </a:extLst>
              </a:tr>
              <a:tr h="575152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/>
                        <a:t>十三</a:t>
                      </a:r>
                      <a:endParaRPr lang="en-US" altLang="zh-TW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★5/2(</a:t>
                      </a: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一</a:t>
                      </a: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)</a:t>
                      </a: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換穿夏季制服。</a:t>
                      </a:r>
                    </a:p>
                    <a:p>
                      <a:endParaRPr lang="zh-TW" altLang="zh-TW" sz="18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3522245"/>
                  </a:ext>
                </a:extLst>
              </a:tr>
              <a:tr h="500858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/>
                        <a:t>十四</a:t>
                      </a:r>
                      <a:endParaRPr lang="en-US" altLang="zh-TW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rgbClr val="FF0000"/>
                          </a:solidFill>
                          <a:effectLst/>
                        </a:rPr>
                        <a:t>★5/11(</a:t>
                      </a:r>
                      <a:r>
                        <a:rPr lang="zh-TW" altLang="en-US" sz="1800" kern="1200" dirty="0">
                          <a:solidFill>
                            <a:srgbClr val="FF0000"/>
                          </a:solidFill>
                          <a:effectLst/>
                        </a:rPr>
                        <a:t>三</a:t>
                      </a:r>
                      <a:r>
                        <a:rPr lang="en-US" altLang="zh-TW" sz="1800" kern="1200" dirty="0">
                          <a:solidFill>
                            <a:srgbClr val="FF0000"/>
                          </a:solidFill>
                          <a:effectLst/>
                        </a:rPr>
                        <a:t>)ESL</a:t>
                      </a:r>
                      <a:r>
                        <a:rPr lang="zh-TW" altLang="en-US" sz="1800" kern="1200" dirty="0">
                          <a:solidFill>
                            <a:srgbClr val="FF0000"/>
                          </a:solidFill>
                          <a:effectLst/>
                        </a:rPr>
                        <a:t>雙語一年級校外教學。</a:t>
                      </a:r>
                      <a:endParaRPr lang="en-US" altLang="zh-TW" sz="18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4992109"/>
                  </a:ext>
                </a:extLst>
              </a:tr>
              <a:tr h="458199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/>
                        <a:t>十五</a:t>
                      </a:r>
                      <a:endParaRPr lang="en-US" altLang="zh-TW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★5/17(</a:t>
                      </a: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二</a:t>
                      </a: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)8:00</a:t>
                      </a: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effectLst/>
                        </a:rPr>
                        <a:t>一</a:t>
                      </a: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年級五育優良選拔。</a:t>
                      </a: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(</a:t>
                      </a: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玫瑰樓</a:t>
                      </a:r>
                      <a:r>
                        <a:rPr lang="en-US" altLang="zh-TW" sz="1800" kern="1200" dirty="0" err="1">
                          <a:solidFill>
                            <a:schemeClr val="dk1"/>
                          </a:solidFill>
                          <a:effectLst/>
                        </a:rPr>
                        <a:t>B1</a:t>
                      </a: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)</a:t>
                      </a:r>
                      <a:endParaRPr lang="zh-TW" altLang="zh-TW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6213574"/>
                  </a:ext>
                </a:extLst>
              </a:tr>
              <a:tr h="848542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/>
                        <a:t>十六</a:t>
                      </a:r>
                      <a:endParaRPr lang="en-US" altLang="zh-TW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1" kern="1200" dirty="0">
                          <a:solidFill>
                            <a:srgbClr val="0070C0"/>
                          </a:solidFill>
                          <a:effectLst/>
                        </a:rPr>
                        <a:t>★5/25(</a:t>
                      </a:r>
                      <a:r>
                        <a:rPr lang="zh-TW" altLang="zh-TW" sz="1800" b="1" kern="1200" dirty="0">
                          <a:solidFill>
                            <a:srgbClr val="0070C0"/>
                          </a:solidFill>
                          <a:effectLst/>
                        </a:rPr>
                        <a:t>三</a:t>
                      </a:r>
                      <a:r>
                        <a:rPr lang="en-US" altLang="zh-TW" sz="1800" b="1" kern="1200" dirty="0">
                          <a:solidFill>
                            <a:srgbClr val="0070C0"/>
                          </a:solidFill>
                          <a:effectLst/>
                        </a:rPr>
                        <a:t>)9:10~12:00</a:t>
                      </a:r>
                      <a:r>
                        <a:rPr lang="zh-TW" altLang="zh-TW" sz="1800" b="1" kern="1200" dirty="0">
                          <a:solidFill>
                            <a:srgbClr val="0070C0"/>
                          </a:solidFill>
                          <a:effectLst/>
                        </a:rPr>
                        <a:t>校外教學</a:t>
                      </a: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effectLst/>
                        </a:rPr>
                        <a:t>。</a:t>
                      </a:r>
                      <a:endParaRPr lang="en-US" altLang="zh-TW" sz="1800" b="1" kern="1200" dirty="0">
                        <a:solidFill>
                          <a:srgbClr val="0070C0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★5/27(</a:t>
                      </a: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effectLst/>
                        </a:rPr>
                        <a:t>五</a:t>
                      </a: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)</a:t>
                      </a: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effectLst/>
                        </a:rPr>
                        <a:t>雙語推動會議。</a:t>
                      </a:r>
                      <a:endParaRPr lang="en-US" altLang="zh-TW" sz="1800" b="1" kern="1200" dirty="0">
                        <a:solidFill>
                          <a:srgbClr val="0070C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96529197"/>
                  </a:ext>
                </a:extLst>
              </a:tr>
            </a:tbl>
          </a:graphicData>
        </a:graphic>
      </p:graphicFrame>
      <p:grpSp>
        <p:nvGrpSpPr>
          <p:cNvPr id="3" name="组合 12">
            <a:extLst>
              <a:ext uri="{FF2B5EF4-FFF2-40B4-BE49-F238E27FC236}">
                <a16:creationId xmlns:a16="http://schemas.microsoft.com/office/drawing/2014/main" xmlns="" id="{4843DF32-5DB4-40BC-A9A7-4BF6DA4520C9}"/>
              </a:ext>
            </a:extLst>
          </p:cNvPr>
          <p:cNvGrpSpPr/>
          <p:nvPr/>
        </p:nvGrpSpPr>
        <p:grpSpPr>
          <a:xfrm>
            <a:off x="2909483" y="-74222"/>
            <a:ext cx="4282612" cy="1883693"/>
            <a:chOff x="3766010" y="409477"/>
            <a:chExt cx="4282612" cy="1883693"/>
          </a:xfrm>
        </p:grpSpPr>
        <p:pic>
          <p:nvPicPr>
            <p:cNvPr id="4" name="图片 1">
              <a:extLst>
                <a:ext uri="{FF2B5EF4-FFF2-40B4-BE49-F238E27FC236}">
                  <a16:creationId xmlns:a16="http://schemas.microsoft.com/office/drawing/2014/main" xmlns="" id="{A704A609-92C6-44EB-B77F-8E80793622F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766010" y="409477"/>
              <a:ext cx="4282612" cy="1883693"/>
            </a:xfrm>
            <a:prstGeom prst="rect">
              <a:avLst/>
            </a:prstGeom>
          </p:spPr>
        </p:pic>
        <p:sp>
          <p:nvSpPr>
            <p:cNvPr id="5" name="文本框 2">
              <a:extLst>
                <a:ext uri="{FF2B5EF4-FFF2-40B4-BE49-F238E27FC236}">
                  <a16:creationId xmlns:a16="http://schemas.microsoft.com/office/drawing/2014/main" xmlns="" id="{876F02B8-0056-4452-9C2C-A4F3A439E4A6}"/>
                </a:ext>
              </a:extLst>
            </p:cNvPr>
            <p:cNvSpPr txBox="1"/>
            <p:nvPr/>
          </p:nvSpPr>
          <p:spPr>
            <a:xfrm>
              <a:off x="4460385" y="1095268"/>
              <a:ext cx="24921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3600" dirty="0">
                  <a:solidFill>
                    <a:srgbClr val="310B3C"/>
                  </a:solidFill>
                  <a:cs typeface="+mn-ea"/>
                  <a:sym typeface="+mn-lt"/>
                </a:rPr>
                <a:t>行事曆</a:t>
              </a:r>
              <a:r>
                <a:rPr lang="en-US" altLang="zh-TW" dirty="0">
                  <a:solidFill>
                    <a:srgbClr val="310B3C"/>
                  </a:solidFill>
                  <a:cs typeface="+mn-ea"/>
                  <a:sym typeface="+mn-lt"/>
                </a:rPr>
                <a:t>3/4</a:t>
              </a:r>
              <a:endParaRPr lang="zh-CN" altLang="en-US" sz="3600" dirty="0">
                <a:solidFill>
                  <a:srgbClr val="310B3C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7D08B9CE-204A-4B76-9001-F050ADFFC2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5166" y="267461"/>
            <a:ext cx="3927782" cy="1980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587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xmlns="" id="{6876DE92-0A74-4E64-88EA-33F3F0444A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6056856"/>
              </p:ext>
            </p:extLst>
          </p:nvPr>
        </p:nvGraphicFramePr>
        <p:xfrm>
          <a:off x="739332" y="2138141"/>
          <a:ext cx="10713335" cy="388330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124920">
                  <a:extLst>
                    <a:ext uri="{9D8B030D-6E8A-4147-A177-3AD203B41FA5}">
                      <a16:colId xmlns:a16="http://schemas.microsoft.com/office/drawing/2014/main" xmlns="" val="3655509012"/>
                    </a:ext>
                  </a:extLst>
                </a:gridCol>
                <a:gridCol w="8588415">
                  <a:extLst>
                    <a:ext uri="{9D8B030D-6E8A-4147-A177-3AD203B41FA5}">
                      <a16:colId xmlns:a16="http://schemas.microsoft.com/office/drawing/2014/main" xmlns="" val="3735835009"/>
                    </a:ext>
                  </a:extLst>
                </a:gridCol>
              </a:tblGrid>
              <a:tr h="328216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/>
                        <a:t>週次</a:t>
                      </a:r>
                      <a:endParaRPr lang="en-US" altLang="zh-TW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/>
                        <a:t>重要行事曆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68674361"/>
                  </a:ext>
                </a:extLst>
              </a:tr>
              <a:tr h="382018">
                <a:tc>
                  <a:txBody>
                    <a:bodyPr/>
                    <a:lstStyle/>
                    <a:p>
                      <a:pPr algn="ctr"/>
                      <a:r>
                        <a:rPr lang="zh-TW" altLang="en-US" b="1" dirty="0">
                          <a:solidFill>
                            <a:schemeClr val="tx1"/>
                          </a:solidFill>
                        </a:rPr>
                        <a:t>十七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2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★6/3(</a:t>
                      </a: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effectLst/>
                        </a:rPr>
                        <a:t>五</a:t>
                      </a: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)</a:t>
                      </a: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端午節放假一天。</a:t>
                      </a:r>
                      <a:endParaRPr lang="en-US" altLang="zh-TW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29682880"/>
                  </a:ext>
                </a:extLst>
              </a:tr>
              <a:tr h="363550">
                <a:tc>
                  <a:txBody>
                    <a:bodyPr/>
                    <a:lstStyle/>
                    <a:p>
                      <a:pPr algn="ctr"/>
                      <a:r>
                        <a:rPr lang="zh-TW" altLang="en-US" b="1" dirty="0">
                          <a:solidFill>
                            <a:schemeClr val="tx1"/>
                          </a:solidFill>
                        </a:rPr>
                        <a:t>十八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2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★</a:t>
                      </a: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親職講座：</a:t>
                      </a: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6/10(</a:t>
                      </a: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五</a:t>
                      </a: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)9:00-11:00</a:t>
                      </a: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。</a:t>
                      </a: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(</a:t>
                      </a: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因應疫情做滾動式調整</a:t>
                      </a: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)</a:t>
                      </a:r>
                      <a:endParaRPr lang="zh-TW" altLang="zh-TW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62851035"/>
                  </a:ext>
                </a:extLst>
              </a:tr>
              <a:tr h="675013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solidFill>
                            <a:schemeClr val="tx1"/>
                          </a:solidFill>
                        </a:rPr>
                        <a:t>十九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2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★6/15(</a:t>
                      </a: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三</a:t>
                      </a: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)</a:t>
                      </a: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一生一器樂成果發表。</a:t>
                      </a:r>
                      <a:endParaRPr lang="en-US" altLang="zh-TW" sz="1800" kern="1200" dirty="0">
                        <a:solidFill>
                          <a:schemeClr val="dk1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2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0" kern="1200" dirty="0">
                          <a:solidFill>
                            <a:schemeClr val="tx1"/>
                          </a:solidFill>
                          <a:effectLst/>
                        </a:rPr>
                        <a:t>★</a:t>
                      </a:r>
                      <a:r>
                        <a:rPr lang="zh-TW" altLang="zh-TW" sz="1800" b="0" kern="1200" dirty="0">
                          <a:solidFill>
                            <a:schemeClr val="tx1"/>
                          </a:solidFill>
                          <a:effectLst/>
                        </a:rPr>
                        <a:t>調閱作業</a:t>
                      </a:r>
                      <a:r>
                        <a:rPr lang="en-US" altLang="zh-TW" sz="1800" b="0" kern="1200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r>
                        <a:rPr lang="zh-TW" altLang="zh-TW" sz="1800" b="0" kern="1200" dirty="0">
                          <a:solidFill>
                            <a:schemeClr val="tx1"/>
                          </a:solidFill>
                          <a:effectLst/>
                        </a:rPr>
                        <a:t>閱讀選編教材</a:t>
                      </a:r>
                      <a:r>
                        <a:rPr lang="en-US" altLang="zh-TW" sz="1800" b="0" kern="1200" dirty="0">
                          <a:solidFill>
                            <a:schemeClr val="tx1"/>
                          </a:solidFill>
                          <a:effectLst/>
                        </a:rPr>
                        <a:t>(1-5</a:t>
                      </a:r>
                      <a:r>
                        <a:rPr lang="zh-TW" altLang="zh-TW" sz="1800" b="0" kern="1200" dirty="0">
                          <a:solidFill>
                            <a:schemeClr val="tx1"/>
                          </a:solidFill>
                          <a:effectLst/>
                        </a:rPr>
                        <a:t>年級</a:t>
                      </a:r>
                      <a:r>
                        <a:rPr lang="en-US" altLang="zh-TW" sz="1800" b="0" kern="120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r>
                        <a:rPr lang="zh-TW" altLang="zh-TW" sz="1800" b="0" kern="1200" dirty="0">
                          <a:solidFill>
                            <a:schemeClr val="tx1"/>
                          </a:solidFill>
                          <a:effectLst/>
                        </a:rPr>
                        <a:t>。</a:t>
                      </a:r>
                      <a:endParaRPr lang="zh-TW" altLang="zh-TW" sz="18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43052613"/>
                  </a:ext>
                </a:extLst>
              </a:tr>
              <a:tr h="713383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solidFill>
                            <a:schemeClr val="tx1"/>
                          </a:solidFill>
                        </a:rPr>
                        <a:t>二十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2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1" kern="1200" dirty="0">
                          <a:solidFill>
                            <a:srgbClr val="FF0000"/>
                          </a:solidFill>
                          <a:effectLst/>
                        </a:rPr>
                        <a:t>★6/21(</a:t>
                      </a:r>
                      <a:r>
                        <a:rPr lang="zh-TW" altLang="zh-TW" sz="1800" b="1" kern="1200" dirty="0">
                          <a:solidFill>
                            <a:srgbClr val="FF0000"/>
                          </a:solidFill>
                          <a:effectLst/>
                        </a:rPr>
                        <a:t>二</a:t>
                      </a:r>
                      <a:r>
                        <a:rPr lang="en-US" altLang="zh-TW" sz="1800" b="1" kern="1200" dirty="0">
                          <a:solidFill>
                            <a:srgbClr val="FF0000"/>
                          </a:solidFill>
                          <a:effectLst/>
                        </a:rPr>
                        <a:t>)</a:t>
                      </a:r>
                      <a:r>
                        <a:rPr lang="zh-TW" altLang="zh-TW" sz="1800" b="1" kern="1200" dirty="0">
                          <a:solidFill>
                            <a:srgbClr val="FF0000"/>
                          </a:solidFill>
                          <a:effectLst/>
                        </a:rPr>
                        <a:t>、</a:t>
                      </a:r>
                      <a:r>
                        <a:rPr lang="en-US" altLang="zh-TW" sz="1800" b="1" kern="1200" dirty="0">
                          <a:solidFill>
                            <a:srgbClr val="FF0000"/>
                          </a:solidFill>
                          <a:effectLst/>
                        </a:rPr>
                        <a:t>6/22(</a:t>
                      </a:r>
                      <a:r>
                        <a:rPr lang="zh-TW" altLang="zh-TW" sz="1800" b="1" kern="1200" dirty="0">
                          <a:solidFill>
                            <a:srgbClr val="FF0000"/>
                          </a:solidFill>
                          <a:effectLst/>
                        </a:rPr>
                        <a:t>三</a:t>
                      </a:r>
                      <a:r>
                        <a:rPr lang="en-US" altLang="zh-TW" sz="1800" b="1" kern="1200" dirty="0">
                          <a:solidFill>
                            <a:srgbClr val="FF0000"/>
                          </a:solidFill>
                          <a:effectLst/>
                        </a:rPr>
                        <a:t>)</a:t>
                      </a:r>
                      <a:r>
                        <a:rPr lang="zh-TW" altLang="zh-TW" sz="1800" b="1" kern="1200" dirty="0">
                          <a:solidFill>
                            <a:srgbClr val="FF0000"/>
                          </a:solidFill>
                          <a:effectLst/>
                        </a:rPr>
                        <a:t>期末評量。</a:t>
                      </a:r>
                      <a:endParaRPr lang="zh-TW" altLang="zh-TW" sz="1800" kern="12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2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★6/24(</a:t>
                      </a: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五</a:t>
                      </a: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)</a:t>
                      </a: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普通班音樂成果發表會。</a:t>
                      </a:r>
                      <a:endParaRPr lang="en-US" altLang="zh-TW" sz="1800" kern="1200" dirty="0">
                        <a:solidFill>
                          <a:schemeClr val="dk1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93769244"/>
                  </a:ext>
                </a:extLst>
              </a:tr>
              <a:tr h="11565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dirty="0">
                          <a:solidFill>
                            <a:schemeClr val="tx1"/>
                          </a:solidFill>
                        </a:rPr>
                        <a:t>二十一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2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1" kern="1200" dirty="0">
                          <a:solidFill>
                            <a:srgbClr val="0070C0"/>
                          </a:solidFill>
                          <a:effectLst/>
                        </a:rPr>
                        <a:t>★6/30(</a:t>
                      </a:r>
                      <a:r>
                        <a:rPr lang="zh-TW" altLang="en-US" sz="1800" b="1" kern="1200" dirty="0">
                          <a:solidFill>
                            <a:srgbClr val="0070C0"/>
                          </a:solidFill>
                          <a:effectLst/>
                        </a:rPr>
                        <a:t>四</a:t>
                      </a:r>
                      <a:r>
                        <a:rPr lang="en-US" altLang="zh-TW" sz="1800" b="1" kern="1200" dirty="0">
                          <a:solidFill>
                            <a:srgbClr val="0070C0"/>
                          </a:solidFill>
                          <a:effectLst/>
                        </a:rPr>
                        <a:t>)08:10~ 09:00</a:t>
                      </a:r>
                      <a:r>
                        <a:rPr lang="zh-TW" altLang="zh-TW" sz="1800" b="1" kern="1200" dirty="0">
                          <a:solidFill>
                            <a:srgbClr val="0070C0"/>
                          </a:solidFill>
                          <a:effectLst/>
                        </a:rPr>
                        <a:t>結業式。</a:t>
                      </a:r>
                      <a:endParaRPr lang="en-US" altLang="zh-TW" sz="1800" b="1" kern="1200" dirty="0">
                        <a:solidFill>
                          <a:srgbClr val="0070C0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2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★</a:t>
                      </a:r>
                      <a:r>
                        <a:rPr lang="en-US" altLang="zh-TW" sz="1800" b="1" kern="1200" dirty="0">
                          <a:solidFill>
                            <a:srgbClr val="0070C0"/>
                          </a:solidFill>
                          <a:effectLst/>
                        </a:rPr>
                        <a:t>6/30(</a:t>
                      </a:r>
                      <a:r>
                        <a:rPr lang="zh-TW" altLang="en-US" sz="1800" b="1" kern="1200" dirty="0">
                          <a:solidFill>
                            <a:srgbClr val="0070C0"/>
                          </a:solidFill>
                          <a:effectLst/>
                        </a:rPr>
                        <a:t>四</a:t>
                      </a:r>
                      <a:r>
                        <a:rPr lang="en-US" altLang="zh-TW" sz="1800" b="1" kern="1200" dirty="0">
                          <a:solidFill>
                            <a:srgbClr val="0070C0"/>
                          </a:solidFill>
                          <a:effectLst/>
                        </a:rPr>
                        <a:t>)</a:t>
                      </a: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課後運動社團最後一次上課。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2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★7/1(</a:t>
                      </a: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effectLst/>
                        </a:rPr>
                        <a:t>五</a:t>
                      </a: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)</a:t>
                      </a: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effectLst/>
                        </a:rPr>
                        <a:t>暑假開始。</a:t>
                      </a:r>
                      <a:endParaRPr lang="en-US" altLang="zh-TW" sz="1800" kern="1200" dirty="0">
                        <a:solidFill>
                          <a:schemeClr val="dk1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2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★7/4(</a:t>
                      </a: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一</a:t>
                      </a: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)~8/24(</a:t>
                      </a: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三</a:t>
                      </a: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) </a:t>
                      </a: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</a:rPr>
                        <a:t>小學暑期主題營。</a:t>
                      </a:r>
                      <a:endParaRPr lang="zh-TW" altLang="zh-TW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47997175"/>
                  </a:ext>
                </a:extLst>
              </a:tr>
            </a:tbl>
          </a:graphicData>
        </a:graphic>
      </p:graphicFrame>
      <p:grpSp>
        <p:nvGrpSpPr>
          <p:cNvPr id="3" name="组合 12">
            <a:extLst>
              <a:ext uri="{FF2B5EF4-FFF2-40B4-BE49-F238E27FC236}">
                <a16:creationId xmlns:a16="http://schemas.microsoft.com/office/drawing/2014/main" xmlns="" id="{0D6E12A7-D2C7-48FC-AAEF-B1DDD16A3523}"/>
              </a:ext>
            </a:extLst>
          </p:cNvPr>
          <p:cNvGrpSpPr/>
          <p:nvPr/>
        </p:nvGrpSpPr>
        <p:grpSpPr>
          <a:xfrm>
            <a:off x="2909483" y="-74222"/>
            <a:ext cx="4282612" cy="1883693"/>
            <a:chOff x="3766010" y="409477"/>
            <a:chExt cx="4282612" cy="1883693"/>
          </a:xfrm>
        </p:grpSpPr>
        <p:pic>
          <p:nvPicPr>
            <p:cNvPr id="4" name="图片 1">
              <a:extLst>
                <a:ext uri="{FF2B5EF4-FFF2-40B4-BE49-F238E27FC236}">
                  <a16:creationId xmlns:a16="http://schemas.microsoft.com/office/drawing/2014/main" xmlns="" id="{B1314069-9222-44C5-B7D4-3B4975C3747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766010" y="409477"/>
              <a:ext cx="4282612" cy="1883693"/>
            </a:xfrm>
            <a:prstGeom prst="rect">
              <a:avLst/>
            </a:prstGeom>
          </p:spPr>
        </p:pic>
        <p:sp>
          <p:nvSpPr>
            <p:cNvPr id="5" name="文本框 2">
              <a:extLst>
                <a:ext uri="{FF2B5EF4-FFF2-40B4-BE49-F238E27FC236}">
                  <a16:creationId xmlns:a16="http://schemas.microsoft.com/office/drawing/2014/main" xmlns="" id="{93740FE6-BD2D-4F51-968D-CE36DDDA8C69}"/>
                </a:ext>
              </a:extLst>
            </p:cNvPr>
            <p:cNvSpPr txBox="1"/>
            <p:nvPr/>
          </p:nvSpPr>
          <p:spPr>
            <a:xfrm>
              <a:off x="4460385" y="1095268"/>
              <a:ext cx="24921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3600" dirty="0">
                  <a:solidFill>
                    <a:srgbClr val="310B3C"/>
                  </a:solidFill>
                  <a:cs typeface="+mn-ea"/>
                  <a:sym typeface="+mn-lt"/>
                </a:rPr>
                <a:t>行事曆</a:t>
              </a:r>
              <a:r>
                <a:rPr lang="en-US" altLang="zh-TW" dirty="0">
                  <a:solidFill>
                    <a:srgbClr val="310B3C"/>
                  </a:solidFill>
                  <a:cs typeface="+mn-ea"/>
                  <a:sym typeface="+mn-lt"/>
                </a:rPr>
                <a:t>4/4</a:t>
              </a:r>
              <a:endParaRPr lang="zh-CN" altLang="en-US" sz="3600" dirty="0">
                <a:solidFill>
                  <a:srgbClr val="310B3C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A981889B-1365-4135-8DF0-7E25A61D1C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5166" y="267461"/>
            <a:ext cx="3927782" cy="1980878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xmlns="" id="{8783444D-9080-48F6-A8B1-19BBC47E3C66}"/>
              </a:ext>
            </a:extLst>
          </p:cNvPr>
          <p:cNvSpPr txBox="1"/>
          <p:nvPr/>
        </p:nvSpPr>
        <p:spPr>
          <a:xfrm>
            <a:off x="3034436" y="6211669"/>
            <a:ext cx="6898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/>
              <a:t>※</a:t>
            </a:r>
            <a:r>
              <a:rPr lang="zh-TW" altLang="en-US" b="1" dirty="0"/>
              <a:t>以上活動日期若學校行政處室有微調，導師會再通知大家！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89304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36530570-2DE6-4A82-8E19-2F3146692EAA}"/>
              </a:ext>
            </a:extLst>
          </p:cNvPr>
          <p:cNvGrpSpPr/>
          <p:nvPr/>
        </p:nvGrpSpPr>
        <p:grpSpPr>
          <a:xfrm>
            <a:off x="336300" y="234085"/>
            <a:ext cx="2530490" cy="1919791"/>
            <a:chOff x="1903177" y="3073721"/>
            <a:chExt cx="2530490" cy="1919791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xmlns="" id="{6B960B05-D9A4-44D6-BAF0-038B1C68E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03177" y="3073721"/>
              <a:ext cx="2530490" cy="1919791"/>
            </a:xfrm>
            <a:prstGeom prst="rect">
              <a:avLst/>
            </a:prstGeom>
          </p:spPr>
        </p:pic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972422A6-DE71-4CC4-8E79-3BE5406C4A7C}"/>
                </a:ext>
              </a:extLst>
            </p:cNvPr>
            <p:cNvSpPr/>
            <p:nvPr/>
          </p:nvSpPr>
          <p:spPr>
            <a:xfrm>
              <a:off x="2473877" y="3710450"/>
              <a:ext cx="1292133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2000" dirty="0">
                  <a:solidFill>
                    <a:srgbClr val="310B3C"/>
                  </a:solidFill>
                  <a:cs typeface="+mn-ea"/>
                  <a:sym typeface="+mn-lt"/>
                </a:rPr>
                <a:t>班費</a:t>
              </a:r>
              <a:endParaRPr lang="en-US" altLang="zh-TW" sz="2000" dirty="0">
                <a:solidFill>
                  <a:srgbClr val="310B3C"/>
                </a:solidFill>
                <a:cs typeface="+mn-ea"/>
                <a:sym typeface="+mn-lt"/>
              </a:endParaRPr>
            </a:p>
            <a:p>
              <a:pPr algn="ctr"/>
              <a:r>
                <a:rPr lang="en-US" altLang="zh-TW" sz="2000" dirty="0">
                  <a:solidFill>
                    <a:srgbClr val="310B3C"/>
                  </a:solidFill>
                  <a:cs typeface="+mn-ea"/>
                  <a:sym typeface="+mn-lt"/>
                </a:rPr>
                <a:t>700</a:t>
              </a:r>
              <a:r>
                <a:rPr lang="zh-TW" altLang="en-US" sz="2000" dirty="0">
                  <a:solidFill>
                    <a:srgbClr val="310B3C"/>
                  </a:solidFill>
                  <a:cs typeface="+mn-ea"/>
                  <a:sym typeface="+mn-lt"/>
                </a:rPr>
                <a:t>元</a:t>
              </a:r>
              <a:endParaRPr lang="zh-CN" altLang="en-US" sz="2000" dirty="0">
                <a:solidFill>
                  <a:srgbClr val="310B3C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3FDBD45E-958D-43FA-9700-DD1CE833EB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6960" y="5050054"/>
            <a:ext cx="1512002" cy="2159522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A4646B66-F49A-4C01-B4F3-66AB9D5974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0241" y="5295943"/>
            <a:ext cx="1404621" cy="2074961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AC996EE4-2DAD-4A8F-8F13-0D234B29AA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2878" y="4869036"/>
            <a:ext cx="1330027" cy="2615330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BBFD2E4C-C343-4713-844A-7E1ED21AEF3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57894" y="5549685"/>
            <a:ext cx="1068496" cy="1913633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9466DAF1-AE24-4AC3-97C1-111A63E4595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376" y="3759199"/>
            <a:ext cx="1958585" cy="3725167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6B6295D2-A750-41F0-AF26-440DAA2151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01082" y="3442429"/>
            <a:ext cx="1915784" cy="3767147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xmlns="" id="{489BCB2C-2941-4C7A-8E83-C607D3AA64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9494" y="5159867"/>
            <a:ext cx="1404621" cy="2074961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xmlns="" id="{D083EF6C-9A05-4295-A187-C2AB889FAE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6357" y="5426739"/>
            <a:ext cx="1512002" cy="2159522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996B4A98-DAFC-4432-BDEE-88069BA85B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6238068" y="5326002"/>
            <a:ext cx="1404621" cy="2074961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xmlns="" id="{BF12D7FF-6A49-4B27-8034-AC23BDA3276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7228933" y="5024801"/>
            <a:ext cx="1161968" cy="2210027"/>
          </a:xfrm>
          <a:prstGeom prst="rect">
            <a:avLst/>
          </a:prstGeom>
        </p:spPr>
      </p:pic>
      <p:sp>
        <p:nvSpPr>
          <p:cNvPr id="4" name="文字方塊 3">
            <a:extLst>
              <a:ext uri="{FF2B5EF4-FFF2-40B4-BE49-F238E27FC236}">
                <a16:creationId xmlns:a16="http://schemas.microsoft.com/office/drawing/2014/main" xmlns="" id="{3FA3F326-C0B9-48C6-B96E-F2B9528985AF}"/>
              </a:ext>
            </a:extLst>
          </p:cNvPr>
          <p:cNvSpPr txBox="1"/>
          <p:nvPr/>
        </p:nvSpPr>
        <p:spPr>
          <a:xfrm>
            <a:off x="3541853" y="870814"/>
            <a:ext cx="704898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/>
              <a:t>▲用途：教學用品、期末獎品、學年活動、</a:t>
            </a:r>
            <a:endParaRPr lang="en-US" altLang="zh-TW" sz="2800" dirty="0"/>
          </a:p>
          <a:p>
            <a:r>
              <a:rPr lang="zh-TW" altLang="en-US" sz="2800" dirty="0"/>
              <a:t>              防疫物資、清潔用品。</a:t>
            </a:r>
          </a:p>
          <a:p>
            <a:endParaRPr lang="zh-TW" altLang="en-US" sz="2800" dirty="0"/>
          </a:p>
          <a:p>
            <a:r>
              <a:rPr lang="zh-TW" altLang="en-US" sz="2800" dirty="0"/>
              <a:t>請用信封袋或夾鏈袋，寫上：小朋友座號、姓名，並註明「班費」，釘於聯絡簿上，</a:t>
            </a:r>
            <a:r>
              <a:rPr lang="en-US" altLang="zh-TW" sz="2800" dirty="0"/>
              <a:t>2/21(</a:t>
            </a:r>
            <a:r>
              <a:rPr lang="zh-TW" altLang="en-US" sz="2800" dirty="0"/>
              <a:t>一</a:t>
            </a:r>
            <a:r>
              <a:rPr lang="en-US" altLang="zh-TW" sz="2800" dirty="0"/>
              <a:t>)</a:t>
            </a:r>
            <a:r>
              <a:rPr lang="zh-TW" altLang="en-US" sz="2800" dirty="0"/>
              <a:t>可交回</a:t>
            </a:r>
            <a:r>
              <a:rPr lang="en-US" altLang="zh-TW" sz="2800" dirty="0"/>
              <a:t>700</a:t>
            </a:r>
            <a:r>
              <a:rPr lang="zh-TW" altLang="en-US" sz="2800" dirty="0"/>
              <a:t>元，非常感謝您！</a:t>
            </a:r>
          </a:p>
        </p:txBody>
      </p:sp>
    </p:spTree>
    <p:extLst>
      <p:ext uri="{BB962C8B-B14F-4D97-AF65-F5344CB8AC3E}">
        <p14:creationId xmlns:p14="http://schemas.microsoft.com/office/powerpoint/2010/main" val="2099063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2" presetClass="entr" presetSubtype="4" fill="hold" nodeType="withEffect" p14:presetBounceEnd="8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3000">
                                          <p:cBhvr additive="base">
                                            <p:cTn id="12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3000">
                                          <p:cBhvr additive="base">
                                            <p:cTn id="13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4" fill="hold" nodeType="withEffect" p14:presetBounceEnd="8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3000">
                                          <p:cBhvr additive="base">
                                            <p:cTn id="16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3000">
                                          <p:cBhvr additive="base">
                                            <p:cTn id="17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4" fill="hold" nodeType="withEffect" p14:presetBounceEnd="8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3000">
                                          <p:cBhvr additive="base">
                                            <p:cTn id="20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3000">
                                          <p:cBhvr additive="base">
                                            <p:cTn id="21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4" fill="hold" nodeType="withEffect" p14:presetBounceEnd="8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3000">
                                          <p:cBhvr additive="base">
                                            <p:cTn id="24" dur="8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3000">
                                          <p:cBhvr additive="base">
                                            <p:cTn id="25" dur="8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4" fill="hold" nodeType="withEffect" p14:presetBounceEnd="8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3000">
                                          <p:cBhvr additive="base">
                                            <p:cTn id="28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3000">
                                          <p:cBhvr additive="base">
                                            <p:cTn id="29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nodeType="withEffect" p14:presetBounceEnd="8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3000">
                                          <p:cBhvr additive="base">
                                            <p:cTn id="32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3000">
                                          <p:cBhvr additive="base">
                                            <p:cTn id="33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4" fill="hold" nodeType="withEffect" p14:presetBounceEnd="8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3000">
                                          <p:cBhvr additive="base">
                                            <p:cTn id="36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3000">
                                          <p:cBhvr additive="base">
                                            <p:cTn id="37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4" fill="hold" nodeType="withEffect" p14:presetBounceEnd="8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3000">
                                          <p:cBhvr additive="base">
                                            <p:cTn id="40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3000">
                                          <p:cBhvr additive="base">
                                            <p:cTn id="41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4" fill="hold" nodeType="withEffect" p14:presetBounceEnd="8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3000">
                                          <p:cBhvr additive="base">
                                            <p:cTn id="44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3000">
                                          <p:cBhvr additive="base">
                                            <p:cTn id="45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4" fill="hold" nodeType="withEffect" p14:presetBounceEnd="8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3000">
                                          <p:cBhvr additive="base">
                                            <p:cTn id="48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3000">
                                          <p:cBhvr additive="base">
                                            <p:cTn id="49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8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8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B530157C-C09E-4C6A-937C-573A921D7503}"/>
              </a:ext>
            </a:extLst>
          </p:cNvPr>
          <p:cNvGrpSpPr/>
          <p:nvPr/>
        </p:nvGrpSpPr>
        <p:grpSpPr>
          <a:xfrm>
            <a:off x="224525" y="133706"/>
            <a:ext cx="4282612" cy="1883693"/>
            <a:chOff x="224525" y="133706"/>
            <a:chExt cx="4282612" cy="1883693"/>
          </a:xfrm>
        </p:grpSpPr>
        <p:pic>
          <p:nvPicPr>
            <p:cNvPr id="2" name="图片 1">
              <a:extLst>
                <a:ext uri="{FF2B5EF4-FFF2-40B4-BE49-F238E27FC236}">
                  <a16:creationId xmlns:a16="http://schemas.microsoft.com/office/drawing/2014/main" xmlns="" id="{6391BD30-E354-45E8-9EC6-969DAA818B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4525" y="133706"/>
              <a:ext cx="4282612" cy="1883693"/>
            </a:xfrm>
            <a:prstGeom prst="rect">
              <a:avLst/>
            </a:prstGeom>
          </p:spPr>
        </p:pic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xmlns="" id="{BAFFDC50-B2E1-4371-BDE4-14BEF5D162D8}"/>
                </a:ext>
              </a:extLst>
            </p:cNvPr>
            <p:cNvSpPr txBox="1"/>
            <p:nvPr/>
          </p:nvSpPr>
          <p:spPr>
            <a:xfrm>
              <a:off x="1001486" y="475389"/>
              <a:ext cx="276028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3600" dirty="0">
                  <a:solidFill>
                    <a:srgbClr val="310B3C"/>
                  </a:solidFill>
                  <a:cs typeface="+mn-ea"/>
                  <a:sym typeface="+mn-lt"/>
                </a:rPr>
                <a:t>家長</a:t>
              </a:r>
              <a:endParaRPr lang="en-US" altLang="zh-TW" sz="3600" dirty="0">
                <a:solidFill>
                  <a:srgbClr val="310B3C"/>
                </a:solidFill>
                <a:cs typeface="+mn-ea"/>
                <a:sym typeface="+mn-lt"/>
              </a:endParaRPr>
            </a:p>
            <a:p>
              <a:r>
                <a:rPr lang="zh-TW" altLang="en-US" sz="3600" dirty="0">
                  <a:solidFill>
                    <a:srgbClr val="310B3C"/>
                  </a:solidFill>
                  <a:cs typeface="+mn-ea"/>
                  <a:sym typeface="+mn-lt"/>
                </a:rPr>
                <a:t>配合     </a:t>
              </a:r>
              <a:r>
                <a:rPr lang="en-US" altLang="zh-TW" dirty="0">
                  <a:solidFill>
                    <a:srgbClr val="310B3C"/>
                  </a:solidFill>
                  <a:cs typeface="+mn-ea"/>
                  <a:sym typeface="+mn-lt"/>
                </a:rPr>
                <a:t>1/5</a:t>
              </a:r>
              <a:endParaRPr lang="zh-CN" altLang="en-US" sz="3600" dirty="0">
                <a:solidFill>
                  <a:srgbClr val="310B3C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034E619E-EAD3-4B73-ADFA-B9149955F2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0525" y="4803311"/>
            <a:ext cx="1512002" cy="2159522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F6028873-75D3-4CB7-A460-A1A3A48AEC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13806" y="5049200"/>
            <a:ext cx="1404621" cy="2074961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AFC9DCBA-2893-4CCB-A326-E4FE7BCF0F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7941" y="3512456"/>
            <a:ext cx="1958585" cy="3725167"/>
          </a:xfrm>
          <a:prstGeom prst="rect">
            <a:avLst/>
          </a:prstGeom>
        </p:spPr>
      </p:pic>
      <p:sp>
        <p:nvSpPr>
          <p:cNvPr id="12" name="文字方塊 11">
            <a:extLst>
              <a:ext uri="{FF2B5EF4-FFF2-40B4-BE49-F238E27FC236}">
                <a16:creationId xmlns:a16="http://schemas.microsoft.com/office/drawing/2014/main" xmlns="" id="{EB894F21-8591-4B5F-930F-BA09285F3B81}"/>
              </a:ext>
            </a:extLst>
          </p:cNvPr>
          <p:cNvSpPr txBox="1"/>
          <p:nvPr/>
        </p:nvSpPr>
        <p:spPr>
          <a:xfrm>
            <a:off x="4955707" y="766800"/>
            <a:ext cx="6643868" cy="5116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2000" b="1" dirty="0"/>
              <a:t>★請家長協助小朋友準備以下物品到校：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TW" altLang="en-US" sz="2000" b="1" dirty="0"/>
              <a:t> </a:t>
            </a:r>
            <a:r>
              <a:rPr lang="zh-TW" altLang="en-US" sz="2000" dirty="0"/>
              <a:t>文具。</a:t>
            </a:r>
            <a:r>
              <a:rPr lang="en-US" altLang="zh-TW" sz="2000" dirty="0"/>
              <a:t>(</a:t>
            </a:r>
            <a:r>
              <a:rPr lang="zh-TW" altLang="en-US" sz="2000" dirty="0"/>
              <a:t>普通鉛筆盒、削尖的鉛筆*</a:t>
            </a:r>
            <a:r>
              <a:rPr lang="en-US" altLang="zh-TW" sz="2000" dirty="0"/>
              <a:t>5</a:t>
            </a:r>
            <a:r>
              <a:rPr lang="zh-TW" altLang="en-US" sz="2000" dirty="0"/>
              <a:t>、橡皮擦*</a:t>
            </a:r>
            <a:r>
              <a:rPr lang="en-US" altLang="zh-TW" sz="2000" dirty="0"/>
              <a:t>2</a:t>
            </a:r>
            <a:r>
              <a:rPr lang="zh-TW" altLang="en-US" sz="2000" dirty="0"/>
              <a:t>、尺*</a:t>
            </a:r>
            <a:r>
              <a:rPr lang="en-US" altLang="zh-TW" sz="2000" dirty="0"/>
              <a:t>1</a:t>
            </a:r>
            <a:r>
              <a:rPr lang="zh-TW" altLang="en-US" sz="2000" dirty="0"/>
              <a:t>、著色工具</a:t>
            </a:r>
            <a:r>
              <a:rPr lang="en-US" altLang="zh-TW" sz="2000" dirty="0"/>
              <a:t>12</a:t>
            </a:r>
            <a:r>
              <a:rPr lang="zh-TW" altLang="en-US" sz="2000" dirty="0"/>
              <a:t>色、口紅膠*</a:t>
            </a:r>
            <a:r>
              <a:rPr lang="en-US" altLang="zh-TW" sz="2000" dirty="0"/>
              <a:t>1</a:t>
            </a:r>
            <a:r>
              <a:rPr lang="zh-TW" altLang="en-US" sz="2000" dirty="0"/>
              <a:t>、螢光筆*</a:t>
            </a:r>
            <a:r>
              <a:rPr lang="en-US" altLang="zh-TW" sz="2000" dirty="0"/>
              <a:t>1)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zh-TW" sz="2000" b="1" dirty="0"/>
              <a:t> </a:t>
            </a:r>
            <a:r>
              <a:rPr lang="zh-TW" altLang="en-US" sz="2000" dirty="0"/>
              <a:t>桌墊、藍色科任袋、藍色作業袋、防災頭套。 </a:t>
            </a:r>
            <a:r>
              <a:rPr lang="en-US" altLang="zh-TW" sz="2000" dirty="0"/>
              <a:t>(</a:t>
            </a:r>
            <a:r>
              <a:rPr lang="zh-TW" altLang="en-US" sz="2000" dirty="0"/>
              <a:t>若有破損，桌墊及防災頭套學校有販賣，其餘請自行購買更換</a:t>
            </a:r>
            <a:r>
              <a:rPr lang="en-US" altLang="zh-TW" sz="2000" dirty="0"/>
              <a:t>)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zh-TW" sz="2000" b="1" dirty="0"/>
              <a:t> </a:t>
            </a:r>
            <a:r>
              <a:rPr lang="zh-TW" altLang="en-US" sz="2000" dirty="0"/>
              <a:t>書包、水壺。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TW" altLang="en-US" sz="2000" b="1" dirty="0"/>
              <a:t> </a:t>
            </a:r>
            <a:r>
              <a:rPr lang="zh-TW" altLang="en-US" sz="2000" dirty="0"/>
              <a:t>潔牙用具</a:t>
            </a:r>
            <a:r>
              <a:rPr lang="en-US" altLang="zh-TW" sz="2000" dirty="0"/>
              <a:t>(</a:t>
            </a:r>
            <a:r>
              <a:rPr lang="zh-TW" altLang="en-US" sz="2000" dirty="0"/>
              <a:t>牙刷、牙膏、漱口杯</a:t>
            </a:r>
            <a:r>
              <a:rPr lang="en-US" altLang="zh-TW" sz="2000" dirty="0"/>
              <a:t>)</a:t>
            </a:r>
            <a:r>
              <a:rPr lang="zh-TW" altLang="en-US" sz="2000" dirty="0"/>
              <a:t>。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TW" altLang="en-US" sz="2000" b="1" dirty="0"/>
              <a:t> </a:t>
            </a:r>
            <a:r>
              <a:rPr lang="zh-TW" altLang="en-US" sz="2000" dirty="0"/>
              <a:t>餐袋</a:t>
            </a:r>
            <a:r>
              <a:rPr lang="en-US" altLang="zh-TW" sz="2000" dirty="0"/>
              <a:t>(</a:t>
            </a:r>
            <a:r>
              <a:rPr lang="zh-TW" altLang="en-US" sz="2000" dirty="0"/>
              <a:t>至少要帶兩個隔熱碗</a:t>
            </a:r>
            <a:r>
              <a:rPr lang="en-US" altLang="zh-TW" sz="2000" dirty="0"/>
              <a:t>)</a:t>
            </a:r>
            <a:r>
              <a:rPr lang="zh-TW" altLang="en-US" sz="2000" dirty="0"/>
              <a:t>。</a:t>
            </a:r>
            <a:endParaRPr lang="en-US" altLang="zh-TW" sz="2000" dirty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zh-TW" sz="2000" b="1" dirty="0"/>
              <a:t> </a:t>
            </a:r>
            <a:r>
              <a:rPr lang="zh-TW" altLang="en-US" sz="2000" dirty="0"/>
              <a:t>餐巾布</a:t>
            </a:r>
            <a:r>
              <a:rPr lang="en-US" altLang="zh-TW" sz="2000" dirty="0"/>
              <a:t>(</a:t>
            </a:r>
            <a:r>
              <a:rPr lang="zh-TW" altLang="en-US" sz="2000" dirty="0"/>
              <a:t>學校販售，紅框白底</a:t>
            </a:r>
            <a:r>
              <a:rPr lang="en-US" altLang="zh-TW" sz="2000" dirty="0"/>
              <a:t>)</a:t>
            </a:r>
            <a:r>
              <a:rPr lang="zh-TW" altLang="en-US" sz="2000" dirty="0"/>
              <a:t>。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TW" altLang="en-US" sz="2000" b="1" dirty="0"/>
              <a:t> </a:t>
            </a:r>
            <a:r>
              <a:rPr lang="zh-TW" altLang="en-US" sz="2000" dirty="0"/>
              <a:t>個人衛生用品。</a:t>
            </a:r>
            <a:r>
              <a:rPr lang="en-US" altLang="zh-TW" sz="2000" dirty="0"/>
              <a:t>(</a:t>
            </a:r>
            <a:r>
              <a:rPr lang="zh-TW" altLang="en-US" sz="2000" dirty="0"/>
              <a:t>衛生紙、濕紙巾</a:t>
            </a:r>
            <a:r>
              <a:rPr lang="en-US" altLang="zh-TW" sz="2000" dirty="0"/>
              <a:t>)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zh-TW" sz="2000" b="1" dirty="0"/>
              <a:t> </a:t>
            </a:r>
            <a:r>
              <a:rPr lang="zh-TW" altLang="en-US" sz="2000" dirty="0"/>
              <a:t>備用內褲、外褲各一件</a:t>
            </a:r>
            <a:r>
              <a:rPr lang="en-US" altLang="zh-TW" sz="2000" dirty="0"/>
              <a:t>(</a:t>
            </a:r>
            <a:r>
              <a:rPr lang="zh-TW" altLang="en-US" sz="2000" dirty="0"/>
              <a:t>放置物櫃</a:t>
            </a:r>
            <a:r>
              <a:rPr lang="en-US" altLang="zh-TW" sz="2000" dirty="0"/>
              <a:t>)</a:t>
            </a:r>
            <a:r>
              <a:rPr lang="zh-TW" altLang="en-US" sz="2000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898272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4" fill="hold" nodeType="withEffect" p14:presetBounceEnd="8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3000">
                                          <p:cBhvr additive="base">
                                            <p:cTn id="16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3000">
                                          <p:cBhvr additive="base">
                                            <p:cTn id="17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4" fill="hold" nodeType="withEffect" p14:presetBounceEnd="8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3000">
                                          <p:cBhvr additive="base">
                                            <p:cTn id="20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3000">
                                          <p:cBhvr additive="base">
                                            <p:cTn id="21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4" fill="hold" nodeType="withEffect" p14:presetBounceEnd="8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3000">
                                          <p:cBhvr additive="base">
                                            <p:cTn id="24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3000">
                                          <p:cBhvr additive="base">
                                            <p:cTn id="25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B530157C-C09E-4C6A-937C-573A921D7503}"/>
              </a:ext>
            </a:extLst>
          </p:cNvPr>
          <p:cNvGrpSpPr/>
          <p:nvPr/>
        </p:nvGrpSpPr>
        <p:grpSpPr>
          <a:xfrm>
            <a:off x="224525" y="133706"/>
            <a:ext cx="4282612" cy="1883693"/>
            <a:chOff x="224525" y="133706"/>
            <a:chExt cx="4282612" cy="1883693"/>
          </a:xfrm>
        </p:grpSpPr>
        <p:pic>
          <p:nvPicPr>
            <p:cNvPr id="2" name="图片 1">
              <a:extLst>
                <a:ext uri="{FF2B5EF4-FFF2-40B4-BE49-F238E27FC236}">
                  <a16:creationId xmlns:a16="http://schemas.microsoft.com/office/drawing/2014/main" xmlns="" id="{6391BD30-E354-45E8-9EC6-969DAA818B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4525" y="133706"/>
              <a:ext cx="4282612" cy="1883693"/>
            </a:xfrm>
            <a:prstGeom prst="rect">
              <a:avLst/>
            </a:prstGeom>
          </p:spPr>
        </p:pic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xmlns="" id="{BAFFDC50-B2E1-4371-BDE4-14BEF5D162D8}"/>
                </a:ext>
              </a:extLst>
            </p:cNvPr>
            <p:cNvSpPr txBox="1"/>
            <p:nvPr/>
          </p:nvSpPr>
          <p:spPr>
            <a:xfrm>
              <a:off x="1001486" y="475389"/>
              <a:ext cx="276028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3600" dirty="0">
                  <a:solidFill>
                    <a:srgbClr val="310B3C"/>
                  </a:solidFill>
                  <a:cs typeface="+mn-ea"/>
                  <a:sym typeface="+mn-lt"/>
                </a:rPr>
                <a:t>家長</a:t>
              </a:r>
              <a:endParaRPr lang="en-US" altLang="zh-TW" sz="3600" dirty="0">
                <a:solidFill>
                  <a:srgbClr val="310B3C"/>
                </a:solidFill>
                <a:cs typeface="+mn-ea"/>
                <a:sym typeface="+mn-lt"/>
              </a:endParaRPr>
            </a:p>
            <a:p>
              <a:r>
                <a:rPr lang="zh-TW" altLang="en-US" sz="3600" dirty="0">
                  <a:solidFill>
                    <a:srgbClr val="310B3C"/>
                  </a:solidFill>
                  <a:cs typeface="+mn-ea"/>
                  <a:sym typeface="+mn-lt"/>
                </a:rPr>
                <a:t>配合     </a:t>
              </a:r>
              <a:r>
                <a:rPr lang="en-US" altLang="zh-TW" dirty="0">
                  <a:solidFill>
                    <a:srgbClr val="310B3C"/>
                  </a:solidFill>
                  <a:cs typeface="+mn-ea"/>
                  <a:sym typeface="+mn-lt"/>
                </a:rPr>
                <a:t>2/5</a:t>
              </a:r>
              <a:endParaRPr lang="zh-CN" altLang="en-US" sz="3600" dirty="0">
                <a:solidFill>
                  <a:srgbClr val="310B3C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034E619E-EAD3-4B73-ADFA-B9149955F2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0525" y="4803311"/>
            <a:ext cx="1512002" cy="2159522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F6028873-75D3-4CB7-A460-A1A3A48AEC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13806" y="5049200"/>
            <a:ext cx="1404621" cy="2074961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AFC9DCBA-2893-4CCB-A326-E4FE7BCF0F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7941" y="3512456"/>
            <a:ext cx="1958585" cy="3725167"/>
          </a:xfrm>
          <a:prstGeom prst="rect">
            <a:avLst/>
          </a:prstGeom>
        </p:spPr>
      </p:pic>
      <p:sp>
        <p:nvSpPr>
          <p:cNvPr id="12" name="文字方塊 11">
            <a:extLst>
              <a:ext uri="{FF2B5EF4-FFF2-40B4-BE49-F238E27FC236}">
                <a16:creationId xmlns:a16="http://schemas.microsoft.com/office/drawing/2014/main" xmlns="" id="{EB894F21-8591-4B5F-930F-BA09285F3B81}"/>
              </a:ext>
            </a:extLst>
          </p:cNvPr>
          <p:cNvSpPr txBox="1"/>
          <p:nvPr/>
        </p:nvSpPr>
        <p:spPr>
          <a:xfrm>
            <a:off x="4955707" y="766800"/>
            <a:ext cx="6643868" cy="5116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zh-TW" altLang="en-US" sz="2000" dirty="0"/>
              <a:t>學校規定上學時間</a:t>
            </a:r>
            <a:r>
              <a:rPr lang="en-US" altLang="zh-TW" sz="2000" dirty="0"/>
              <a:t>:</a:t>
            </a:r>
            <a:r>
              <a:rPr lang="zh-TW" altLang="en-US" sz="2000" dirty="0"/>
              <a:t>週一到週五</a:t>
            </a:r>
            <a:r>
              <a:rPr lang="en-US" altLang="zh-TW" sz="2000" dirty="0"/>
              <a:t>7:40~8:00</a:t>
            </a:r>
            <a:r>
              <a:rPr lang="zh-TW" altLang="en-US" sz="2000" dirty="0"/>
              <a:t>前到校，早到的同學</a:t>
            </a:r>
            <a:r>
              <a:rPr lang="en-US" altLang="zh-TW" sz="2000" dirty="0"/>
              <a:t>(</a:t>
            </a:r>
            <a:r>
              <a:rPr lang="en-US" altLang="zh-TW" sz="2000" b="1" dirty="0">
                <a:highlight>
                  <a:srgbClr val="FFFF00"/>
                </a:highlight>
              </a:rPr>
              <a:t>7:40</a:t>
            </a:r>
            <a:r>
              <a:rPr lang="zh-TW" altLang="en-US" sz="2000" b="1" dirty="0">
                <a:highlight>
                  <a:srgbClr val="FFFF00"/>
                </a:highlight>
              </a:rPr>
              <a:t>之前</a:t>
            </a:r>
            <a:r>
              <a:rPr lang="en-US" altLang="zh-TW" sz="2000" dirty="0"/>
              <a:t>)</a:t>
            </a:r>
            <a:r>
              <a:rPr lang="zh-TW" altLang="en-US" sz="2000" dirty="0"/>
              <a:t>，學務處規定學生需</a:t>
            </a:r>
            <a:r>
              <a:rPr lang="zh-TW" altLang="en-US" sz="2000" b="1" dirty="0">
                <a:highlight>
                  <a:srgbClr val="FFFF00"/>
                </a:highlight>
              </a:rPr>
              <a:t>先至光仁樓</a:t>
            </a:r>
            <a:r>
              <a:rPr lang="en-US" altLang="zh-TW" sz="2000" b="1" dirty="0">
                <a:highlight>
                  <a:srgbClr val="FFFF00"/>
                </a:highlight>
              </a:rPr>
              <a:t>106</a:t>
            </a:r>
            <a:r>
              <a:rPr lang="zh-TW" altLang="en-US" sz="2000" b="1" dirty="0">
                <a:highlight>
                  <a:srgbClr val="FFFF00"/>
                </a:highlight>
              </a:rPr>
              <a:t>教室等候</a:t>
            </a:r>
            <a:r>
              <a:rPr lang="zh-TW" altLang="en-US" sz="2000" dirty="0"/>
              <a:t>，有導護老師會維護早到學童的安全。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zh-TW" altLang="en-US" sz="2000" dirty="0"/>
              <a:t>為了預防疾病，請大家勤洗手、戴口罩（每天到校</a:t>
            </a:r>
            <a:r>
              <a:rPr lang="en-US" altLang="zh-TW" sz="2000" dirty="0"/>
              <a:t>,</a:t>
            </a:r>
            <a:r>
              <a:rPr lang="zh-TW" altLang="en-US" sz="2000" dirty="0"/>
              <a:t>請多帶幾個備用口罩），在校期間，有任何不適，請務必告知老師；若有發燒，請在家休息，發燒不上課。</a:t>
            </a:r>
            <a:r>
              <a:rPr lang="en-US" altLang="zh-TW" sz="2000" dirty="0"/>
              <a:t>(</a:t>
            </a:r>
            <a:r>
              <a:rPr lang="zh-TW" altLang="en-US" sz="2000" dirty="0"/>
              <a:t>發燒客不上課</a:t>
            </a:r>
            <a:r>
              <a:rPr lang="en-US" altLang="zh-TW" sz="2000" dirty="0"/>
              <a:t>)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zh-TW" altLang="en-US" sz="2000" dirty="0"/>
              <a:t>傳染病通報</a:t>
            </a:r>
            <a:r>
              <a:rPr lang="en-US" altLang="zh-TW" sz="2000" dirty="0"/>
              <a:t>:</a:t>
            </a:r>
            <a:r>
              <a:rPr lang="zh-TW" altLang="en-US" sz="2000" dirty="0"/>
              <a:t>腸病毒</a:t>
            </a:r>
            <a:r>
              <a:rPr lang="en-US" altLang="zh-TW" sz="2000" dirty="0"/>
              <a:t>〈</a:t>
            </a:r>
            <a:r>
              <a:rPr lang="zh-TW" altLang="en-US" sz="2000" dirty="0"/>
              <a:t>手足口症、泡疹性咽峽炎</a:t>
            </a:r>
            <a:r>
              <a:rPr lang="en-US" altLang="zh-TW" sz="2000" dirty="0"/>
              <a:t>〉</a:t>
            </a:r>
            <a:r>
              <a:rPr lang="zh-TW" altLang="en-US" sz="2000" dirty="0"/>
              <a:t>、水痘、流感、急性出血性結膜炎</a:t>
            </a:r>
            <a:r>
              <a:rPr lang="en-US" altLang="zh-TW" sz="2000" dirty="0"/>
              <a:t>〈</a:t>
            </a:r>
            <a:r>
              <a:rPr lang="zh-TW" altLang="en-US" sz="2000" dirty="0"/>
              <a:t>紅眼症</a:t>
            </a:r>
            <a:r>
              <a:rPr lang="en-US" altLang="zh-TW" sz="2000" dirty="0"/>
              <a:t>〉</a:t>
            </a:r>
            <a:r>
              <a:rPr lang="zh-TW" altLang="en-US" sz="2000" dirty="0"/>
              <a:t>、猩紅熱、腮腺炎、頭蝨、疥瘡、</a:t>
            </a:r>
            <a:r>
              <a:rPr lang="en-US" altLang="zh-TW" sz="2000" dirty="0"/>
              <a:t>…</a:t>
            </a:r>
            <a:r>
              <a:rPr lang="zh-TW" altLang="en-US" sz="2000" dirty="0"/>
              <a:t>等，請務必告知導師，需要通報健康中心並請在家休息。 </a:t>
            </a:r>
          </a:p>
        </p:txBody>
      </p:sp>
    </p:spTree>
    <p:extLst>
      <p:ext uri="{BB962C8B-B14F-4D97-AF65-F5344CB8AC3E}">
        <p14:creationId xmlns:p14="http://schemas.microsoft.com/office/powerpoint/2010/main" val="2671321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2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8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3000">
                                          <p:cBhvr additive="base">
                                            <p:cTn id="1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3000">
                                          <p:cBhvr additive="base">
                                            <p:cTn id="16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 p14:presetBounceEnd="8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3000">
                                          <p:cBhvr additive="base">
                                            <p:cTn id="19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3000">
                                          <p:cBhvr additive="base">
                                            <p:cTn id="20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 p14:presetBounceEnd="8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3000">
                                          <p:cBhvr additive="base">
                                            <p:cTn id="23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3000">
                                          <p:cBhvr additive="base">
                                            <p:cTn id="24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2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B530157C-C09E-4C6A-937C-573A921D7503}"/>
              </a:ext>
            </a:extLst>
          </p:cNvPr>
          <p:cNvGrpSpPr/>
          <p:nvPr/>
        </p:nvGrpSpPr>
        <p:grpSpPr>
          <a:xfrm>
            <a:off x="224525" y="133706"/>
            <a:ext cx="4282612" cy="1883693"/>
            <a:chOff x="224525" y="133706"/>
            <a:chExt cx="4282612" cy="1883693"/>
          </a:xfrm>
        </p:grpSpPr>
        <p:pic>
          <p:nvPicPr>
            <p:cNvPr id="2" name="图片 1">
              <a:extLst>
                <a:ext uri="{FF2B5EF4-FFF2-40B4-BE49-F238E27FC236}">
                  <a16:creationId xmlns:a16="http://schemas.microsoft.com/office/drawing/2014/main" xmlns="" id="{6391BD30-E354-45E8-9EC6-969DAA818B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4525" y="133706"/>
              <a:ext cx="4282612" cy="1883693"/>
            </a:xfrm>
            <a:prstGeom prst="rect">
              <a:avLst/>
            </a:prstGeom>
          </p:spPr>
        </p:pic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xmlns="" id="{BAFFDC50-B2E1-4371-BDE4-14BEF5D162D8}"/>
                </a:ext>
              </a:extLst>
            </p:cNvPr>
            <p:cNvSpPr txBox="1"/>
            <p:nvPr/>
          </p:nvSpPr>
          <p:spPr>
            <a:xfrm>
              <a:off x="1001486" y="475389"/>
              <a:ext cx="276028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3600" dirty="0">
                  <a:solidFill>
                    <a:srgbClr val="310B3C"/>
                  </a:solidFill>
                  <a:cs typeface="+mn-ea"/>
                  <a:sym typeface="+mn-lt"/>
                </a:rPr>
                <a:t>家長</a:t>
              </a:r>
              <a:endParaRPr lang="en-US" altLang="zh-TW" sz="3600" dirty="0">
                <a:solidFill>
                  <a:srgbClr val="310B3C"/>
                </a:solidFill>
                <a:cs typeface="+mn-ea"/>
                <a:sym typeface="+mn-lt"/>
              </a:endParaRPr>
            </a:p>
            <a:p>
              <a:r>
                <a:rPr lang="zh-TW" altLang="en-US" sz="3600" dirty="0">
                  <a:solidFill>
                    <a:srgbClr val="310B3C"/>
                  </a:solidFill>
                  <a:cs typeface="+mn-ea"/>
                  <a:sym typeface="+mn-lt"/>
                </a:rPr>
                <a:t>配合     </a:t>
              </a:r>
              <a:r>
                <a:rPr lang="en-US" altLang="zh-TW" dirty="0">
                  <a:solidFill>
                    <a:srgbClr val="310B3C"/>
                  </a:solidFill>
                  <a:cs typeface="+mn-ea"/>
                  <a:sym typeface="+mn-lt"/>
                </a:rPr>
                <a:t>3/5</a:t>
              </a:r>
              <a:endParaRPr lang="zh-CN" altLang="en-US" sz="3600" dirty="0">
                <a:solidFill>
                  <a:srgbClr val="310B3C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034E619E-EAD3-4B73-ADFA-B9149955F2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0525" y="4803311"/>
            <a:ext cx="1512002" cy="2159522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F6028873-75D3-4CB7-A460-A1A3A48AEC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13806" y="5049200"/>
            <a:ext cx="1404621" cy="2074961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AFC9DCBA-2893-4CCB-A326-E4FE7BCF0F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7941" y="3512456"/>
            <a:ext cx="1958585" cy="3725167"/>
          </a:xfrm>
          <a:prstGeom prst="rect">
            <a:avLst/>
          </a:prstGeom>
        </p:spPr>
      </p:pic>
      <p:sp>
        <p:nvSpPr>
          <p:cNvPr id="12" name="文字方塊 11">
            <a:extLst>
              <a:ext uri="{FF2B5EF4-FFF2-40B4-BE49-F238E27FC236}">
                <a16:creationId xmlns:a16="http://schemas.microsoft.com/office/drawing/2014/main" xmlns="" id="{EB894F21-8591-4B5F-930F-BA09285F3B81}"/>
              </a:ext>
            </a:extLst>
          </p:cNvPr>
          <p:cNvSpPr txBox="1"/>
          <p:nvPr/>
        </p:nvSpPr>
        <p:spPr>
          <a:xfrm>
            <a:off x="4955707" y="766800"/>
            <a:ext cx="6643868" cy="4654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 startAt="4"/>
            </a:pPr>
            <a:r>
              <a:rPr lang="zh-TW" altLang="en-US" sz="2000" dirty="0"/>
              <a:t>請假方式：當天請假請於上午</a:t>
            </a:r>
            <a:r>
              <a:rPr lang="en-US" altLang="zh-TW" sz="2000" dirty="0"/>
              <a:t>7</a:t>
            </a:r>
            <a:r>
              <a:rPr lang="zh-TW" altLang="en-US" sz="2000" dirty="0"/>
              <a:t>：</a:t>
            </a:r>
            <a:r>
              <a:rPr lang="en-US" altLang="zh-TW" sz="2000" dirty="0"/>
              <a:t>50-8</a:t>
            </a:r>
            <a:r>
              <a:rPr lang="zh-TW" altLang="en-US" sz="2000" dirty="0"/>
              <a:t>：</a:t>
            </a:r>
            <a:r>
              <a:rPr lang="en-US" altLang="zh-TW" sz="2000" dirty="0"/>
              <a:t>00</a:t>
            </a:r>
            <a:r>
              <a:rPr lang="zh-TW" altLang="en-US" sz="2000" dirty="0"/>
              <a:t>前傳</a:t>
            </a:r>
            <a:r>
              <a:rPr lang="en-US" altLang="zh-TW" sz="2000" dirty="0"/>
              <a:t>Line</a:t>
            </a:r>
            <a:r>
              <a:rPr lang="zh-TW" altLang="en-US" sz="2000" dirty="0"/>
              <a:t>或手機通知導師，以確保學生安全。若提早請假可寫在聯絡簿或是傳</a:t>
            </a:r>
            <a:r>
              <a:rPr lang="en-US" altLang="zh-TW" sz="2000" dirty="0"/>
              <a:t>Line</a:t>
            </a:r>
            <a:r>
              <a:rPr lang="zh-TW" altLang="en-US" sz="2000" dirty="0"/>
              <a:t>告知。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 startAt="4"/>
            </a:pPr>
            <a:r>
              <a:rPr lang="zh-TW" altLang="en-US" sz="2000" dirty="0"/>
              <a:t>搭乘校車者若請假、提早離校或當日不搭乘校車，請爸媽</a:t>
            </a:r>
            <a:r>
              <a:rPr lang="zh-TW" altLang="en-US" sz="2000" b="1" dirty="0">
                <a:highlight>
                  <a:srgbClr val="FFFF00"/>
                </a:highlight>
              </a:rPr>
              <a:t>務必事先與校車大姐和導師聯絡</a:t>
            </a:r>
            <a:r>
              <a:rPr lang="zh-TW" altLang="en-US" sz="2000" dirty="0"/>
              <a:t>，以免校車大姐等候及擔心</a:t>
            </a:r>
            <a:r>
              <a:rPr lang="en-US" altLang="zh-TW" sz="2000" dirty="0"/>
              <a:t>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 startAt="4"/>
            </a:pPr>
            <a:r>
              <a:rPr lang="zh-TW" altLang="en-US" sz="2000" dirty="0"/>
              <a:t>無論您有多忙，請每天給孩子</a:t>
            </a:r>
            <a:r>
              <a:rPr lang="en-US" altLang="zh-TW" sz="2000" dirty="0"/>
              <a:t>5~10</a:t>
            </a:r>
            <a:r>
              <a:rPr lang="zh-TW" altLang="en-US" sz="2000" dirty="0"/>
              <a:t>分鐘談話時間，傾聽並給予孩子愛的鼓勵。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 startAt="4"/>
            </a:pPr>
            <a:r>
              <a:rPr lang="zh-TW" altLang="en-US" sz="2000" dirty="0"/>
              <a:t>每天詳閱家庭聯絡簿（關心孩子的學習狀況）及作業並親自簽名。</a:t>
            </a:r>
          </a:p>
        </p:txBody>
      </p:sp>
    </p:spTree>
    <p:extLst>
      <p:ext uri="{BB962C8B-B14F-4D97-AF65-F5344CB8AC3E}">
        <p14:creationId xmlns:p14="http://schemas.microsoft.com/office/powerpoint/2010/main" val="287966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2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8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3000">
                                          <p:cBhvr additive="base">
                                            <p:cTn id="1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3000">
                                          <p:cBhvr additive="base">
                                            <p:cTn id="16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 p14:presetBounceEnd="8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3000">
                                          <p:cBhvr additive="base">
                                            <p:cTn id="19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3000">
                                          <p:cBhvr additive="base">
                                            <p:cTn id="20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 p14:presetBounceEnd="8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3000">
                                          <p:cBhvr additive="base">
                                            <p:cTn id="23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3000">
                                          <p:cBhvr additive="base">
                                            <p:cTn id="24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2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B530157C-C09E-4C6A-937C-573A921D7503}"/>
              </a:ext>
            </a:extLst>
          </p:cNvPr>
          <p:cNvGrpSpPr/>
          <p:nvPr/>
        </p:nvGrpSpPr>
        <p:grpSpPr>
          <a:xfrm>
            <a:off x="224525" y="133706"/>
            <a:ext cx="4282612" cy="1883693"/>
            <a:chOff x="224525" y="133706"/>
            <a:chExt cx="4282612" cy="1883693"/>
          </a:xfrm>
        </p:grpSpPr>
        <p:pic>
          <p:nvPicPr>
            <p:cNvPr id="2" name="图片 1">
              <a:extLst>
                <a:ext uri="{FF2B5EF4-FFF2-40B4-BE49-F238E27FC236}">
                  <a16:creationId xmlns:a16="http://schemas.microsoft.com/office/drawing/2014/main" xmlns="" id="{6391BD30-E354-45E8-9EC6-969DAA818B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4525" y="133706"/>
              <a:ext cx="4282612" cy="1883693"/>
            </a:xfrm>
            <a:prstGeom prst="rect">
              <a:avLst/>
            </a:prstGeom>
          </p:spPr>
        </p:pic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xmlns="" id="{BAFFDC50-B2E1-4371-BDE4-14BEF5D162D8}"/>
                </a:ext>
              </a:extLst>
            </p:cNvPr>
            <p:cNvSpPr txBox="1"/>
            <p:nvPr/>
          </p:nvSpPr>
          <p:spPr>
            <a:xfrm>
              <a:off x="1001486" y="475389"/>
              <a:ext cx="276028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3600" dirty="0">
                  <a:solidFill>
                    <a:srgbClr val="310B3C"/>
                  </a:solidFill>
                  <a:cs typeface="+mn-ea"/>
                  <a:sym typeface="+mn-lt"/>
                </a:rPr>
                <a:t>家長</a:t>
              </a:r>
              <a:endParaRPr lang="en-US" altLang="zh-TW" sz="3600" dirty="0">
                <a:solidFill>
                  <a:srgbClr val="310B3C"/>
                </a:solidFill>
                <a:cs typeface="+mn-ea"/>
                <a:sym typeface="+mn-lt"/>
              </a:endParaRPr>
            </a:p>
            <a:p>
              <a:r>
                <a:rPr lang="zh-TW" altLang="en-US" sz="3600" dirty="0">
                  <a:solidFill>
                    <a:srgbClr val="310B3C"/>
                  </a:solidFill>
                  <a:cs typeface="+mn-ea"/>
                  <a:sym typeface="+mn-lt"/>
                </a:rPr>
                <a:t>配合     </a:t>
              </a:r>
              <a:r>
                <a:rPr lang="en-US" altLang="zh-TW" dirty="0">
                  <a:solidFill>
                    <a:srgbClr val="310B3C"/>
                  </a:solidFill>
                  <a:cs typeface="+mn-ea"/>
                  <a:sym typeface="+mn-lt"/>
                </a:rPr>
                <a:t>4/5</a:t>
              </a:r>
              <a:endParaRPr lang="zh-CN" altLang="en-US" sz="3600" dirty="0">
                <a:solidFill>
                  <a:srgbClr val="310B3C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034E619E-EAD3-4B73-ADFA-B9149955F2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0525" y="4803311"/>
            <a:ext cx="1512002" cy="2159522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F6028873-75D3-4CB7-A460-A1A3A48AEC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13806" y="5049200"/>
            <a:ext cx="1404621" cy="2074961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AFC9DCBA-2893-4CCB-A326-E4FE7BCF0F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7941" y="3512456"/>
            <a:ext cx="1958585" cy="3725167"/>
          </a:xfrm>
          <a:prstGeom prst="rect">
            <a:avLst/>
          </a:prstGeom>
        </p:spPr>
      </p:pic>
      <p:sp>
        <p:nvSpPr>
          <p:cNvPr id="12" name="文字方塊 11">
            <a:extLst>
              <a:ext uri="{FF2B5EF4-FFF2-40B4-BE49-F238E27FC236}">
                <a16:creationId xmlns:a16="http://schemas.microsoft.com/office/drawing/2014/main" xmlns="" id="{EB894F21-8591-4B5F-930F-BA09285F3B81}"/>
              </a:ext>
            </a:extLst>
          </p:cNvPr>
          <p:cNvSpPr txBox="1"/>
          <p:nvPr/>
        </p:nvSpPr>
        <p:spPr>
          <a:xfrm>
            <a:off x="4955707" y="766800"/>
            <a:ext cx="6643868" cy="5577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 startAt="8"/>
            </a:pPr>
            <a:r>
              <a:rPr lang="zh-TW" altLang="en-US" sz="2000" dirty="0"/>
              <a:t>請家長協助指導孩子整理書包，除當日作業所需之課本、簿本外，其餘可放置在學校，以減輕孩子的書包重量，並叮嚀孩子每天需攜帶之用品。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 startAt="8"/>
            </a:pPr>
            <a:r>
              <a:rPr lang="zh-TW" altLang="en-US" sz="2000" dirty="0"/>
              <a:t>請提醒孩子將個人用品貼上姓名貼紙或請家長用油性筆寫上班級、姓名、座號，以便遺失後可認領或去學務處失物招領處領回。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 startAt="8"/>
            </a:pPr>
            <a:r>
              <a:rPr lang="zh-TW" altLang="en-US" sz="2000" dirty="0"/>
              <a:t>請家長協助家中寶貝的紅背心、制服外套、運動服外套寫上班級和姓名，若遺失，才有可能找得回來。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 startAt="8"/>
            </a:pPr>
            <a:r>
              <a:rPr lang="zh-TW" altLang="en-US" sz="2000" dirty="0"/>
              <a:t>請家長鼓勵孩子多多閱讀課外讀物，減少３Ｃ的使用。</a:t>
            </a:r>
            <a:endParaRPr lang="en-US" altLang="zh-TW" sz="2000" dirty="0"/>
          </a:p>
          <a:p>
            <a:pPr marL="457200" indent="-457200">
              <a:lnSpc>
                <a:spcPct val="150000"/>
              </a:lnSpc>
              <a:buFont typeface="+mj-lt"/>
              <a:buAutoNum type="arabicPeriod" startAt="8"/>
            </a:pPr>
            <a:r>
              <a:rPr lang="zh-TW" altLang="en-US" sz="2000" dirty="0"/>
              <a:t>請盡量讓孩子</a:t>
            </a:r>
            <a:r>
              <a:rPr lang="zh-TW" altLang="en-US" sz="2000" b="1" dirty="0">
                <a:highlight>
                  <a:srgbClr val="FFFF00"/>
                </a:highlight>
              </a:rPr>
              <a:t>用完早餐後再來學校</a:t>
            </a:r>
            <a:r>
              <a:rPr lang="zh-TW" altLang="en-US" sz="2000" dirty="0"/>
              <a:t>。</a:t>
            </a:r>
            <a:r>
              <a:rPr lang="en-US" altLang="zh-TW" sz="2000" dirty="0"/>
              <a:t>(</a:t>
            </a:r>
            <a:r>
              <a:rPr lang="zh-TW" altLang="en-US" sz="2000" dirty="0"/>
              <a:t>飲品事宜提醒</a:t>
            </a:r>
            <a:r>
              <a:rPr lang="en-US" altLang="zh-TW" sz="2000" dirty="0"/>
              <a:t>:</a:t>
            </a:r>
            <a:r>
              <a:rPr lang="zh-TW" altLang="en-US" sz="2000" dirty="0"/>
              <a:t>不帶玻璃裝乳品，學校乳品及點心預計</a:t>
            </a:r>
            <a:r>
              <a:rPr lang="en-US" altLang="zh-TW" sz="2000" dirty="0"/>
              <a:t>:</a:t>
            </a:r>
            <a:r>
              <a:rPr lang="zh-TW" altLang="en-US" sz="2000" dirty="0"/>
              <a:t>第三週</a:t>
            </a:r>
            <a:r>
              <a:rPr lang="en-US" altLang="zh-TW" sz="2000" dirty="0"/>
              <a:t>2/21(</a:t>
            </a:r>
            <a:r>
              <a:rPr lang="zh-TW" altLang="en-US" sz="2000" dirty="0"/>
              <a:t>一</a:t>
            </a:r>
            <a:r>
              <a:rPr lang="en-US" altLang="zh-TW" sz="2000" dirty="0"/>
              <a:t>)</a:t>
            </a:r>
            <a:r>
              <a:rPr lang="zh-TW" altLang="en-US" sz="2000" dirty="0"/>
              <a:t>開始供應</a:t>
            </a:r>
            <a:r>
              <a:rPr lang="en-US" altLang="zh-TW" sz="2000" dirty="0"/>
              <a:t>)</a:t>
            </a:r>
            <a:endParaRPr lang="zh-TW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71789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2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8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3000">
                                          <p:cBhvr additive="base">
                                            <p:cTn id="1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3000">
                                          <p:cBhvr additive="base">
                                            <p:cTn id="16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 p14:presetBounceEnd="8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3000">
                                          <p:cBhvr additive="base">
                                            <p:cTn id="19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3000">
                                          <p:cBhvr additive="base">
                                            <p:cTn id="20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 p14:presetBounceEnd="8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3000">
                                          <p:cBhvr additive="base">
                                            <p:cTn id="23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3000">
                                          <p:cBhvr additive="base">
                                            <p:cTn id="24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2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F7CA64C9-02D9-4853-89B8-1329FF57E4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8782" y="-149976"/>
            <a:ext cx="2042757" cy="1941154"/>
          </a:xfrm>
          <a:prstGeom prst="rect">
            <a:avLst/>
          </a:prstGeom>
        </p:spPr>
      </p:pic>
      <p:grpSp>
        <p:nvGrpSpPr>
          <p:cNvPr id="30" name="组合 29">
            <a:extLst>
              <a:ext uri="{FF2B5EF4-FFF2-40B4-BE49-F238E27FC236}">
                <a16:creationId xmlns:a16="http://schemas.microsoft.com/office/drawing/2014/main" xmlns="" id="{0F90886D-350F-49B0-88D0-244B5737E26A}"/>
              </a:ext>
            </a:extLst>
          </p:cNvPr>
          <p:cNvGrpSpPr/>
          <p:nvPr/>
        </p:nvGrpSpPr>
        <p:grpSpPr>
          <a:xfrm>
            <a:off x="8106227" y="2394873"/>
            <a:ext cx="3877412" cy="3280314"/>
            <a:chOff x="8106227" y="2394873"/>
            <a:chExt cx="3877412" cy="3280314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xmlns="" id="{6FD96988-D937-4579-9F52-F4FF5A4C96F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06227" y="2394873"/>
              <a:ext cx="3877412" cy="3280314"/>
            </a:xfrm>
            <a:prstGeom prst="rect">
              <a:avLst/>
            </a:prstGeom>
          </p:spPr>
        </p:pic>
        <p:sp>
          <p:nvSpPr>
            <p:cNvPr id="12" name="椭圆 11">
              <a:extLst>
                <a:ext uri="{FF2B5EF4-FFF2-40B4-BE49-F238E27FC236}">
                  <a16:creationId xmlns:a16="http://schemas.microsoft.com/office/drawing/2014/main" xmlns="" id="{234402DA-129A-4597-A01C-9880FAC2BCB3}"/>
                </a:ext>
              </a:extLst>
            </p:cNvPr>
            <p:cNvSpPr/>
            <p:nvPr/>
          </p:nvSpPr>
          <p:spPr>
            <a:xfrm>
              <a:off x="9101958" y="3092055"/>
              <a:ext cx="1885950" cy="1885950"/>
            </a:xfrm>
            <a:prstGeom prst="ellipse">
              <a:avLst/>
            </a:prstGeom>
            <a:solidFill>
              <a:srgbClr val="6B9B93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xmlns="" id="{13DDEE87-C803-4882-A754-58E004710112}"/>
              </a:ext>
            </a:extLst>
          </p:cNvPr>
          <p:cNvGrpSpPr/>
          <p:nvPr/>
        </p:nvGrpSpPr>
        <p:grpSpPr>
          <a:xfrm>
            <a:off x="3620867" y="97522"/>
            <a:ext cx="4282612" cy="1883693"/>
            <a:chOff x="3620867" y="97522"/>
            <a:chExt cx="4282612" cy="1883693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xmlns="" id="{180D89B1-3AE4-4F92-A393-FE071D3DF1F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20867" y="97522"/>
              <a:ext cx="4282612" cy="1883693"/>
            </a:xfrm>
            <a:prstGeom prst="rect">
              <a:avLst/>
            </a:prstGeom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xmlns="" id="{75ADEC03-2E82-4ABC-BE33-87C92A41D5AD}"/>
                </a:ext>
              </a:extLst>
            </p:cNvPr>
            <p:cNvSpPr txBox="1"/>
            <p:nvPr/>
          </p:nvSpPr>
          <p:spPr>
            <a:xfrm>
              <a:off x="4397829" y="439205"/>
              <a:ext cx="114662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3600" dirty="0">
                  <a:solidFill>
                    <a:srgbClr val="310B3C"/>
                  </a:solidFill>
                  <a:cs typeface="+mn-ea"/>
                  <a:sym typeface="+mn-lt"/>
                </a:rPr>
                <a:t>各科評分</a:t>
              </a:r>
              <a:endParaRPr lang="zh-CN" altLang="en-US" sz="3600" dirty="0">
                <a:solidFill>
                  <a:srgbClr val="310B3C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24" name="图片 23">
            <a:extLst>
              <a:ext uri="{FF2B5EF4-FFF2-40B4-BE49-F238E27FC236}">
                <a16:creationId xmlns:a16="http://schemas.microsoft.com/office/drawing/2014/main" xmlns="" id="{7FB6FC2F-945D-4183-83C9-3151491879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38887" y="1419782"/>
            <a:ext cx="930674" cy="1277031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xmlns="" id="{8437F9D5-5365-4D2B-83FE-8C065BB368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3107" y="1899599"/>
            <a:ext cx="1039063" cy="1534945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xmlns="" id="{F355D07B-3A80-4A4C-B711-03FAEB3487C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36247" y="1336428"/>
            <a:ext cx="983883" cy="1934681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xmlns="" id="{0C7DDD2D-0F3D-4EEA-A0EB-7D874545472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11581" y="1929140"/>
            <a:ext cx="790416" cy="1415603"/>
          </a:xfrm>
          <a:prstGeom prst="rect">
            <a:avLst/>
          </a:prstGeom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xmlns="" id="{79CE7DB7-4618-4514-919A-4C948EC4A91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91775" y="2383872"/>
            <a:ext cx="983883" cy="1934681"/>
          </a:xfrm>
          <a:prstGeom prst="rect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xmlns="" id="{B4E301FC-2BB1-4AA1-8AB4-DC7906F272B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69496" y="2174296"/>
            <a:ext cx="1156335" cy="1651540"/>
          </a:xfrm>
          <a:prstGeom prst="rect">
            <a:avLst/>
          </a:prstGeom>
        </p:spPr>
      </p:pic>
      <p:grpSp>
        <p:nvGrpSpPr>
          <p:cNvPr id="28" name="组合 27">
            <a:extLst>
              <a:ext uri="{FF2B5EF4-FFF2-40B4-BE49-F238E27FC236}">
                <a16:creationId xmlns:a16="http://schemas.microsoft.com/office/drawing/2014/main" xmlns="" id="{7E7E6F7B-B645-4E07-B8E8-227D92B7B881}"/>
              </a:ext>
            </a:extLst>
          </p:cNvPr>
          <p:cNvGrpSpPr/>
          <p:nvPr/>
        </p:nvGrpSpPr>
        <p:grpSpPr>
          <a:xfrm>
            <a:off x="215615" y="2678397"/>
            <a:ext cx="3877412" cy="3280314"/>
            <a:chOff x="215615" y="2678397"/>
            <a:chExt cx="3877412" cy="3280314"/>
          </a:xfrm>
        </p:grpSpPr>
        <p:pic>
          <p:nvPicPr>
            <p:cNvPr id="2" name="图片 1">
              <a:extLst>
                <a:ext uri="{FF2B5EF4-FFF2-40B4-BE49-F238E27FC236}">
                  <a16:creationId xmlns:a16="http://schemas.microsoft.com/office/drawing/2014/main" xmlns="" id="{0D20EAAE-5628-4D89-8C78-E3B6A4EC5BF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5615" y="2678397"/>
              <a:ext cx="3877412" cy="3280314"/>
            </a:xfrm>
            <a:prstGeom prst="rect">
              <a:avLst/>
            </a:prstGeom>
          </p:spPr>
        </p:pic>
        <p:sp>
          <p:nvSpPr>
            <p:cNvPr id="4" name="椭圆 3">
              <a:extLst>
                <a:ext uri="{FF2B5EF4-FFF2-40B4-BE49-F238E27FC236}">
                  <a16:creationId xmlns:a16="http://schemas.microsoft.com/office/drawing/2014/main" xmlns="" id="{F0439451-E16D-490F-BEB9-E9FA368C371B}"/>
                </a:ext>
              </a:extLst>
            </p:cNvPr>
            <p:cNvSpPr/>
            <p:nvPr/>
          </p:nvSpPr>
          <p:spPr>
            <a:xfrm>
              <a:off x="1211346" y="3375579"/>
              <a:ext cx="1885950" cy="1885950"/>
            </a:xfrm>
            <a:prstGeom prst="ellipse">
              <a:avLst/>
            </a:prstGeom>
            <a:solidFill>
              <a:srgbClr val="6B9B93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8070B0BE-3810-4F1B-B05F-DA1D453CFD95}"/>
              </a:ext>
            </a:extLst>
          </p:cNvPr>
          <p:cNvGrpSpPr/>
          <p:nvPr/>
        </p:nvGrpSpPr>
        <p:grpSpPr>
          <a:xfrm>
            <a:off x="4228815" y="3092055"/>
            <a:ext cx="3877412" cy="3280314"/>
            <a:chOff x="4228815" y="3092055"/>
            <a:chExt cx="3877412" cy="3280314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xmlns="" id="{76D60B86-93C3-4435-9F4E-C451247B496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28815" y="3092055"/>
              <a:ext cx="3877412" cy="3280314"/>
            </a:xfrm>
            <a:prstGeom prst="rect">
              <a:avLst/>
            </a:prstGeom>
          </p:spPr>
        </p:pic>
        <p:sp>
          <p:nvSpPr>
            <p:cNvPr id="8" name="椭圆 7">
              <a:extLst>
                <a:ext uri="{FF2B5EF4-FFF2-40B4-BE49-F238E27FC236}">
                  <a16:creationId xmlns:a16="http://schemas.microsoft.com/office/drawing/2014/main" xmlns="" id="{7E8DF4DB-B029-482D-BA54-F6F20C809BAB}"/>
                </a:ext>
              </a:extLst>
            </p:cNvPr>
            <p:cNvSpPr/>
            <p:nvPr/>
          </p:nvSpPr>
          <p:spPr>
            <a:xfrm>
              <a:off x="5224546" y="3789237"/>
              <a:ext cx="1885950" cy="1885950"/>
            </a:xfrm>
            <a:prstGeom prst="ellipse">
              <a:avLst/>
            </a:prstGeom>
            <a:solidFill>
              <a:srgbClr val="6B9B93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10759503" y="6711850"/>
            <a:ext cx="1224136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0" dirty="0">
                <a:solidFill>
                  <a:schemeClr val="bg1"/>
                </a:solidFill>
                <a:ea typeface="微软雅黑" panose="020B0503020204020204" pitchFamily="34" charset="-122"/>
              </a:rPr>
              <a:t>PPT</a:t>
            </a:r>
            <a:r>
              <a:rPr lang="zh-CN" altLang="en-US" sz="100" dirty="0">
                <a:solidFill>
                  <a:schemeClr val="bg1"/>
                </a:solidFill>
                <a:ea typeface="微软雅黑" panose="020B0503020204020204" pitchFamily="34" charset="-122"/>
              </a:rPr>
              <a:t>下载 </a:t>
            </a:r>
            <a:r>
              <a:rPr lang="en-US" altLang="zh-CN" sz="100" dirty="0">
                <a:solidFill>
                  <a:schemeClr val="bg1"/>
                </a:solidFill>
                <a:ea typeface="微软雅黑" panose="020B0503020204020204" pitchFamily="34" charset="-122"/>
              </a:rPr>
              <a:t>http://www.1ppt.com/xiazai/</a:t>
            </a:r>
          </a:p>
        </p:txBody>
      </p:sp>
      <p:pic>
        <p:nvPicPr>
          <p:cNvPr id="1026" name="Picture 2" descr="F:\04_110_一仁導師\110_家長日\03_一下班親會\217913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0619" b="61173"/>
          <a:stretch/>
        </p:blipFill>
        <p:spPr bwMode="auto">
          <a:xfrm>
            <a:off x="1191760" y="3304807"/>
            <a:ext cx="1905536" cy="199721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F:\04_110_一仁導師\110_家長日\03_一下班親會\217914.jpg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7" t="1569" r="53646" b="64468"/>
          <a:stretch/>
        </p:blipFill>
        <p:spPr bwMode="auto">
          <a:xfrm>
            <a:off x="5290486" y="3848615"/>
            <a:ext cx="1754070" cy="176719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7" name="群組 36">
            <a:extLst>
              <a:ext uri="{FF2B5EF4-FFF2-40B4-BE49-F238E27FC236}">
                <a16:creationId xmlns:a16="http://schemas.microsoft.com/office/drawing/2014/main" xmlns="" id="{539750F5-8C46-4009-8537-338DA90C9351}"/>
              </a:ext>
            </a:extLst>
          </p:cNvPr>
          <p:cNvGrpSpPr/>
          <p:nvPr/>
        </p:nvGrpSpPr>
        <p:grpSpPr>
          <a:xfrm>
            <a:off x="9110163" y="3066286"/>
            <a:ext cx="1992045" cy="1937488"/>
            <a:chOff x="2130756" y="5915025"/>
            <a:chExt cx="1992045" cy="1937488"/>
          </a:xfrm>
        </p:grpSpPr>
        <p:sp>
          <p:nvSpPr>
            <p:cNvPr id="38" name="椭圆 7">
              <a:extLst>
                <a:ext uri="{FF2B5EF4-FFF2-40B4-BE49-F238E27FC236}">
                  <a16:creationId xmlns:a16="http://schemas.microsoft.com/office/drawing/2014/main" xmlns="" id="{0672F296-D4AF-40BF-8E40-11270EF8C74D}"/>
                </a:ext>
              </a:extLst>
            </p:cNvPr>
            <p:cNvSpPr/>
            <p:nvPr/>
          </p:nvSpPr>
          <p:spPr>
            <a:xfrm>
              <a:off x="2183804" y="5915025"/>
              <a:ext cx="1885950" cy="1885950"/>
            </a:xfrm>
            <a:prstGeom prst="ellipse">
              <a:avLst/>
            </a:prstGeom>
            <a:solidFill>
              <a:srgbClr val="6B9B93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pic>
          <p:nvPicPr>
            <p:cNvPr id="39" name="圖片 38">
              <a:extLst>
                <a:ext uri="{FF2B5EF4-FFF2-40B4-BE49-F238E27FC236}">
                  <a16:creationId xmlns:a16="http://schemas.microsoft.com/office/drawing/2014/main" xmlns="" id="{A792C28D-60E9-4B27-AD7E-407C706AE07B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0756" y="5966564"/>
              <a:ext cx="1992045" cy="1885949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</p:spTree>
    <p:extLst>
      <p:ext uri="{BB962C8B-B14F-4D97-AF65-F5344CB8AC3E}">
        <p14:creationId xmlns:p14="http://schemas.microsoft.com/office/powerpoint/2010/main" val="1358907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1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3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nodeType="withEffect" p14:presetBounceEnd="8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3000">
                                          <p:cBhvr additive="base">
                                            <p:cTn id="21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3000">
                                          <p:cBhvr additive="base">
                                            <p:cTn id="22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nodeType="withEffect" p14:presetBounceEnd="83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3000">
                                          <p:cBhvr additive="base">
                                            <p:cTn id="25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3000">
                                          <p:cBhvr additive="base">
                                            <p:cTn id="26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nodeType="withEffect" p14:presetBounceEnd="83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3000">
                                          <p:cBhvr additive="base">
                                            <p:cTn id="29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3000">
                                          <p:cBhvr additive="base">
                                            <p:cTn id="30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4" fill="hold" nodeType="withEffect" p14:presetBounceEnd="8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3000">
                                          <p:cBhvr additive="base">
                                            <p:cTn id="38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3000">
                                          <p:cBhvr additive="base">
                                            <p:cTn id="39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4" fill="hold" nodeType="withEffect" p14:presetBounceEnd="8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3000">
                                          <p:cBhvr additive="base">
                                            <p:cTn id="42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3000">
                                          <p:cBhvr additive="base">
                                            <p:cTn id="43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5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50" presetID="26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2" dur="58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1822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664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664" tmFilter="0, 0; 0.125,0.2665; 0.25,0.4; 0.375,0.465; 0.5,0.5;  0.625,0.535; 0.75,0.6; 0.875,0.7335; 1,1">
                                              <p:stCondLst>
                                                <p:cond delay="664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332" tmFilter="0, 0; 0.125,0.2665; 0.25,0.4; 0.375,0.465; 0.5,0.5;  0.625,0.535; 0.75,0.6; 0.875,0.7335; 1,1">
                                              <p:stCondLst>
                                                <p:cond delay="1324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64" tmFilter="0, 0; 0.125,0.2665; 0.25,0.4; 0.375,0.465; 0.5,0.5;  0.625,0.535; 0.75,0.6; 0.875,0.7335; 1,1">
                                              <p:stCondLst>
                                                <p:cond delay="1656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58" dur="26">
                                              <p:stCondLst>
                                                <p:cond delay="65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59" dur="166" decel="50000">
                                              <p:stCondLst>
                                                <p:cond delay="676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60" dur="26">
                                              <p:stCondLst>
                                                <p:cond delay="1312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61" dur="166" decel="50000">
                                              <p:stCondLst>
                                                <p:cond delay="1338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62" dur="26">
                                              <p:stCondLst>
                                                <p:cond delay="1642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63" dur="166" decel="50000">
                                              <p:stCondLst>
                                                <p:cond delay="1668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64" dur="26">
                                              <p:stCondLst>
                                                <p:cond delay="1808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65" dur="166" decel="50000">
                                              <p:stCondLst>
                                                <p:cond delay="1834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6" presetID="6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68" dur="2000"/>
                                            <p:tgtEl>
                                              <p:spTgt spid="10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6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71" dur="2000"/>
                                            <p:tgtEl>
                                              <p:spTgt spid="10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1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3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5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50" presetID="26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2" dur="58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1822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664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664" tmFilter="0, 0; 0.125,0.2665; 0.25,0.4; 0.375,0.465; 0.5,0.5;  0.625,0.535; 0.75,0.6; 0.875,0.7335; 1,1">
                                              <p:stCondLst>
                                                <p:cond delay="664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332" tmFilter="0, 0; 0.125,0.2665; 0.25,0.4; 0.375,0.465; 0.5,0.5;  0.625,0.535; 0.75,0.6; 0.875,0.7335; 1,1">
                                              <p:stCondLst>
                                                <p:cond delay="1324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64" tmFilter="0, 0; 0.125,0.2665; 0.25,0.4; 0.375,0.465; 0.5,0.5;  0.625,0.535; 0.75,0.6; 0.875,0.7335; 1,1">
                                              <p:stCondLst>
                                                <p:cond delay="1656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58" dur="26">
                                              <p:stCondLst>
                                                <p:cond delay="65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59" dur="166" decel="50000">
                                              <p:stCondLst>
                                                <p:cond delay="676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60" dur="26">
                                              <p:stCondLst>
                                                <p:cond delay="1312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61" dur="166" decel="50000">
                                              <p:stCondLst>
                                                <p:cond delay="1338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62" dur="26">
                                              <p:stCondLst>
                                                <p:cond delay="1642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63" dur="166" decel="50000">
                                              <p:stCondLst>
                                                <p:cond delay="1668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64" dur="26">
                                              <p:stCondLst>
                                                <p:cond delay="1808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65" dur="166" decel="50000">
                                              <p:stCondLst>
                                                <p:cond delay="1834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6" presetID="6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68" dur="2000"/>
                                            <p:tgtEl>
                                              <p:spTgt spid="10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6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71" dur="2000"/>
                                            <p:tgtEl>
                                              <p:spTgt spid="10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2639645"/>
              </p:ext>
            </p:extLst>
          </p:nvPr>
        </p:nvGraphicFramePr>
        <p:xfrm>
          <a:off x="3403079" y="1542012"/>
          <a:ext cx="6807721" cy="4993654"/>
        </p:xfrm>
        <a:graphic>
          <a:graphicData uri="http://schemas.openxmlformats.org/drawingml/2006/table">
            <a:tbl>
              <a:tblPr/>
              <a:tblGrid>
                <a:gridCol w="1363313"/>
                <a:gridCol w="5444408"/>
              </a:tblGrid>
              <a:tr h="56802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標楷體" panose="03000509000000000000" pitchFamily="65" charset="-120"/>
                        </a:rPr>
                        <a:t>科目</a:t>
                      </a: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標楷體" panose="03000509000000000000" pitchFamily="65" charset="-120"/>
                        </a:rPr>
                        <a:t>評分項目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6265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標楷體" panose="03000509000000000000" pitchFamily="65" charset="-120"/>
                        </a:rPr>
                        <a:t>國語</a:t>
                      </a: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標楷體" panose="03000509000000000000" pitchFamily="65" charset="-120"/>
                        </a:rPr>
                        <a:t>一、期中期末考：佔</a:t>
                      </a:r>
                      <a:r>
                        <a:rPr kumimoji="1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標楷體" panose="03000509000000000000" pitchFamily="65" charset="-120"/>
                        </a:rPr>
                        <a:t>50%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標楷體" panose="03000509000000000000" pitchFamily="65" charset="-120"/>
                        </a:rPr>
                        <a:t>二、作業及平時小考： 佔</a:t>
                      </a:r>
                      <a:r>
                        <a:rPr kumimoji="1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標楷體" panose="03000509000000000000" pitchFamily="65" charset="-120"/>
                        </a:rPr>
                        <a:t>50%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標楷體" panose="03000509000000000000" pitchFamily="65" charset="-120"/>
                        </a:rPr>
                        <a:t>(1)</a:t>
                      </a:r>
                      <a:r>
                        <a:rPr kumimoji="1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標楷體" panose="03000509000000000000" pitchFamily="65" charset="-120"/>
                        </a:rPr>
                        <a:t>作業</a:t>
                      </a:r>
                      <a:r>
                        <a:rPr kumimoji="1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標楷體" panose="03000509000000000000" pitchFamily="65" charset="-120"/>
                        </a:rPr>
                        <a:t>20%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標楷體" panose="03000509000000000000" pitchFamily="65" charset="-120"/>
                        </a:rPr>
                        <a:t>(2)</a:t>
                      </a:r>
                      <a:r>
                        <a:rPr kumimoji="1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標楷體" panose="03000509000000000000" pitchFamily="65" charset="-120"/>
                        </a:rPr>
                        <a:t>小考</a:t>
                      </a:r>
                      <a:r>
                        <a:rPr kumimoji="1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標楷體" panose="03000509000000000000" pitchFamily="65" charset="-120"/>
                        </a:rPr>
                        <a:t>+</a:t>
                      </a:r>
                      <a:r>
                        <a:rPr kumimoji="1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標楷體" panose="03000509000000000000" pitchFamily="65" charset="-120"/>
                        </a:rPr>
                        <a:t>聽寫</a:t>
                      </a:r>
                      <a:r>
                        <a:rPr kumimoji="1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標楷體" panose="03000509000000000000" pitchFamily="65" charset="-120"/>
                        </a:rPr>
                        <a:t>20%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標楷體" panose="03000509000000000000" pitchFamily="65" charset="-120"/>
                        </a:rPr>
                        <a:t>(3)</a:t>
                      </a:r>
                      <a:r>
                        <a:rPr kumimoji="1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標楷體" panose="03000509000000000000" pitchFamily="65" charset="-120"/>
                        </a:rPr>
                        <a:t>上課發表與學習態度</a:t>
                      </a:r>
                      <a:r>
                        <a:rPr kumimoji="1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標楷體" panose="03000509000000000000" pitchFamily="65" charset="-120"/>
                        </a:rPr>
                        <a:t>10%</a:t>
                      </a:r>
                      <a:endParaRPr kumimoji="1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新細明體" panose="02020500000000000000" pitchFamily="18" charset="-120"/>
                      </a:endParaRP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6265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標楷體" panose="03000509000000000000" pitchFamily="65" charset="-120"/>
                        </a:rPr>
                        <a:t>數學</a:t>
                      </a: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標楷體" panose="03000509000000000000" pitchFamily="65" charset="-120"/>
                        </a:rPr>
                        <a:t>一、期中期末考：佔</a:t>
                      </a:r>
                      <a:r>
                        <a:rPr kumimoji="1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標楷體" panose="03000509000000000000" pitchFamily="65" charset="-120"/>
                        </a:rPr>
                        <a:t>50%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標楷體" panose="03000509000000000000" pitchFamily="65" charset="-120"/>
                        </a:rPr>
                        <a:t>二、作業及平時小考： 佔</a:t>
                      </a:r>
                      <a:r>
                        <a:rPr kumimoji="1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標楷體" panose="03000509000000000000" pitchFamily="65" charset="-120"/>
                        </a:rPr>
                        <a:t>50%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標楷體" panose="03000509000000000000" pitchFamily="65" charset="-120"/>
                        </a:rPr>
                        <a:t>(1)</a:t>
                      </a:r>
                      <a:r>
                        <a:rPr kumimoji="1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標楷體" panose="03000509000000000000" pitchFamily="65" charset="-120"/>
                        </a:rPr>
                        <a:t>作業</a:t>
                      </a:r>
                      <a:r>
                        <a:rPr kumimoji="1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標楷體" panose="03000509000000000000" pitchFamily="65" charset="-120"/>
                        </a:rPr>
                        <a:t>20%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標楷體" panose="03000509000000000000" pitchFamily="65" charset="-120"/>
                        </a:rPr>
                        <a:t>(2)</a:t>
                      </a:r>
                      <a:r>
                        <a:rPr kumimoji="1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標楷體" panose="03000509000000000000" pitchFamily="65" charset="-120"/>
                        </a:rPr>
                        <a:t>小考</a:t>
                      </a:r>
                      <a:r>
                        <a:rPr kumimoji="1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標楷體" panose="03000509000000000000" pitchFamily="65" charset="-120"/>
                        </a:rPr>
                        <a:t>20%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標楷體" panose="03000509000000000000" pitchFamily="65" charset="-120"/>
                        </a:rPr>
                        <a:t>(3)</a:t>
                      </a:r>
                      <a:r>
                        <a:rPr kumimoji="1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標楷體" panose="03000509000000000000" pitchFamily="65" charset="-120"/>
                        </a:rPr>
                        <a:t>上課發表與學習態度</a:t>
                      </a:r>
                      <a:r>
                        <a:rPr kumimoji="1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標楷體" panose="03000509000000000000" pitchFamily="65" charset="-120"/>
                        </a:rPr>
                        <a:t>10%</a:t>
                      </a:r>
                      <a:endParaRPr kumimoji="1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新細明體" panose="02020500000000000000" pitchFamily="18" charset="-120"/>
                      </a:endParaRP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3" name="组合 24">
            <a:extLst>
              <a:ext uri="{FF2B5EF4-FFF2-40B4-BE49-F238E27FC236}">
                <a16:creationId xmlns:a16="http://schemas.microsoft.com/office/drawing/2014/main" xmlns="" id="{8F0E6F34-B42C-445C-883A-304740B65745}"/>
              </a:ext>
            </a:extLst>
          </p:cNvPr>
          <p:cNvGrpSpPr/>
          <p:nvPr/>
        </p:nvGrpSpPr>
        <p:grpSpPr>
          <a:xfrm>
            <a:off x="637498" y="-203200"/>
            <a:ext cx="4015125" cy="1883693"/>
            <a:chOff x="3766010" y="409477"/>
            <a:chExt cx="4282612" cy="1883693"/>
          </a:xfrm>
        </p:grpSpPr>
        <p:pic>
          <p:nvPicPr>
            <p:cNvPr id="4" name="图片 25">
              <a:extLst>
                <a:ext uri="{FF2B5EF4-FFF2-40B4-BE49-F238E27FC236}">
                  <a16:creationId xmlns:a16="http://schemas.microsoft.com/office/drawing/2014/main" xmlns="" id="{5AFD24FE-86A2-4909-B6D1-338E3B1A10C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766010" y="409477"/>
              <a:ext cx="4282612" cy="1883693"/>
            </a:xfrm>
            <a:prstGeom prst="rect">
              <a:avLst/>
            </a:prstGeom>
          </p:spPr>
        </p:pic>
        <p:sp>
          <p:nvSpPr>
            <p:cNvPr id="5" name="文本框 26">
              <a:extLst>
                <a:ext uri="{FF2B5EF4-FFF2-40B4-BE49-F238E27FC236}">
                  <a16:creationId xmlns:a16="http://schemas.microsoft.com/office/drawing/2014/main" xmlns="" id="{06542C46-BF95-4027-BD6A-6A9F9F704B0E}"/>
                </a:ext>
              </a:extLst>
            </p:cNvPr>
            <p:cNvSpPr txBox="1"/>
            <p:nvPr/>
          </p:nvSpPr>
          <p:spPr>
            <a:xfrm>
              <a:off x="4542972" y="751160"/>
              <a:ext cx="142858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3600" dirty="0" smtClean="0">
                  <a:solidFill>
                    <a:srgbClr val="310B3C"/>
                  </a:solidFill>
                  <a:cs typeface="+mn-ea"/>
                  <a:sym typeface="+mn-lt"/>
                </a:rPr>
                <a:t>評分</a:t>
              </a:r>
              <a:endParaRPr lang="en-US" altLang="zh-TW" sz="3600" dirty="0" smtClean="0">
                <a:solidFill>
                  <a:srgbClr val="310B3C"/>
                </a:solidFill>
                <a:cs typeface="+mn-ea"/>
                <a:sym typeface="+mn-lt"/>
              </a:endParaRPr>
            </a:p>
            <a:p>
              <a:r>
                <a:rPr lang="zh-TW" altLang="en-US" sz="3600" dirty="0">
                  <a:solidFill>
                    <a:srgbClr val="310B3C"/>
                  </a:solidFill>
                  <a:cs typeface="+mn-ea"/>
                  <a:sym typeface="+mn-lt"/>
                </a:rPr>
                <a:t>項目</a:t>
              </a:r>
              <a:endParaRPr lang="zh-CN" altLang="en-US" sz="3600" dirty="0">
                <a:solidFill>
                  <a:srgbClr val="310B3C"/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80911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0641434"/>
              </p:ext>
            </p:extLst>
          </p:nvPr>
        </p:nvGraphicFramePr>
        <p:xfrm>
          <a:off x="2628900" y="1787525"/>
          <a:ext cx="7776864" cy="4199887"/>
        </p:xfrm>
        <a:graphic>
          <a:graphicData uri="http://schemas.openxmlformats.org/drawingml/2006/table">
            <a:tbl>
              <a:tblPr/>
              <a:tblGrid>
                <a:gridCol w="1671512"/>
                <a:gridCol w="6105352"/>
              </a:tblGrid>
              <a:tr h="6093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標楷體" panose="03000509000000000000" pitchFamily="65" charset="-120"/>
                        </a:rPr>
                        <a:t>科目</a:t>
                      </a: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標楷體" panose="03000509000000000000" pitchFamily="65" charset="-120"/>
                        </a:rPr>
                        <a:t>評分項目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4225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標楷體" panose="03000509000000000000" pitchFamily="65" charset="-120"/>
                        </a:rPr>
                        <a:t>綜合活動</a:t>
                      </a: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標楷體" panose="03000509000000000000" pitchFamily="65" charset="-120"/>
                        </a:rPr>
                        <a:t>一、評分方式</a:t>
                      </a:r>
                      <a:r>
                        <a:rPr kumimoji="1" lang="en-US" altLang="zh-TW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標楷體" panose="03000509000000000000" pitchFamily="65" charset="-120"/>
                        </a:rPr>
                        <a:t>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標楷體" panose="03000509000000000000" pitchFamily="65" charset="-120"/>
                        </a:rPr>
                        <a:t> </a:t>
                      </a:r>
                      <a:r>
                        <a:rPr kumimoji="1" lang="en-US" altLang="zh-TW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標楷體" panose="03000509000000000000" pitchFamily="65" charset="-120"/>
                        </a:rPr>
                        <a:t>(1)</a:t>
                      </a:r>
                      <a:r>
                        <a:rPr kumimoji="1" lang="zh-TW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標楷體" panose="03000509000000000000" pitchFamily="65" charset="-120"/>
                        </a:rPr>
                        <a:t>學習單或作業</a:t>
                      </a:r>
                      <a:r>
                        <a:rPr kumimoji="1" lang="en-US" altLang="zh-TW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標楷體" panose="03000509000000000000" pitchFamily="65" charset="-120"/>
                        </a:rPr>
                        <a:t>70%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標楷體" panose="03000509000000000000" pitchFamily="65" charset="-120"/>
                        </a:rPr>
                        <a:t> </a:t>
                      </a:r>
                      <a:r>
                        <a:rPr kumimoji="1" lang="en-US" altLang="zh-TW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標楷體" panose="03000509000000000000" pitchFamily="65" charset="-120"/>
                        </a:rPr>
                        <a:t>(2)</a:t>
                      </a:r>
                      <a:r>
                        <a:rPr kumimoji="1" lang="zh-TW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標楷體" panose="03000509000000000000" pitchFamily="65" charset="-120"/>
                        </a:rPr>
                        <a:t>上課發表與學習態度</a:t>
                      </a:r>
                      <a:r>
                        <a:rPr kumimoji="1" lang="en-US" altLang="zh-TW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標楷體" panose="03000509000000000000" pitchFamily="65" charset="-120"/>
                        </a:rPr>
                        <a:t>30%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標楷體" panose="03000509000000000000" pitchFamily="65" charset="-120"/>
                        </a:rPr>
                        <a:t>二、評分項目</a:t>
                      </a:r>
                      <a:r>
                        <a:rPr kumimoji="1" lang="en-US" altLang="zh-TW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標楷體" panose="03000509000000000000" pitchFamily="65" charset="-120"/>
                        </a:rPr>
                        <a:t>:</a:t>
                      </a:r>
                      <a:endParaRPr kumimoji="1" lang="zh-TW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標楷體" panose="03000509000000000000" pitchFamily="65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標楷體" panose="03000509000000000000" pitchFamily="65" charset="-120"/>
                        </a:rPr>
                        <a:t>學習單、作業、學習態度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標楷體" panose="03000509000000000000" pitchFamily="65" charset="-120"/>
                        </a:rPr>
                        <a:t>行為檢核（活動參與、執行）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標楷體" panose="03000509000000000000" pitchFamily="65" charset="-120"/>
                        </a:rPr>
                        <a:t>實作評量（闖關）</a:t>
                      </a:r>
                      <a:r>
                        <a:rPr kumimoji="1" lang="zh-TW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新細明體" panose="02020500000000000000" pitchFamily="18" charset="-120"/>
                        </a:rPr>
                        <a:t>  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3" name="组合 24">
            <a:extLst>
              <a:ext uri="{FF2B5EF4-FFF2-40B4-BE49-F238E27FC236}">
                <a16:creationId xmlns:a16="http://schemas.microsoft.com/office/drawing/2014/main" xmlns="" id="{8F0E6F34-B42C-445C-883A-304740B65745}"/>
              </a:ext>
            </a:extLst>
          </p:cNvPr>
          <p:cNvGrpSpPr/>
          <p:nvPr/>
        </p:nvGrpSpPr>
        <p:grpSpPr>
          <a:xfrm>
            <a:off x="328864" y="113083"/>
            <a:ext cx="4015125" cy="1883693"/>
            <a:chOff x="3766010" y="409477"/>
            <a:chExt cx="4282612" cy="1883693"/>
          </a:xfrm>
        </p:grpSpPr>
        <p:pic>
          <p:nvPicPr>
            <p:cNvPr id="4" name="图片 25">
              <a:extLst>
                <a:ext uri="{FF2B5EF4-FFF2-40B4-BE49-F238E27FC236}">
                  <a16:creationId xmlns:a16="http://schemas.microsoft.com/office/drawing/2014/main" xmlns="" id="{5AFD24FE-86A2-4909-B6D1-338E3B1A10C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766010" y="409477"/>
              <a:ext cx="4282612" cy="1883693"/>
            </a:xfrm>
            <a:prstGeom prst="rect">
              <a:avLst/>
            </a:prstGeom>
          </p:spPr>
        </p:pic>
        <p:sp>
          <p:nvSpPr>
            <p:cNvPr id="5" name="文本框 26">
              <a:extLst>
                <a:ext uri="{FF2B5EF4-FFF2-40B4-BE49-F238E27FC236}">
                  <a16:creationId xmlns:a16="http://schemas.microsoft.com/office/drawing/2014/main" xmlns="" id="{06542C46-BF95-4027-BD6A-6A9F9F704B0E}"/>
                </a:ext>
              </a:extLst>
            </p:cNvPr>
            <p:cNvSpPr txBox="1"/>
            <p:nvPr/>
          </p:nvSpPr>
          <p:spPr>
            <a:xfrm>
              <a:off x="4542972" y="751160"/>
              <a:ext cx="142858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3600" dirty="0" smtClean="0">
                  <a:solidFill>
                    <a:srgbClr val="310B3C"/>
                  </a:solidFill>
                  <a:cs typeface="+mn-ea"/>
                  <a:sym typeface="+mn-lt"/>
                </a:rPr>
                <a:t>評分</a:t>
              </a:r>
              <a:endParaRPr lang="en-US" altLang="zh-TW" sz="3600" dirty="0" smtClean="0">
                <a:solidFill>
                  <a:srgbClr val="310B3C"/>
                </a:solidFill>
                <a:cs typeface="+mn-ea"/>
                <a:sym typeface="+mn-lt"/>
              </a:endParaRPr>
            </a:p>
            <a:p>
              <a:r>
                <a:rPr lang="zh-TW" altLang="en-US" sz="3600" dirty="0">
                  <a:solidFill>
                    <a:srgbClr val="310B3C"/>
                  </a:solidFill>
                  <a:cs typeface="+mn-ea"/>
                  <a:sym typeface="+mn-lt"/>
                </a:rPr>
                <a:t>項目</a:t>
              </a:r>
              <a:endParaRPr lang="zh-CN" altLang="en-US" sz="3600" dirty="0">
                <a:solidFill>
                  <a:srgbClr val="310B3C"/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42880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8C5C92F9-C7C1-453B-A8D0-AA4585FEE4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157" y="291437"/>
            <a:ext cx="7752587" cy="3704342"/>
          </a:xfrm>
          <a:prstGeom prst="rect">
            <a:avLst/>
          </a:prstGeom>
        </p:spPr>
      </p:pic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787E99DA-57CA-4001-AC86-555F667B69D0}"/>
              </a:ext>
            </a:extLst>
          </p:cNvPr>
          <p:cNvGrpSpPr/>
          <p:nvPr/>
        </p:nvGrpSpPr>
        <p:grpSpPr>
          <a:xfrm>
            <a:off x="4091070" y="1638583"/>
            <a:ext cx="6214072" cy="4714392"/>
            <a:chOff x="4091070" y="1638583"/>
            <a:chExt cx="6214072" cy="4714392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xmlns="" id="{9E5BDD1D-68DF-4856-8C4E-08540A7F4BE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91070" y="1638583"/>
              <a:ext cx="6214072" cy="4714392"/>
            </a:xfrm>
            <a:prstGeom prst="rect">
              <a:avLst/>
            </a:prstGeom>
          </p:spPr>
        </p:pic>
        <p:sp>
          <p:nvSpPr>
            <p:cNvPr id="9" name="矩形 8">
              <a:extLst>
                <a:ext uri="{FF2B5EF4-FFF2-40B4-BE49-F238E27FC236}">
                  <a16:creationId xmlns:a16="http://schemas.microsoft.com/office/drawing/2014/main" xmlns="" id="{42B50B75-BD25-4AD5-B424-D0E23CF4B001}"/>
                </a:ext>
              </a:extLst>
            </p:cNvPr>
            <p:cNvSpPr/>
            <p:nvPr/>
          </p:nvSpPr>
          <p:spPr>
            <a:xfrm>
              <a:off x="5704243" y="3537865"/>
              <a:ext cx="2983667" cy="11079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TW" sz="6600" b="1" dirty="0">
                  <a:solidFill>
                    <a:srgbClr val="310B3C"/>
                  </a:solidFill>
                  <a:cs typeface="+mn-ea"/>
                  <a:sym typeface="+mn-lt"/>
                </a:rPr>
                <a:t>Q</a:t>
              </a:r>
              <a:r>
                <a:rPr lang="zh-TW" altLang="en-US" sz="6600" b="1" dirty="0">
                  <a:solidFill>
                    <a:srgbClr val="310B3C"/>
                  </a:solidFill>
                  <a:cs typeface="+mn-ea"/>
                  <a:sym typeface="+mn-lt"/>
                </a:rPr>
                <a:t> </a:t>
              </a:r>
              <a:r>
                <a:rPr lang="en-US" altLang="zh-TW" sz="6600" b="1" dirty="0">
                  <a:solidFill>
                    <a:srgbClr val="310B3C"/>
                  </a:solidFill>
                  <a:cs typeface="+mn-ea"/>
                  <a:sym typeface="+mn-lt"/>
                </a:rPr>
                <a:t>&amp;</a:t>
              </a:r>
              <a:r>
                <a:rPr lang="zh-TW" altLang="en-US" sz="6600" b="1" dirty="0">
                  <a:solidFill>
                    <a:srgbClr val="310B3C"/>
                  </a:solidFill>
                  <a:cs typeface="+mn-ea"/>
                  <a:sym typeface="+mn-lt"/>
                </a:rPr>
                <a:t> </a:t>
              </a:r>
              <a:r>
                <a:rPr lang="en-US" altLang="zh-TW" sz="6600" b="1" dirty="0">
                  <a:solidFill>
                    <a:srgbClr val="310B3C"/>
                  </a:solidFill>
                  <a:cs typeface="+mn-ea"/>
                  <a:sym typeface="+mn-lt"/>
                </a:rPr>
                <a:t>A</a:t>
              </a:r>
              <a:endParaRPr lang="zh-CN" altLang="en-US" sz="6600" b="1" dirty="0">
                <a:solidFill>
                  <a:srgbClr val="310B3C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171D9F4C-E5BE-4679-956D-9798B91B36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6960" y="5050054"/>
            <a:ext cx="1512002" cy="2159522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BD3B99B1-0EDC-48CA-A159-67A544D3B3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50241" y="5295943"/>
            <a:ext cx="1404621" cy="2074961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FF3F3490-5B5F-47A7-8CBF-B744400B214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376" y="3759199"/>
            <a:ext cx="1958585" cy="3725167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1B819232-E9E2-43F5-9786-47F876A6C87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01082" y="3442429"/>
            <a:ext cx="1915784" cy="3767147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8F78CE61-6DB2-41B9-9947-9A57945405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19494" y="5159867"/>
            <a:ext cx="1404621" cy="2074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027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4" fill="hold" nodeType="withEffect" p14:presetBounceEnd="8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3000">
                                          <p:cBhvr additive="base">
                                            <p:cTn id="16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3000">
                                          <p:cBhvr additive="base">
                                            <p:cTn id="17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4" fill="hold" nodeType="withEffect" p14:presetBounceEnd="83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3000">
                                          <p:cBhvr additive="base">
                                            <p:cTn id="20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3000">
                                          <p:cBhvr additive="base">
                                            <p:cTn id="2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4" fill="hold" nodeType="withEffect" p14:presetBounceEnd="83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3000">
                                          <p:cBhvr additive="base">
                                            <p:cTn id="2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3000">
                                          <p:cBhvr additive="base">
                                            <p:cTn id="25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4" fill="hold" nodeType="withEffect" p14:presetBounceEnd="83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3000">
                                          <p:cBhvr additive="base">
                                            <p:cTn id="28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3000">
                                          <p:cBhvr additive="base">
                                            <p:cTn id="29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nodeType="withEffect" p14:presetBounceEnd="8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3000">
                                          <p:cBhvr additive="base">
                                            <p:cTn id="3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3000">
                                          <p:cBhvr additive="base">
                                            <p:cTn id="3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4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5FBCD084-6F0A-4114-A429-207B08CF16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882" y="276656"/>
            <a:ext cx="2984858" cy="2836397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A2B49333-5308-4358-87B3-9E8B682C4A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2961" y="890162"/>
            <a:ext cx="10364341" cy="3479024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AF90A632-5974-476C-BE09-BE6CC0EA16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21376" y="376047"/>
            <a:ext cx="2508565" cy="1174976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C9310885-5D25-45D4-9F29-B6996276DB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56960" y="5050054"/>
            <a:ext cx="1512002" cy="2159522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7E5DE857-D353-49DB-8A45-33D5A22092E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50241" y="5295943"/>
            <a:ext cx="1404621" cy="2074961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03353C1B-D902-4BFC-B30C-D870258263D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2878" y="4869036"/>
            <a:ext cx="1330027" cy="2615330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xmlns="" id="{059E76FF-F788-41C8-9D2F-7862DDE9941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57894" y="5549685"/>
            <a:ext cx="1068496" cy="1913633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xmlns="" id="{CB50C0EF-0637-4E19-8561-20BE2933ADF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376" y="3759199"/>
            <a:ext cx="1958585" cy="3725167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AF073045-362F-4CFF-9642-E01774C40C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01082" y="3442429"/>
            <a:ext cx="1915784" cy="3767147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xmlns="" id="{1945AE06-04F1-4EF9-BD79-5E97E8934B9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19494" y="5159867"/>
            <a:ext cx="1404621" cy="2074961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xmlns="" id="{EC5A89C9-CB20-4566-84BD-CEE58838A8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56357" y="5426739"/>
            <a:ext cx="1512002" cy="2159522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xmlns="" id="{D8AC588A-44EB-45C6-AB48-C38350F4296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6238068" y="5326002"/>
            <a:ext cx="1404621" cy="2074961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xmlns="" id="{128287F7-AB75-47A1-BCF9-883EF48B128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flipH="1">
            <a:off x="7228933" y="5024801"/>
            <a:ext cx="1161968" cy="2210027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xmlns="" id="{652E46B9-7E38-4CB6-BBBC-A2DB5B0C36C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67384" y="1991158"/>
            <a:ext cx="930674" cy="1277031"/>
          </a:xfrm>
          <a:prstGeom prst="rect">
            <a:avLst/>
          </a:prstGeom>
        </p:spPr>
      </p:pic>
      <p:sp>
        <p:nvSpPr>
          <p:cNvPr id="31" name="文本框 30">
            <a:extLst>
              <a:ext uri="{FF2B5EF4-FFF2-40B4-BE49-F238E27FC236}">
                <a16:creationId xmlns:a16="http://schemas.microsoft.com/office/drawing/2014/main" xmlns="" id="{EC13CA4E-A86C-4127-AC20-F6C6C2795A19}"/>
              </a:ext>
            </a:extLst>
          </p:cNvPr>
          <p:cNvSpPr txBox="1"/>
          <p:nvPr/>
        </p:nvSpPr>
        <p:spPr>
          <a:xfrm>
            <a:off x="3694553" y="1710623"/>
            <a:ext cx="1723549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6000" dirty="0">
                <a:solidFill>
                  <a:srgbClr val="310B3C"/>
                </a:solidFill>
                <a:cs typeface="+mn-ea"/>
                <a:sym typeface="+mn-lt"/>
              </a:rPr>
              <a:t>謝謝</a:t>
            </a:r>
            <a:endParaRPr lang="en-US" altLang="zh-TW" sz="6000" dirty="0">
              <a:solidFill>
                <a:srgbClr val="310B3C"/>
              </a:solidFill>
              <a:cs typeface="+mn-ea"/>
              <a:sym typeface="+mn-lt"/>
            </a:endParaRPr>
          </a:p>
          <a:p>
            <a:r>
              <a:rPr lang="zh-TW" altLang="en-US" sz="6000" dirty="0">
                <a:solidFill>
                  <a:srgbClr val="310B3C"/>
                </a:solidFill>
                <a:cs typeface="+mn-ea"/>
                <a:sym typeface="+mn-lt"/>
              </a:rPr>
              <a:t>聆聽</a:t>
            </a:r>
            <a:endParaRPr lang="en-US" altLang="zh-CN" sz="6000" dirty="0">
              <a:solidFill>
                <a:srgbClr val="310B3C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08611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8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3000">
                                          <p:cBhvr additive="base">
                                            <p:cTn id="7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3000">
                                          <p:cBhvr additive="base">
                                            <p:cTn id="8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8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3000">
                                          <p:cBhvr additive="base">
                                            <p:cTn id="11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3000">
                                          <p:cBhvr additive="base">
                                            <p:cTn id="12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8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3000">
                                          <p:cBhvr additive="base">
                                            <p:cTn id="15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3000">
                                          <p:cBhvr additive="base">
                                            <p:cTn id="16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 p14:presetBounceEnd="8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3000">
                                          <p:cBhvr additive="base">
                                            <p:cTn id="19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3000">
                                          <p:cBhvr additive="base">
                                            <p:cTn id="20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 p14:presetBounceEnd="8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3000">
                                          <p:cBhvr additive="base">
                                            <p:cTn id="23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3000">
                                          <p:cBhvr additive="base">
                                            <p:cTn id="24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nodeType="withEffect" p14:presetBounceEnd="8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3000">
                                          <p:cBhvr additive="base">
                                            <p:cTn id="27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3000">
                                          <p:cBhvr additive="base">
                                            <p:cTn id="28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nodeType="withEffect" p14:presetBounceEnd="8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3000">
                                          <p:cBhvr additive="base">
                                            <p:cTn id="31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3000">
                                          <p:cBhvr additive="base">
                                            <p:cTn id="32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nodeType="withEffect" p14:presetBounceEnd="8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3000">
                                          <p:cBhvr additive="base">
                                            <p:cTn id="35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3000">
                                          <p:cBhvr additive="base">
                                            <p:cTn id="36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nodeType="withEffect" p14:presetBounceEnd="8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3000">
                                          <p:cBhvr additive="base">
                                            <p:cTn id="39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3000">
                                          <p:cBhvr additive="base">
                                            <p:cTn id="40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nodeType="withEffect" p14:presetBounceEnd="8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3000">
                                          <p:cBhvr additive="base">
                                            <p:cTn id="43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3000">
                                          <p:cBhvr additive="base">
                                            <p:cTn id="44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1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3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500" tmFilter="0,0; .5, 1; 1, 1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26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3" dur="58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4" dur="1822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664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664" tmFilter="0, 0; 0.125,0.2665; 0.25,0.4; 0.375,0.465; 0.5,0.5;  0.625,0.535; 0.75,0.6; 0.875,0.7335; 1,1">
                                              <p:stCondLst>
                                                <p:cond delay="664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332" tmFilter="0, 0; 0.125,0.2665; 0.25,0.4; 0.375,0.465; 0.5,0.5;  0.625,0.535; 0.75,0.6; 0.875,0.7335; 1,1">
                                              <p:stCondLst>
                                                <p:cond delay="1324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164" tmFilter="0, 0; 0.125,0.2665; 0.25,0.4; 0.375,0.465; 0.5,0.5;  0.625,0.535; 0.75,0.6; 0.875,0.7335; 1,1">
                                              <p:stCondLst>
                                                <p:cond delay="1656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69" dur="26">
                                              <p:stCondLst>
                                                <p:cond delay="65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70" dur="166" decel="50000">
                                              <p:stCondLst>
                                                <p:cond delay="676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71" dur="26">
                                              <p:stCondLst>
                                                <p:cond delay="1312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72" dur="166" decel="50000">
                                              <p:stCondLst>
                                                <p:cond delay="1338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73" dur="26">
                                              <p:stCondLst>
                                                <p:cond delay="1642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74" dur="166" decel="50000">
                                              <p:stCondLst>
                                                <p:cond delay="1668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75" dur="26">
                                              <p:stCondLst>
                                                <p:cond delay="1808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76" dur="166" decel="50000">
                                              <p:stCondLst>
                                                <p:cond delay="1834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7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1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3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500" tmFilter="0,0; .5, 1; 1, 1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26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3" dur="58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4" dur="1822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664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664" tmFilter="0, 0; 0.125,0.2665; 0.25,0.4; 0.375,0.465; 0.5,0.5;  0.625,0.535; 0.75,0.6; 0.875,0.7335; 1,1">
                                              <p:stCondLst>
                                                <p:cond delay="664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332" tmFilter="0, 0; 0.125,0.2665; 0.25,0.4; 0.375,0.465; 0.5,0.5;  0.625,0.535; 0.75,0.6; 0.875,0.7335; 1,1">
                                              <p:stCondLst>
                                                <p:cond delay="1324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164" tmFilter="0, 0; 0.125,0.2665; 0.25,0.4; 0.375,0.465; 0.5,0.5;  0.625,0.535; 0.75,0.6; 0.875,0.7335; 1,1">
                                              <p:stCondLst>
                                                <p:cond delay="1656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69" dur="26">
                                              <p:stCondLst>
                                                <p:cond delay="65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70" dur="166" decel="50000">
                                              <p:stCondLst>
                                                <p:cond delay="676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71" dur="26">
                                              <p:stCondLst>
                                                <p:cond delay="1312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72" dur="166" decel="50000">
                                              <p:stCondLst>
                                                <p:cond delay="1338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73" dur="26">
                                              <p:stCondLst>
                                                <p:cond delay="1642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74" dur="166" decel="50000">
                                              <p:stCondLst>
                                                <p:cond delay="1668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75" dur="26">
                                              <p:stCondLst>
                                                <p:cond delay="1808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76" dur="166" decel="50000">
                                              <p:stCondLst>
                                                <p:cond delay="1834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7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1" grpId="0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4fy1ru4j">
      <a:majorFont>
        <a:latin typeface="微软雅黑" panose="020F0302020204030204"/>
        <a:ea typeface="方正卡通简体"/>
        <a:cs typeface=""/>
      </a:majorFont>
      <a:minorFont>
        <a:latin typeface="微软雅黑" panose="020F0502020204030204"/>
        <a:ea typeface="方正卡通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453</TotalTime>
  <Words>1709</Words>
  <Application>Microsoft Office PowerPoint</Application>
  <PresentationFormat>自訂</PresentationFormat>
  <Paragraphs>196</Paragraphs>
  <Slides>22</Slides>
  <Notes>14</Notes>
  <HiddenSlides>0</HiddenSlides>
  <MMClips>0</MMClips>
  <ScaleCrop>false</ScaleCrop>
  <HeadingPairs>
    <vt:vector size="4" baseType="variant">
      <vt:variant>
        <vt:lpstr>佈景主題</vt:lpstr>
      </vt:variant>
      <vt:variant>
        <vt:i4>2</vt:i4>
      </vt:variant>
      <vt:variant>
        <vt:lpstr>投影片標題</vt:lpstr>
      </vt:variant>
      <vt:variant>
        <vt:i4>22</vt:i4>
      </vt:variant>
    </vt:vector>
  </HeadingPairs>
  <TitlesOfParts>
    <vt:vector size="24" baseType="lpstr">
      <vt:lpstr>第一PPT，www.1ppt.com</vt:lpstr>
      <vt:lpstr>自定义设计方案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Manager>第一PPT</Manager>
  <Company>第一PPT，www.1ppt.com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手绘剪纸风</dc:title>
  <dc:creator>第一PPT</dc:creator>
  <cp:keywords>www.1ppt.com</cp:keywords>
  <dc:description>www.1ppt.com</dc:description>
  <cp:lastModifiedBy>施佩婷</cp:lastModifiedBy>
  <cp:revision>41</cp:revision>
  <dcterms:created xsi:type="dcterms:W3CDTF">2017-07-24T05:17:21Z</dcterms:created>
  <dcterms:modified xsi:type="dcterms:W3CDTF">2022-02-15T08:00:56Z</dcterms:modified>
</cp:coreProperties>
</file>