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1" r:id="rId4"/>
    <p:sldId id="263" r:id="rId5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60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2021/8/30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11875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2021/8/30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5377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2021/8/30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9873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2021/8/30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51198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2021/8/30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75317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2021/8/30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7994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2021/8/30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71017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2021/8/30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46471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2021/8/30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39925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2021/8/30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1280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2021/8/30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34985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357911-F848-4CF6-A472-E88FA292FA1C}" type="datetimeFigureOut">
              <a:rPr lang="zh-TW" altLang="en-US" smtClean="0"/>
              <a:t>2021/8/30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38357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zh-TW" altLang="en-US" dirty="0" smtClean="0"/>
              <a:t>生命教育課程四大項度</a:t>
            </a:r>
            <a:endParaRPr lang="zh-TW" altLang="en-US" dirty="0"/>
          </a:p>
        </p:txBody>
      </p:sp>
      <p:sp>
        <p:nvSpPr>
          <p:cNvPr id="7" name="文字版面配置區 6"/>
          <p:cNvSpPr>
            <a:spLocks noGrp="1"/>
          </p:cNvSpPr>
          <p:nvPr>
            <p:ph type="body"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zh-TW" altLang="zh-TW" kern="100" dirty="0">
                <a:ea typeface="標楷體"/>
                <a:cs typeface="Times New Roman"/>
              </a:rPr>
              <a:t>人與</a:t>
            </a:r>
            <a:r>
              <a:rPr lang="zh-TW" altLang="zh-TW" kern="100" dirty="0" smtClean="0">
                <a:ea typeface="標楷體"/>
                <a:cs typeface="Times New Roman"/>
              </a:rPr>
              <a:t>自己</a:t>
            </a:r>
            <a:r>
              <a:rPr lang="zh-TW" altLang="en-US" sz="1900" kern="100" dirty="0">
                <a:ea typeface="標楷體"/>
                <a:cs typeface="Times New Roman"/>
              </a:rPr>
              <a:t>（尊重和珍惜自己的</a:t>
            </a:r>
            <a:r>
              <a:rPr lang="zh-TW" altLang="en-US" sz="1900" kern="100" dirty="0" smtClean="0">
                <a:ea typeface="標楷體"/>
                <a:cs typeface="Times New Roman"/>
              </a:rPr>
              <a:t>生命）</a:t>
            </a:r>
            <a:endParaRPr lang="zh-TW" altLang="en-US" sz="1900" dirty="0"/>
          </a:p>
        </p:txBody>
      </p:sp>
      <p:sp>
        <p:nvSpPr>
          <p:cNvPr id="8" name="內容版面配置區 7"/>
          <p:cNvSpPr>
            <a:spLocks noGrp="1"/>
          </p:cNvSpPr>
          <p:nvPr>
            <p:ph sz="half" idx="2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152400" indent="-152400">
              <a:spcAft>
                <a:spcPts val="0"/>
              </a:spcAft>
            </a:pPr>
            <a:r>
              <a:rPr lang="en-US" altLang="zh-TW" kern="100" dirty="0">
                <a:latin typeface="標楷體"/>
                <a:cs typeface="Times New Roman"/>
              </a:rPr>
              <a:t>1.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瞭解自己</a:t>
            </a:r>
            <a:r>
              <a:rPr lang="en-US" altLang="zh-TW" kern="100" dirty="0"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認識自己的獨特性；學習了解個人的興趣，能力與特質。</a:t>
            </a:r>
            <a:endParaRPr lang="zh-TW" altLang="zh-TW" sz="3200" kern="100" dirty="0">
              <a:latin typeface="華康中黑體(P)"/>
              <a:cs typeface="Times New Roman"/>
            </a:endParaRPr>
          </a:p>
          <a:p>
            <a:pPr marL="152400" indent="-152400">
              <a:spcAft>
                <a:spcPts val="0"/>
              </a:spcAft>
            </a:pPr>
            <a:r>
              <a:rPr lang="en-US" altLang="zh-TW" kern="100" dirty="0">
                <a:latin typeface="標楷體"/>
                <a:cs typeface="Times New Roman"/>
              </a:rPr>
              <a:t>2.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欣賞與接納自己</a:t>
            </a:r>
            <a:r>
              <a:rPr lang="en-US" altLang="zh-TW" kern="100" dirty="0"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欣賞自己的優點，接納自己的弱點，肯定自我的價值；培養自我察覺的能力。</a:t>
            </a:r>
            <a:endParaRPr lang="zh-TW" altLang="zh-TW" sz="3200" kern="100" dirty="0">
              <a:latin typeface="華康中黑體(P)"/>
              <a:cs typeface="Times New Roman"/>
            </a:endParaRPr>
          </a:p>
          <a:p>
            <a:r>
              <a:rPr lang="en-US" altLang="zh-TW" kern="100" dirty="0">
                <a:latin typeface="標楷體"/>
                <a:cs typeface="Times New Roman"/>
              </a:rPr>
              <a:t>3.</a:t>
            </a:r>
            <a:r>
              <a:rPr lang="zh-TW" altLang="zh-TW" kern="100" dirty="0">
                <a:ea typeface="標楷體"/>
                <a:cs typeface="Times New Roman"/>
              </a:rPr>
              <a:t>發展自己</a:t>
            </a:r>
            <a:r>
              <a:rPr lang="en-US" altLang="zh-TW" kern="100" dirty="0">
                <a:ea typeface="標楷體"/>
                <a:cs typeface="Times New Roman"/>
              </a:rPr>
              <a:t>-</a:t>
            </a:r>
            <a:r>
              <a:rPr lang="zh-TW" altLang="zh-TW" kern="100" dirty="0">
                <a:ea typeface="標楷體"/>
                <a:cs typeface="Times New Roman"/>
              </a:rPr>
              <a:t>發展自己的特質與潛能（多元智慧，情緒管理等），運用批判思考，創造與正向思維能力，面對日常問題與未來的理想夢想。</a:t>
            </a:r>
            <a:endParaRPr lang="zh-TW" altLang="en-US" dirty="0"/>
          </a:p>
        </p:txBody>
      </p:sp>
      <p:sp>
        <p:nvSpPr>
          <p:cNvPr id="9" name="文字版面配置區 8"/>
          <p:cNvSpPr>
            <a:spLocks noGrp="1"/>
          </p:cNvSpPr>
          <p:nvPr>
            <p:ph type="body" sz="quarter" idx="3"/>
          </p:nvPr>
        </p:nvSpPr>
        <p:spPr>
          <a:xfrm>
            <a:off x="4716016" y="1556792"/>
            <a:ext cx="3969767" cy="92779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lvl="0"/>
            <a:r>
              <a:rPr lang="zh-TW" altLang="zh-TW" kern="100" dirty="0">
                <a:ea typeface="標楷體"/>
                <a:cs typeface="Times New Roman"/>
              </a:rPr>
              <a:t>人與</a:t>
            </a:r>
            <a:r>
              <a:rPr lang="zh-TW" altLang="zh-TW" kern="100" dirty="0" smtClean="0">
                <a:ea typeface="標楷體"/>
                <a:cs typeface="Times New Roman"/>
              </a:rPr>
              <a:t>社會</a:t>
            </a:r>
            <a:r>
              <a:rPr lang="zh-TW" altLang="en-US" sz="1800" kern="100" dirty="0">
                <a:solidFill>
                  <a:prstClr val="black"/>
                </a:solidFill>
                <a:ea typeface="標楷體"/>
                <a:cs typeface="Times New Roman"/>
              </a:rPr>
              <a:t>（尊重和</a:t>
            </a:r>
            <a:r>
              <a:rPr lang="zh-TW" altLang="en-US" sz="1800" kern="100" dirty="0" smtClean="0">
                <a:solidFill>
                  <a:prstClr val="black"/>
                </a:solidFill>
                <a:ea typeface="標楷體"/>
                <a:cs typeface="Times New Roman"/>
              </a:rPr>
              <a:t>珍惜他人的</a:t>
            </a:r>
            <a:r>
              <a:rPr lang="zh-TW" altLang="en-US" sz="1800" kern="100" dirty="0">
                <a:solidFill>
                  <a:prstClr val="black"/>
                </a:solidFill>
                <a:ea typeface="標楷體"/>
                <a:cs typeface="Times New Roman"/>
              </a:rPr>
              <a:t>生命）</a:t>
            </a:r>
            <a:endParaRPr lang="zh-TW" altLang="en-US" sz="1800" dirty="0">
              <a:solidFill>
                <a:prstClr val="black"/>
              </a:solidFill>
            </a:endParaRPr>
          </a:p>
          <a:p>
            <a:endParaRPr lang="zh-TW" altLang="en-US" dirty="0"/>
          </a:p>
        </p:txBody>
      </p:sp>
      <p:sp>
        <p:nvSpPr>
          <p:cNvPr id="10" name="內容版面配置區 9"/>
          <p:cNvSpPr>
            <a:spLocks noGrp="1"/>
          </p:cNvSpPr>
          <p:nvPr>
            <p:ph sz="quarter" idx="4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altLang="zh-TW" kern="100" dirty="0">
                <a:latin typeface="標楷體"/>
                <a:cs typeface="Times New Roman"/>
              </a:rPr>
              <a:t>1.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培養同理心</a:t>
            </a:r>
            <a:r>
              <a:rPr lang="en-US" altLang="zh-TW" kern="100" dirty="0"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面對不同的群族</a:t>
            </a:r>
            <a:r>
              <a:rPr lang="zh-TW" altLang="zh-TW" kern="100" dirty="0" smtClean="0">
                <a:latin typeface="華康中黑體(P)"/>
                <a:ea typeface="標楷體"/>
                <a:cs typeface="Times New Roman"/>
              </a:rPr>
              <a:t>，</a:t>
            </a:r>
            <a:endParaRPr lang="en-US" altLang="zh-TW" kern="100" dirty="0" smtClean="0">
              <a:latin typeface="華康中黑體(P)"/>
              <a:ea typeface="標楷體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zh-TW" altLang="en-US" kern="100" dirty="0">
                <a:latin typeface="華康中黑體(P)"/>
                <a:ea typeface="標楷體"/>
                <a:cs typeface="Times New Roman"/>
              </a:rPr>
              <a:t> </a:t>
            </a:r>
            <a:r>
              <a:rPr lang="zh-TW" altLang="en-US" kern="100" dirty="0" smtClean="0">
                <a:latin typeface="華康中黑體(P)"/>
                <a:ea typeface="標楷體"/>
                <a:cs typeface="Times New Roman"/>
              </a:rPr>
              <a:t>    </a:t>
            </a:r>
            <a:r>
              <a:rPr lang="zh-TW" altLang="zh-TW" kern="100" dirty="0" smtClean="0">
                <a:latin typeface="華康中黑體(P)"/>
                <a:ea typeface="標楷體"/>
                <a:cs typeface="Times New Roman"/>
              </a:rPr>
              <a:t>性別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文化時，能學習體驗和</a:t>
            </a:r>
            <a:r>
              <a:rPr lang="zh-TW" altLang="zh-TW" kern="100" dirty="0" smtClean="0">
                <a:latin typeface="華康中黑體(P)"/>
                <a:ea typeface="標楷體"/>
                <a:cs typeface="Times New Roman"/>
              </a:rPr>
              <a:t>尊</a:t>
            </a:r>
            <a:endParaRPr lang="en-US" altLang="zh-TW" kern="100" dirty="0" smtClean="0">
              <a:latin typeface="華康中黑體(P)"/>
              <a:ea typeface="標楷體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zh-TW" altLang="en-US" kern="100" dirty="0">
                <a:latin typeface="華康中黑體(P)"/>
                <a:ea typeface="標楷體"/>
                <a:cs typeface="Times New Roman"/>
              </a:rPr>
              <a:t> </a:t>
            </a:r>
            <a:r>
              <a:rPr lang="zh-TW" altLang="en-US" kern="100" dirty="0" smtClean="0">
                <a:latin typeface="華康中黑體(P)"/>
                <a:ea typeface="標楷體"/>
                <a:cs typeface="Times New Roman"/>
              </a:rPr>
              <a:t>   </a:t>
            </a:r>
            <a:r>
              <a:rPr lang="zh-TW" altLang="zh-TW" kern="100" dirty="0" smtClean="0">
                <a:latin typeface="華康中黑體(P)"/>
                <a:ea typeface="標楷體"/>
                <a:cs typeface="Times New Roman"/>
              </a:rPr>
              <a:t>重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多元的價值觀，培養「</a:t>
            </a:r>
            <a:r>
              <a:rPr lang="zh-TW" altLang="zh-TW" kern="100" dirty="0" smtClean="0">
                <a:latin typeface="華康中黑體(P)"/>
                <a:ea typeface="標楷體"/>
                <a:cs typeface="Times New Roman"/>
              </a:rPr>
              <a:t>設身處地</a:t>
            </a:r>
            <a:endParaRPr lang="en-US" altLang="zh-TW" kern="100" dirty="0" smtClean="0">
              <a:latin typeface="華康中黑體(P)"/>
              <a:ea typeface="標楷體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zh-TW" altLang="en-US" kern="100" dirty="0">
                <a:latin typeface="華康中黑體(P)"/>
                <a:ea typeface="標楷體"/>
                <a:cs typeface="Times New Roman"/>
              </a:rPr>
              <a:t> </a:t>
            </a:r>
            <a:r>
              <a:rPr lang="zh-TW" altLang="en-US" kern="100" dirty="0" smtClean="0">
                <a:latin typeface="華康中黑體(P)"/>
                <a:ea typeface="標楷體"/>
                <a:cs typeface="Times New Roman"/>
              </a:rPr>
              <a:t>   </a:t>
            </a:r>
            <a:r>
              <a:rPr lang="zh-TW" altLang="zh-TW" kern="100" dirty="0" smtClean="0">
                <a:latin typeface="華康中黑體(P)"/>
                <a:ea typeface="標楷體"/>
                <a:cs typeface="Times New Roman"/>
              </a:rPr>
              <a:t>」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和「感同身受」的能力。</a:t>
            </a:r>
            <a:endParaRPr lang="zh-TW" altLang="zh-TW" sz="3200" kern="100" dirty="0">
              <a:latin typeface="華康中黑體(P)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n-US" altLang="zh-TW" kern="100" dirty="0">
                <a:latin typeface="標楷體"/>
                <a:cs typeface="Times New Roman"/>
              </a:rPr>
              <a:t>2.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欣賞與接納他人</a:t>
            </a:r>
            <a:r>
              <a:rPr lang="en-US" altLang="zh-TW" kern="100" dirty="0"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欣賞他人的</a:t>
            </a:r>
            <a:r>
              <a:rPr lang="zh-TW" altLang="zh-TW" kern="100" dirty="0" smtClean="0">
                <a:latin typeface="華康中黑體(P)"/>
                <a:ea typeface="標楷體"/>
                <a:cs typeface="Times New Roman"/>
              </a:rPr>
              <a:t>優</a:t>
            </a:r>
            <a:endParaRPr lang="en-US" altLang="zh-TW" kern="100" dirty="0" smtClean="0">
              <a:latin typeface="華康中黑體(P)"/>
              <a:ea typeface="標楷體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zh-TW" altLang="en-US" kern="100" dirty="0">
                <a:latin typeface="華康中黑體(P)"/>
                <a:ea typeface="標楷體"/>
                <a:cs typeface="Times New Roman"/>
              </a:rPr>
              <a:t> </a:t>
            </a:r>
            <a:r>
              <a:rPr lang="zh-TW" altLang="en-US" kern="100" dirty="0" smtClean="0">
                <a:latin typeface="華康中黑體(P)"/>
                <a:ea typeface="標楷體"/>
                <a:cs typeface="Times New Roman"/>
              </a:rPr>
              <a:t>   </a:t>
            </a:r>
            <a:r>
              <a:rPr lang="zh-TW" altLang="zh-TW" kern="100" dirty="0" smtClean="0">
                <a:latin typeface="華康中黑體(P)"/>
                <a:ea typeface="標楷體"/>
                <a:cs typeface="Times New Roman"/>
              </a:rPr>
              <a:t>點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，接納他人的弱點。</a:t>
            </a:r>
            <a:endParaRPr lang="zh-TW" altLang="zh-TW" sz="3200" kern="100" dirty="0">
              <a:latin typeface="華康中黑體(P)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n-US" altLang="zh-TW" kern="100" dirty="0">
                <a:latin typeface="標楷體"/>
                <a:cs typeface="Times New Roman"/>
              </a:rPr>
              <a:t>3.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尊重與關懷</a:t>
            </a:r>
            <a:r>
              <a:rPr lang="en-US" altLang="zh-TW" kern="100" dirty="0"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關懷弱勢族群或需要</a:t>
            </a:r>
            <a:r>
              <a:rPr lang="zh-TW" altLang="zh-TW" kern="100" dirty="0" smtClean="0">
                <a:latin typeface="華康中黑體(P)"/>
                <a:ea typeface="標楷體"/>
                <a:cs typeface="Times New Roman"/>
              </a:rPr>
              <a:t>幫助</a:t>
            </a:r>
            <a:endParaRPr lang="en-US" altLang="zh-TW" kern="100" dirty="0" smtClean="0">
              <a:latin typeface="華康中黑體(P)"/>
              <a:ea typeface="標楷體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zh-TW" altLang="en-US" kern="100" dirty="0">
                <a:latin typeface="華康中黑體(P)"/>
                <a:ea typeface="標楷體"/>
                <a:cs typeface="Times New Roman"/>
              </a:rPr>
              <a:t> </a:t>
            </a:r>
            <a:r>
              <a:rPr lang="zh-TW" altLang="en-US" kern="100" dirty="0" smtClean="0">
                <a:latin typeface="華康中黑體(P)"/>
                <a:ea typeface="標楷體"/>
                <a:cs typeface="Times New Roman"/>
              </a:rPr>
              <a:t>   </a:t>
            </a:r>
            <a:r>
              <a:rPr lang="zh-TW" altLang="zh-TW" kern="100" dirty="0" smtClean="0">
                <a:latin typeface="華康中黑體(P)"/>
                <a:ea typeface="標楷體"/>
                <a:cs typeface="Times New Roman"/>
              </a:rPr>
              <a:t>的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人，創造人際之間和諧的互動。</a:t>
            </a:r>
            <a:endParaRPr lang="zh-TW" altLang="zh-TW" sz="3200" kern="100" dirty="0">
              <a:latin typeface="華康中黑體(P)"/>
              <a:cs typeface="Times New Roman"/>
            </a:endParaRPr>
          </a:p>
          <a:p>
            <a:pPr marL="0" indent="0">
              <a:buNone/>
            </a:pPr>
            <a:r>
              <a:rPr lang="en-US" altLang="zh-TW" kern="100" dirty="0">
                <a:latin typeface="標楷體"/>
                <a:cs typeface="Times New Roman"/>
              </a:rPr>
              <a:t>4.</a:t>
            </a:r>
            <a:r>
              <a:rPr lang="zh-TW" altLang="zh-TW" kern="100" dirty="0">
                <a:ea typeface="標楷體"/>
                <a:cs typeface="Times New Roman"/>
              </a:rPr>
              <a:t>寬恕與包容</a:t>
            </a:r>
            <a:r>
              <a:rPr lang="en-US" altLang="zh-TW" kern="100" dirty="0">
                <a:ea typeface="標楷體"/>
                <a:cs typeface="Times New Roman"/>
              </a:rPr>
              <a:t>-</a:t>
            </a:r>
            <a:r>
              <a:rPr lang="zh-TW" altLang="zh-TW" kern="100" dirty="0">
                <a:ea typeface="標楷體"/>
                <a:cs typeface="Times New Roman"/>
              </a:rPr>
              <a:t>培養寬容，轉變偏見與</a:t>
            </a:r>
            <a:r>
              <a:rPr lang="zh-TW" altLang="zh-TW" kern="100" dirty="0" smtClean="0">
                <a:ea typeface="標楷體"/>
                <a:cs typeface="Times New Roman"/>
              </a:rPr>
              <a:t>岐</a:t>
            </a:r>
            <a:endParaRPr lang="en-US" altLang="zh-TW" kern="100" dirty="0" smtClean="0">
              <a:ea typeface="標楷體"/>
              <a:cs typeface="Times New Roman"/>
            </a:endParaRPr>
          </a:p>
          <a:p>
            <a:pPr marL="0" indent="0">
              <a:buNone/>
            </a:pPr>
            <a:r>
              <a:rPr lang="zh-TW" altLang="en-US" kern="100" dirty="0">
                <a:ea typeface="標楷體"/>
                <a:cs typeface="Times New Roman"/>
              </a:rPr>
              <a:t> </a:t>
            </a:r>
            <a:r>
              <a:rPr lang="zh-TW" altLang="en-US" kern="100" dirty="0" smtClean="0">
                <a:ea typeface="標楷體"/>
                <a:cs typeface="Times New Roman"/>
              </a:rPr>
              <a:t>   </a:t>
            </a:r>
            <a:r>
              <a:rPr lang="zh-TW" altLang="zh-TW" kern="100" dirty="0" smtClean="0">
                <a:ea typeface="標楷體"/>
                <a:cs typeface="Times New Roman"/>
              </a:rPr>
              <a:t>視</a:t>
            </a:r>
            <a:r>
              <a:rPr lang="zh-TW" altLang="zh-TW" kern="100" dirty="0">
                <a:ea typeface="標楷體"/>
                <a:cs typeface="Times New Roman"/>
              </a:rPr>
              <a:t>的態度；從家庭、班級學校、</a:t>
            </a:r>
            <a:r>
              <a:rPr lang="zh-TW" altLang="zh-TW" kern="100" dirty="0" smtClean="0">
                <a:ea typeface="標楷體"/>
                <a:cs typeface="Times New Roman"/>
              </a:rPr>
              <a:t>社區</a:t>
            </a:r>
            <a:endParaRPr lang="en-US" altLang="zh-TW" kern="100" dirty="0" smtClean="0">
              <a:ea typeface="標楷體"/>
              <a:cs typeface="Times New Roman"/>
            </a:endParaRPr>
          </a:p>
          <a:p>
            <a:pPr marL="0" indent="0">
              <a:buNone/>
            </a:pPr>
            <a:r>
              <a:rPr lang="zh-TW" altLang="en-US" kern="100" dirty="0">
                <a:ea typeface="標楷體"/>
                <a:cs typeface="Times New Roman"/>
              </a:rPr>
              <a:t> </a:t>
            </a:r>
            <a:r>
              <a:rPr lang="zh-TW" altLang="en-US" kern="100" dirty="0" smtClean="0">
                <a:ea typeface="標楷體"/>
                <a:cs typeface="Times New Roman"/>
              </a:rPr>
              <a:t>   </a:t>
            </a:r>
            <a:r>
              <a:rPr lang="zh-TW" altLang="zh-TW" kern="100" dirty="0" smtClean="0">
                <a:ea typeface="標楷體"/>
                <a:cs typeface="Times New Roman"/>
              </a:rPr>
              <a:t>社會</a:t>
            </a:r>
            <a:r>
              <a:rPr lang="zh-TW" altLang="zh-TW" kern="100" dirty="0">
                <a:ea typeface="標楷體"/>
                <a:cs typeface="Times New Roman"/>
              </a:rPr>
              <a:t>、世界等生活倫理出發，培養</a:t>
            </a:r>
            <a:r>
              <a:rPr lang="zh-TW" altLang="zh-TW" kern="100" dirty="0" smtClean="0">
                <a:ea typeface="標楷體"/>
                <a:cs typeface="Times New Roman"/>
              </a:rPr>
              <a:t>倫</a:t>
            </a:r>
            <a:endParaRPr lang="en-US" altLang="zh-TW" kern="100" dirty="0" smtClean="0">
              <a:ea typeface="標楷體"/>
              <a:cs typeface="Times New Roman"/>
            </a:endParaRPr>
          </a:p>
          <a:p>
            <a:pPr marL="0" indent="0">
              <a:buNone/>
            </a:pPr>
            <a:r>
              <a:rPr lang="zh-TW" altLang="en-US" kern="100" dirty="0">
                <a:ea typeface="標楷體"/>
                <a:cs typeface="Times New Roman"/>
              </a:rPr>
              <a:t> </a:t>
            </a:r>
            <a:r>
              <a:rPr lang="zh-TW" altLang="en-US" kern="100" dirty="0" smtClean="0">
                <a:ea typeface="標楷體"/>
                <a:cs typeface="Times New Roman"/>
              </a:rPr>
              <a:t>    </a:t>
            </a:r>
            <a:r>
              <a:rPr lang="zh-TW" altLang="zh-TW" kern="100" dirty="0" smtClean="0">
                <a:ea typeface="標楷體"/>
                <a:cs typeface="Times New Roman"/>
              </a:rPr>
              <a:t>理</a:t>
            </a:r>
            <a:r>
              <a:rPr lang="zh-TW" altLang="zh-TW" kern="100" dirty="0">
                <a:ea typeface="標楷體"/>
                <a:cs typeface="Times New Roman"/>
              </a:rPr>
              <a:t>關懷，對社會能有包容性的認識。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71183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>
                <a:solidFill>
                  <a:prstClr val="white"/>
                </a:solidFill>
                <a:cs typeface="+mn-cs"/>
              </a:rPr>
              <a:t>生命教育</a:t>
            </a:r>
            <a:r>
              <a:rPr lang="zh-TW" altLang="en-US" dirty="0" smtClean="0">
                <a:solidFill>
                  <a:prstClr val="white"/>
                </a:solidFill>
                <a:cs typeface="+mn-cs"/>
              </a:rPr>
              <a:t>課</a:t>
            </a:r>
            <a:r>
              <a:rPr lang="zh-TW" altLang="en-US" dirty="0">
                <a:solidFill>
                  <a:prstClr val="white"/>
                </a:solidFill>
                <a:cs typeface="+mn-cs"/>
              </a:rPr>
              <a:t>生命教育課程四大項度</a:t>
            </a:r>
            <a:r>
              <a:rPr lang="zh-TW" altLang="en-US" dirty="0" smtClean="0">
                <a:solidFill>
                  <a:prstClr val="white"/>
                </a:solidFill>
                <a:cs typeface="+mn-cs"/>
              </a:rPr>
              <a:t>程</a:t>
            </a:r>
            <a:r>
              <a:rPr lang="zh-TW" altLang="en-US" dirty="0">
                <a:solidFill>
                  <a:prstClr val="white"/>
                </a:solidFill>
                <a:cs typeface="+mn-cs"/>
              </a:rPr>
              <a:t>四大項度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zh-TW" altLang="zh-TW" kern="100" dirty="0" smtClean="0">
                <a:ea typeface="標楷體"/>
                <a:cs typeface="Times New Roman"/>
              </a:rPr>
              <a:t>人與自然</a:t>
            </a:r>
            <a:r>
              <a:rPr lang="zh-TW" altLang="en-US" sz="1800" kern="100" dirty="0" smtClean="0">
                <a:ea typeface="標楷體"/>
                <a:cs typeface="Times New Roman"/>
              </a:rPr>
              <a:t>（尊重和珍惜萬物的生命）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152400" indent="-152400">
              <a:spcAft>
                <a:spcPts val="0"/>
              </a:spcAft>
            </a:pPr>
            <a:r>
              <a:rPr lang="en-US" altLang="zh-TW" kern="100" dirty="0">
                <a:latin typeface="標楷體"/>
                <a:cs typeface="Times New Roman"/>
              </a:rPr>
              <a:t>1.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欣賞與愛護自然</a:t>
            </a:r>
            <a:r>
              <a:rPr lang="en-US" altLang="zh-TW" kern="100" dirty="0"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藉由接近自然，發現自然之美，進而關懷自然生命。</a:t>
            </a:r>
            <a:endParaRPr lang="zh-TW" altLang="zh-TW" sz="3200" kern="100" dirty="0">
              <a:latin typeface="華康中黑體(P)"/>
              <a:cs typeface="Times New Roman"/>
            </a:endParaRPr>
          </a:p>
          <a:p>
            <a:pPr marL="152400" indent="-152400">
              <a:spcAft>
                <a:spcPts val="0"/>
              </a:spcAft>
            </a:pPr>
            <a:r>
              <a:rPr lang="en-US" altLang="zh-TW" kern="100" dirty="0">
                <a:latin typeface="標楷體"/>
                <a:cs typeface="Times New Roman"/>
              </a:rPr>
              <a:t>2.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永續經營自然</a:t>
            </a:r>
            <a:r>
              <a:rPr lang="en-US" altLang="zh-TW" kern="100" dirty="0"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藉由觀察生態變化與思考環境問題，體認珍惜自然的重要。</a:t>
            </a:r>
            <a:endParaRPr lang="zh-TW" altLang="zh-TW" sz="3200" kern="100" dirty="0">
              <a:latin typeface="華康中黑體(P)"/>
              <a:cs typeface="Times New Roman"/>
            </a:endParaRPr>
          </a:p>
          <a:p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zh-TW" altLang="zh-TW" kern="100" dirty="0">
                <a:ea typeface="標楷體"/>
                <a:cs typeface="Times New Roman"/>
              </a:rPr>
              <a:t>人與</a:t>
            </a:r>
            <a:r>
              <a:rPr lang="zh-TW" altLang="zh-TW" kern="100" dirty="0" smtClean="0">
                <a:ea typeface="標楷體"/>
                <a:cs typeface="Times New Roman"/>
              </a:rPr>
              <a:t>天</a:t>
            </a:r>
            <a:r>
              <a:rPr lang="zh-TW" altLang="en-US" sz="1800" kern="100" dirty="0" smtClean="0">
                <a:ea typeface="標楷體"/>
                <a:cs typeface="Times New Roman"/>
              </a:rPr>
              <a:t>（體會生命的意義和存在價值）</a:t>
            </a:r>
            <a:endParaRPr lang="zh-TW" altLang="en-US" sz="1800" dirty="0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152400" indent="-152400">
              <a:spcAft>
                <a:spcPts val="0"/>
              </a:spcAft>
            </a:pPr>
            <a:r>
              <a:rPr lang="en-US" altLang="zh-TW" kern="100" dirty="0">
                <a:latin typeface="標楷體"/>
                <a:cs typeface="Times New Roman"/>
              </a:rPr>
              <a:t>1.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追求生命意義</a:t>
            </a:r>
            <a:r>
              <a:rPr lang="en-US" altLang="zh-TW" kern="100" dirty="0"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透過正確的生死觀和信仰（宗教）觀，追求正向積極的生命意義與人生態度。</a:t>
            </a:r>
            <a:endParaRPr lang="zh-TW" altLang="zh-TW" sz="3200" kern="100" dirty="0">
              <a:latin typeface="華康中黑體(P)"/>
              <a:cs typeface="Times New Roman"/>
            </a:endParaRPr>
          </a:p>
          <a:p>
            <a:r>
              <a:rPr lang="en-US" altLang="zh-TW" kern="100" dirty="0">
                <a:latin typeface="標楷體"/>
                <a:cs typeface="Times New Roman"/>
              </a:rPr>
              <a:t>2.</a:t>
            </a:r>
            <a:r>
              <a:rPr lang="zh-TW" altLang="zh-TW" kern="100" dirty="0">
                <a:ea typeface="標楷體"/>
                <a:cs typeface="Times New Roman"/>
              </a:rPr>
              <a:t>發現和擁有美德</a:t>
            </a:r>
            <a:r>
              <a:rPr lang="en-US" altLang="zh-TW" kern="100" dirty="0">
                <a:ea typeface="標楷體"/>
                <a:cs typeface="Times New Roman"/>
              </a:rPr>
              <a:t>-</a:t>
            </a:r>
            <a:r>
              <a:rPr lang="zh-TW" altLang="zh-TW" kern="100" dirty="0">
                <a:ea typeface="標楷體"/>
                <a:cs typeface="Times New Roman"/>
              </a:rPr>
              <a:t>發展人類的美好特質，培養對靈性的認知與覺察力。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09749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zh-TW" altLang="en-US" dirty="0"/>
              <a:t>生命教育課程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zh-TW" altLang="en-US" dirty="0" smtClean="0"/>
              <a:t>             一年級 能力指標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lvl="0"/>
            <a:r>
              <a:rPr lang="en-US" altLang="zh-TW" dirty="0">
                <a:solidFill>
                  <a:prstClr val="black"/>
                </a:solidFill>
              </a:rPr>
              <a:t>1.</a:t>
            </a:r>
            <a:r>
              <a:rPr lang="zh-TW" altLang="zh-TW" dirty="0">
                <a:solidFill>
                  <a:prstClr val="black"/>
                </a:solidFill>
              </a:rPr>
              <a:t>能明白生命的可貴及</a:t>
            </a:r>
            <a:r>
              <a:rPr lang="zh-TW" altLang="zh-TW" dirty="0" smtClean="0">
                <a:solidFill>
                  <a:prstClr val="black"/>
                </a:solidFill>
              </a:rPr>
              <a:t>友</a:t>
            </a:r>
            <a:endParaRPr lang="en-US" altLang="zh-TW" dirty="0" smtClean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zh-TW" altLang="en-US" dirty="0">
                <a:solidFill>
                  <a:prstClr val="black"/>
                </a:solidFill>
              </a:rPr>
              <a:t> </a:t>
            </a:r>
            <a:r>
              <a:rPr lang="zh-TW" altLang="en-US" dirty="0" smtClean="0">
                <a:solidFill>
                  <a:prstClr val="black"/>
                </a:solidFill>
              </a:rPr>
              <a:t>       </a:t>
            </a:r>
            <a:r>
              <a:rPr lang="zh-TW" altLang="zh-TW" dirty="0" smtClean="0">
                <a:solidFill>
                  <a:prstClr val="black"/>
                </a:solidFill>
              </a:rPr>
              <a:t>愛</a:t>
            </a:r>
            <a:r>
              <a:rPr lang="zh-TW" altLang="zh-TW" dirty="0">
                <a:solidFill>
                  <a:prstClr val="black"/>
                </a:solidFill>
              </a:rPr>
              <a:t>同學。</a:t>
            </a:r>
          </a:p>
          <a:p>
            <a:pPr lvl="0"/>
            <a:r>
              <a:rPr lang="en-US" altLang="zh-TW" dirty="0">
                <a:solidFill>
                  <a:prstClr val="black"/>
                </a:solidFill>
              </a:rPr>
              <a:t>2.</a:t>
            </a:r>
            <a:r>
              <a:rPr lang="zh-TW" altLang="zh-TW" dirty="0">
                <a:solidFill>
                  <a:prstClr val="black"/>
                </a:solidFill>
              </a:rPr>
              <a:t>能尊敬師長及愛護學校</a:t>
            </a:r>
            <a:endParaRPr lang="en-US" altLang="zh-TW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zh-TW" altLang="en-US" dirty="0" smtClean="0">
                <a:solidFill>
                  <a:prstClr val="black"/>
                </a:solidFill>
              </a:rPr>
              <a:t>        </a:t>
            </a:r>
            <a:r>
              <a:rPr lang="zh-TW" altLang="zh-TW" dirty="0" smtClean="0">
                <a:solidFill>
                  <a:prstClr val="black"/>
                </a:solidFill>
              </a:rPr>
              <a:t>公物</a:t>
            </a:r>
            <a:r>
              <a:rPr lang="zh-TW" altLang="en-US" dirty="0">
                <a:solidFill>
                  <a:prstClr val="black"/>
                </a:solidFill>
              </a:rPr>
              <a:t>。</a:t>
            </a:r>
            <a:endParaRPr lang="zh-TW" altLang="zh-TW" dirty="0">
              <a:solidFill>
                <a:prstClr val="black"/>
              </a:solidFill>
            </a:endParaRPr>
          </a:p>
          <a:p>
            <a:pPr lvl="0"/>
            <a:r>
              <a:rPr lang="en-US" altLang="zh-TW" dirty="0">
                <a:solidFill>
                  <a:prstClr val="black"/>
                </a:solidFill>
              </a:rPr>
              <a:t>3.</a:t>
            </a:r>
            <a:r>
              <a:rPr lang="zh-TW" altLang="zh-TW" dirty="0">
                <a:solidFill>
                  <a:prstClr val="black"/>
                </a:solidFill>
              </a:rPr>
              <a:t>能認真參加生命教育活</a:t>
            </a:r>
            <a:endParaRPr lang="en-US" altLang="zh-TW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zh-TW" altLang="en-US" dirty="0" smtClean="0">
                <a:solidFill>
                  <a:prstClr val="black"/>
                </a:solidFill>
              </a:rPr>
              <a:t>         </a:t>
            </a:r>
            <a:r>
              <a:rPr lang="zh-TW" altLang="zh-TW" dirty="0">
                <a:solidFill>
                  <a:prstClr val="black"/>
                </a:solidFill>
              </a:rPr>
              <a:t>動。</a:t>
            </a:r>
            <a:endParaRPr lang="zh-TW" altLang="en-US" dirty="0">
              <a:solidFill>
                <a:prstClr val="black"/>
              </a:solidFill>
            </a:endParaRPr>
          </a:p>
          <a:p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zh-TW" altLang="en-US" smtClean="0"/>
              <a:t>                    評分</a:t>
            </a:r>
            <a:r>
              <a:rPr lang="zh-TW" altLang="en-US" dirty="0" smtClean="0"/>
              <a:t>標準</a:t>
            </a:r>
            <a:endParaRPr lang="zh-TW" altLang="en-US" dirty="0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/>
            <a:r>
              <a:rPr lang="zh-TW" altLang="zh-TW" dirty="0">
                <a:solidFill>
                  <a:prstClr val="black"/>
                </a:solidFill>
              </a:rPr>
              <a:t>一、學習評量學習單書寫（</a:t>
            </a:r>
            <a:r>
              <a:rPr lang="en-US" altLang="zh-TW" dirty="0">
                <a:solidFill>
                  <a:prstClr val="black"/>
                </a:solidFill>
              </a:rPr>
              <a:t>20</a:t>
            </a:r>
            <a:r>
              <a:rPr lang="zh-TW" altLang="zh-TW" dirty="0">
                <a:solidFill>
                  <a:prstClr val="black"/>
                </a:solidFill>
              </a:rPr>
              <a:t>％）</a:t>
            </a:r>
          </a:p>
          <a:p>
            <a:pPr lvl="0"/>
            <a:r>
              <a:rPr lang="zh-TW" altLang="zh-TW" dirty="0">
                <a:solidFill>
                  <a:prstClr val="black"/>
                </a:solidFill>
              </a:rPr>
              <a:t>二、口頭報告個人口試（</a:t>
            </a:r>
            <a:r>
              <a:rPr lang="en-US" altLang="zh-TW" dirty="0">
                <a:solidFill>
                  <a:prstClr val="black"/>
                </a:solidFill>
              </a:rPr>
              <a:t>20</a:t>
            </a:r>
            <a:r>
              <a:rPr lang="zh-TW" altLang="zh-TW" dirty="0">
                <a:solidFill>
                  <a:prstClr val="black"/>
                </a:solidFill>
              </a:rPr>
              <a:t>％）</a:t>
            </a:r>
          </a:p>
          <a:p>
            <a:pPr lvl="0"/>
            <a:r>
              <a:rPr lang="zh-TW" altLang="zh-TW" dirty="0">
                <a:solidFill>
                  <a:prstClr val="black"/>
                </a:solidFill>
              </a:rPr>
              <a:t>三、分組討論上課討論秩序（</a:t>
            </a:r>
            <a:r>
              <a:rPr lang="en-US" altLang="zh-TW" dirty="0">
                <a:solidFill>
                  <a:prstClr val="black"/>
                </a:solidFill>
              </a:rPr>
              <a:t>20</a:t>
            </a:r>
            <a:r>
              <a:rPr lang="zh-TW" altLang="zh-TW" dirty="0">
                <a:solidFill>
                  <a:prstClr val="black"/>
                </a:solidFill>
              </a:rPr>
              <a:t>％）</a:t>
            </a:r>
          </a:p>
          <a:p>
            <a:pPr lvl="0"/>
            <a:r>
              <a:rPr lang="zh-TW" altLang="zh-TW" dirty="0">
                <a:solidFill>
                  <a:prstClr val="black"/>
                </a:solidFill>
              </a:rPr>
              <a:t>四、學習態度上課態度（</a:t>
            </a:r>
            <a:r>
              <a:rPr lang="en-US" altLang="zh-TW" dirty="0">
                <a:solidFill>
                  <a:prstClr val="black"/>
                </a:solidFill>
              </a:rPr>
              <a:t>20</a:t>
            </a:r>
            <a:r>
              <a:rPr lang="zh-TW" altLang="zh-TW" dirty="0">
                <a:solidFill>
                  <a:prstClr val="black"/>
                </a:solidFill>
              </a:rPr>
              <a:t>％）</a:t>
            </a:r>
          </a:p>
          <a:p>
            <a:pPr lvl="0"/>
            <a:r>
              <a:rPr lang="zh-TW" altLang="zh-TW" dirty="0">
                <a:solidFill>
                  <a:prstClr val="black"/>
                </a:solidFill>
              </a:rPr>
              <a:t>五、活動評量生命教育活動（</a:t>
            </a:r>
            <a:r>
              <a:rPr lang="en-US" altLang="zh-TW" dirty="0">
                <a:solidFill>
                  <a:prstClr val="black"/>
                </a:solidFill>
              </a:rPr>
              <a:t>20</a:t>
            </a:r>
            <a:r>
              <a:rPr lang="zh-TW" altLang="zh-TW" dirty="0">
                <a:solidFill>
                  <a:prstClr val="black"/>
                </a:solidFill>
              </a:rPr>
              <a:t>％）</a:t>
            </a:r>
            <a:endParaRPr lang="zh-TW" altLang="en-US" dirty="0">
              <a:solidFill>
                <a:prstClr val="black"/>
              </a:solidFill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66487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zh-TW" altLang="en-US" dirty="0" smtClean="0"/>
              <a:t>上課攜帶物品</a:t>
            </a:r>
            <a:endParaRPr lang="zh-TW" altLang="en-US" dirty="0"/>
          </a:p>
        </p:txBody>
      </p:sp>
      <p:sp>
        <p:nvSpPr>
          <p:cNvPr id="8" name="內容版面配置區 7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75679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en-US" altLang="zh-TW" dirty="0" smtClean="0"/>
              <a:t>1.</a:t>
            </a:r>
            <a:r>
              <a:rPr lang="zh-TW" altLang="en-US" dirty="0" smtClean="0"/>
              <a:t>課本：聽天主的聲音（</a:t>
            </a:r>
            <a:r>
              <a:rPr lang="en-US" altLang="zh-TW" dirty="0" smtClean="0"/>
              <a:t>1.2</a:t>
            </a:r>
            <a:r>
              <a:rPr lang="zh-TW" altLang="en-US" dirty="0" smtClean="0"/>
              <a:t>年級使用）</a:t>
            </a:r>
            <a:endParaRPr lang="en-US" altLang="zh-TW" dirty="0" smtClean="0"/>
          </a:p>
          <a:p>
            <a:r>
              <a:rPr lang="en-US" altLang="zh-TW" dirty="0" smtClean="0"/>
              <a:t>2.</a:t>
            </a:r>
            <a:r>
              <a:rPr lang="zh-TW" altLang="en-US" dirty="0" smtClean="0"/>
              <a:t>色鉛筆（學習單用）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001577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500</Words>
  <Application>Microsoft Office PowerPoint</Application>
  <PresentationFormat>如螢幕大小 (4:3)</PresentationFormat>
  <Paragraphs>42</Paragraphs>
  <Slides>4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5" baseType="lpstr">
      <vt:lpstr>Office 佈景主題</vt:lpstr>
      <vt:lpstr>生命教育課程四大項度</vt:lpstr>
      <vt:lpstr>生命教育課生命教育課程四大項度程四大項度</vt:lpstr>
      <vt:lpstr>生命教育課程</vt:lpstr>
      <vt:lpstr>上課攜帶物品</vt:lpstr>
    </vt:vector>
  </TitlesOfParts>
  <Company>HP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生命課程</dc:title>
  <dc:creator>User</dc:creator>
  <cp:lastModifiedBy>朱英芬</cp:lastModifiedBy>
  <cp:revision>9</cp:revision>
  <dcterms:created xsi:type="dcterms:W3CDTF">2020-09-04T01:04:32Z</dcterms:created>
  <dcterms:modified xsi:type="dcterms:W3CDTF">2021-08-30T06:34:01Z</dcterms:modified>
</cp:coreProperties>
</file>