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教育部標準楷書" panose="02010604000101010101" pitchFamily="2" charset="-120"/>
      <p:regular r:id="rId21"/>
    </p:embeddedFont>
    <p:embeddedFont>
      <p:font typeface="DFKai-SB" panose="03000509000000000000" pitchFamily="65" charset="-12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Microsoft JhengHei" panose="020B0604030504040204" pitchFamily="34" charset="-120"/>
      <p:regular r:id="rId27"/>
      <p:bold r:id="rId28"/>
    </p:embeddedFont>
    <p:embeddedFont>
      <p:font typeface="Constantia" panose="02030602050306030303" pitchFamily="18" charset="0"/>
      <p:regular r:id="rId29"/>
      <p:bold r:id="rId30"/>
      <p:italic r:id="rId31"/>
      <p:boldItalic r:id="rId32"/>
    </p:embeddedFont>
    <p:embeddedFont>
      <p:font typeface="Roboto" panose="020B0604020202020204" charset="0"/>
      <p:regular r:id="rId33"/>
      <p:bold r:id="rId34"/>
      <p:italic r:id="rId35"/>
      <p:boldItalic r:id="rId36"/>
    </p:embeddedFont>
    <p:embeddedFont>
      <p:font typeface="書法家中楷體" panose="02010609010101010101" pitchFamily="49" charset="-120"/>
      <p:regular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3E4FE105-80BF-4E5D-9DA5-4A70AC25D682}">
  <a:tblStyle styleId="{3E4FE105-80BF-4E5D-9DA5-4A70AC25D68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viewProps" Target="viewProps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102486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90c6c1725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90c6c1725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90c6c17251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90c6c17251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90c6c17251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90c6c17251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90c6c17251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90c6c17251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90c6c17251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90c6c17251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90c6c17251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90c6c17251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90c6c17251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90c6c17251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90c6c17251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90c6c17251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90c6c17251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90c6c17251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90c6c17251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90c6c17251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924d059c6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924d059c6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90c6c17251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90c6c17251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924d059c6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924d059c6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24d059c6e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24d059c6e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924d059c6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924d059c6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ed674aa0d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ed674aa0d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41cc557dba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41cc557dba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8088" y="3621217"/>
            <a:ext cx="8222100" cy="5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sz="2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sz="21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iUTRvtgK65fKnqCArkoeSafeBjYJ2XQ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3fXTGCj2HOB2KEiifXY3koHwAgMYRpJ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1991.tw/1991_MsgBoard/WA/use_1.jsp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drive.google.com/open?id=0B2tbFi_Z05oNdmJKQkJ1SWx1M2FMMXJUOV85NHY4T2M5Sjhz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hyperlink" Target="http://pagresk.blogspot.com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ctrTitle"/>
          </p:nvPr>
        </p:nvSpPr>
        <p:spPr>
          <a:xfrm>
            <a:off x="250650" y="1669050"/>
            <a:ext cx="8642700" cy="17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Font typeface="Calibri"/>
              <a:buNone/>
            </a:pPr>
            <a:r>
              <a:rPr lang="zh-TW" sz="4800" dirty="0">
                <a:latin typeface="DFKai-SB"/>
                <a:ea typeface="DFKai-SB"/>
                <a:cs typeface="DFKai-SB"/>
                <a:sym typeface="DFKai-SB"/>
              </a:rPr>
              <a:t>私立光仁小學</a:t>
            </a:r>
            <a:r>
              <a:rPr lang="zh-TW" sz="4800" dirty="0" smtClean="0">
                <a:latin typeface="DFKai-SB"/>
                <a:ea typeface="DFKai-SB"/>
                <a:cs typeface="DFKai-SB"/>
                <a:sym typeface="DFKai-SB"/>
              </a:rPr>
              <a:t>11</a:t>
            </a:r>
            <a:r>
              <a:rPr lang="en-US" altLang="zh-TW" sz="4800" dirty="0" smtClean="0">
                <a:latin typeface="DFKai-SB"/>
                <a:ea typeface="DFKai-SB"/>
                <a:cs typeface="DFKai-SB"/>
                <a:sym typeface="DFKai-SB"/>
              </a:rPr>
              <a:t>1</a:t>
            </a:r>
            <a:r>
              <a:rPr lang="zh-TW" sz="4800" dirty="0" smtClean="0">
                <a:latin typeface="DFKai-SB"/>
                <a:ea typeface="DFKai-SB"/>
                <a:cs typeface="DFKai-SB"/>
                <a:sym typeface="DFKai-SB"/>
              </a:rPr>
              <a:t>學年</a:t>
            </a:r>
            <a:r>
              <a:rPr lang="zh-TW" sz="4800" dirty="0">
                <a:latin typeface="DFKai-SB"/>
                <a:ea typeface="DFKai-SB"/>
                <a:cs typeface="DFKai-SB"/>
                <a:sym typeface="DFKai-SB"/>
              </a:rPr>
              <a:t>度</a:t>
            </a:r>
            <a:r>
              <a:rPr lang="zh-TW" sz="4800" i="0" u="none" strike="noStrike" cap="none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學校日</a:t>
            </a:r>
            <a:endParaRPr sz="4800" i="0" u="none" strike="noStrike" cap="none" dirty="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Font typeface="Calibri"/>
              <a:buNone/>
            </a:pPr>
            <a:r>
              <a:rPr lang="zh-TW" sz="4800" i="0" u="none" strike="noStrike" cap="none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學務處宣導事項</a:t>
            </a:r>
            <a:endParaRPr sz="4800" i="0" u="none" strike="noStrike" cap="none" dirty="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4211675" y="3902692"/>
            <a:ext cx="4255500" cy="9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/>
          <a:p>
            <a:pPr marL="0" marR="45720" indent="0" algn="r">
              <a:buClr>
                <a:schemeClr val="accent3"/>
              </a:buClr>
            </a:pPr>
            <a:r>
              <a:rPr lang="en-US" altLang="zh-TW" sz="4000" dirty="0">
                <a:latin typeface="Constantia"/>
                <a:ea typeface="Constantia"/>
                <a:cs typeface="Constantia"/>
                <a:sym typeface="Constantia"/>
              </a:rPr>
              <a:t>111</a:t>
            </a:r>
            <a:r>
              <a:rPr lang="zh-TW" sz="4000" dirty="0">
                <a:latin typeface="Constantia"/>
                <a:ea typeface="Constantia"/>
                <a:cs typeface="Constantia"/>
                <a:sym typeface="Constantia"/>
              </a:rPr>
              <a:t>/</a:t>
            </a:r>
            <a:r>
              <a:rPr lang="en-US" altLang="zh-TW" sz="4000" dirty="0">
                <a:latin typeface="Constantia"/>
                <a:ea typeface="Constantia"/>
                <a:cs typeface="Constantia"/>
                <a:sym typeface="Constantia"/>
              </a:rPr>
              <a:t>9</a:t>
            </a:r>
            <a:r>
              <a:rPr lang="zh-TW" sz="4000" dirty="0">
                <a:latin typeface="Constantia"/>
                <a:ea typeface="Constantia"/>
                <a:cs typeface="Constantia"/>
                <a:sym typeface="Constantia"/>
              </a:rPr>
              <a:t>/</a:t>
            </a:r>
            <a:r>
              <a:rPr lang="en-US" altLang="zh-TW" sz="4000" dirty="0">
                <a:latin typeface="Constantia"/>
                <a:ea typeface="Constantia"/>
                <a:cs typeface="Constantia"/>
                <a:sym typeface="Constantia"/>
              </a:rPr>
              <a:t>3</a:t>
            </a:r>
            <a:endParaRPr sz="4000" dirty="0"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825" y="1353600"/>
            <a:ext cx="8664319" cy="533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4" name="Google Shape;10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477311"/>
            <a:ext cx="8991600" cy="3539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0" name="Google Shape;11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900" y="1667575"/>
            <a:ext cx="8860201" cy="4691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6" name="Google Shape;11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4378" y="1353600"/>
            <a:ext cx="5582946" cy="540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校園安全</a:t>
            </a:r>
            <a:r>
              <a:rPr lang="zh-TW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門禁管制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522800" y="1437700"/>
            <a:ext cx="8080800" cy="48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dirty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7：40前</a:t>
            </a:r>
            <a:r>
              <a:rPr lang="zh-TW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到校低、中、高年級學生</a:t>
            </a:r>
            <a:r>
              <a:rPr lang="zh-TW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</a:t>
            </a:r>
            <a:r>
              <a:rPr lang="zh-TW" altLang="en-US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</a:t>
            </a:r>
            <a:r>
              <a:rPr lang="zh-TW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到</a:t>
            </a:r>
            <a:r>
              <a:rPr lang="zh-TW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光仁樓</a:t>
            </a:r>
            <a:r>
              <a:rPr lang="zh-TW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106教室</a:t>
            </a:r>
            <a:r>
              <a:rPr lang="zh-TW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3600" dirty="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早退須憑</a:t>
            </a:r>
            <a:r>
              <a:rPr lang="zh-TW" sz="3600" u="sng" dirty="0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" action="ppaction://hlinkshowjump?jump=nextslide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會辦單</a:t>
            </a:r>
            <a:r>
              <a:rPr lang="zh-TW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，警衛確認放行。</a:t>
            </a:r>
            <a:endParaRPr sz="3600" dirty="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物品註明班級、姓名後交警衛。</a:t>
            </a:r>
            <a:endParaRPr sz="3600" dirty="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>
              <a:lnSpc>
                <a:spcPct val="115000"/>
              </a:lnSpc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dirty="0" smtClean="0">
                <a:solidFill>
                  <a:srgbClr val="FF0000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</a:rPr>
              <a:t>防疫</a:t>
            </a:r>
            <a:r>
              <a:rPr lang="zh-TW" sz="3600" dirty="0">
                <a:solidFill>
                  <a:srgbClr val="FF0000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</a:rPr>
              <a:t>期間不開放家長入校</a:t>
            </a:r>
            <a:r>
              <a:rPr lang="zh-TW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。必要時</a:t>
            </a:r>
            <a:r>
              <a:rPr lang="zh-TW" altLang="en-US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出示疫苗接種證明</a:t>
            </a:r>
            <a:r>
              <a:rPr lang="zh-TW" altLang="en-US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altLang="zh-TW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戴口罩並</a:t>
            </a:r>
            <a:r>
              <a:rPr lang="zh-TW" altLang="zh-TW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消毒</a:t>
            </a:r>
            <a:r>
              <a:rPr lang="zh-TW" altLang="en-US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，結束</a:t>
            </a:r>
            <a:r>
              <a:rPr lang="zh-TW" altLang="en-US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後即離校</a:t>
            </a:r>
            <a:r>
              <a:rPr lang="zh-TW" altLang="en-US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lang="zh-TW" altLang="en-US" sz="3600" dirty="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Google Shape;127;p20"/>
          <p:cNvGraphicFramePr/>
          <p:nvPr/>
        </p:nvGraphicFramePr>
        <p:xfrm>
          <a:off x="152425" y="863838"/>
          <a:ext cx="8812050" cy="5911690"/>
        </p:xfrm>
        <a:graphic>
          <a:graphicData uri="http://schemas.openxmlformats.org/drawingml/2006/table">
            <a:tbl>
              <a:tblPr bandRow="1">
                <a:noFill/>
                <a:tableStyleId>{3E4FE105-80BF-4E5D-9DA5-4A70AC25D682}</a:tableStyleId>
              </a:tblPr>
              <a:tblGrid>
                <a:gridCol w="1804475"/>
                <a:gridCol w="1283625"/>
                <a:gridCol w="1531850"/>
                <a:gridCol w="522675"/>
                <a:gridCol w="899525"/>
                <a:gridCol w="2769900"/>
              </a:tblGrid>
              <a:tr h="1095175">
                <a:tc gridSpan="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900" b="1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臺北市私立光仁國民小學訪客到校/學生外出會辦單</a:t>
                      </a:r>
                      <a:endParaRPr sz="29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  <a:tr h="321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進出日期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時間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姓名與聯絡電話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人數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來訪對象/班級/事由 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6090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  月  日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上/下　午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 時　分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姓名：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電話：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□與___________處室有約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□與___________老師有約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□參加班親會或親職講座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□學生因故需早退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□其它________________ 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43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處室或老師簽章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聯絡分機或電話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1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備註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  <a:tr h="1609025">
                <a:tc gridSpan="6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附註：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179705" lvl="0" indent="-180975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1.</a:t>
                      </a:r>
                      <a:r>
                        <a:rPr lang="zh-TW" sz="1800" b="1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訪客會辦單</a:t>
                      </a: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請事前交給警衛備查，以利聯繫。訪客依規定換證、登記後，始得進入校園。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179705" lvl="0" indent="-180975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2.</a:t>
                      </a:r>
                      <a:r>
                        <a:rPr lang="zh-TW" sz="1800" b="1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學生因故需早退離校</a:t>
                      </a:r>
                      <a:r>
                        <a:rPr lang="zh-TW" sz="1800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時，請導師填好此單後，由學生將此外出單交給警衛，確認接送人員身分後放行。如為家長以外人員來接，請以電話向導師查明後放行。</a:t>
                      </a:r>
                      <a:endParaRPr sz="1800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行動通訊數位設備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「到校關機」。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自負保管之責。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未經允許不把玩、不使用。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-1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乘車繫安全帶、乘機車戴安全帽。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接送區以校車優先，請家長禮讓。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請於上、下車前</a:t>
            </a:r>
            <a:r>
              <a:rPr lang="zh-TW" sz="3600">
                <a:solidFill>
                  <a:srgbClr val="FFFF00"/>
                </a:solidFill>
                <a:latin typeface="DFKai-SB"/>
                <a:ea typeface="DFKai-SB"/>
                <a:cs typeface="DFKai-SB"/>
                <a:sym typeface="DFKai-SB"/>
              </a:rPr>
              <a:t>先準備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，上、下車迅速駛離家長接送區。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-2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45" name="Google Shape;145;p23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萬大路423巷上下學禁止迴轉。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公車站牌前後勿違規停車。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請善用普愛橋過馬路。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防災避難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51" name="Google Shape;151;p24"/>
          <p:cNvSpPr txBox="1"/>
          <p:nvPr/>
        </p:nvSpPr>
        <p:spPr>
          <a:xfrm>
            <a:off x="5316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69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DFKai-SB"/>
              <a:buChar char="❖"/>
            </a:pPr>
            <a:r>
              <a:rPr lang="zh-TW" sz="36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1991報平安留言平台</a:t>
            </a:r>
            <a:r>
              <a:rPr lang="zh-TW" sz="40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請試試。</a:t>
            </a:r>
            <a:endParaRPr sz="40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69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DFKai-SB"/>
              <a:buChar char="❖"/>
            </a:pPr>
            <a:r>
              <a:rPr lang="zh-TW" sz="4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家庭防災卡請務必填妥</a:t>
            </a:r>
            <a:endParaRPr sz="40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69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DFKai-SB"/>
              <a:buChar char="❖"/>
            </a:pPr>
            <a:r>
              <a:rPr lang="zh-TW" sz="36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校園防災地圖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52" name="Google Shape;152;p24"/>
          <p:cNvPicPr preferRelativeResize="0"/>
          <p:nvPr/>
        </p:nvPicPr>
        <p:blipFill rotWithShape="1">
          <a:blip r:embed="rId5">
            <a:alphaModFix/>
          </a:blip>
          <a:srcRect l="20300" t="25938" r="20513" b="6671"/>
          <a:stretch/>
        </p:blipFill>
        <p:spPr>
          <a:xfrm>
            <a:off x="3908701" y="3429000"/>
            <a:ext cx="5235300" cy="33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防疫</a:t>
            </a:r>
            <a:r>
              <a:rPr lang="zh-TW" sz="48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宣導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58" name="Google Shape;158;p25"/>
          <p:cNvSpPr txBox="1"/>
          <p:nvPr/>
        </p:nvSpPr>
        <p:spPr>
          <a:xfrm>
            <a:off x="294200" y="1437700"/>
            <a:ext cx="4963800" cy="50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每天定期量體溫，發燒</a:t>
            </a:r>
            <a:r>
              <a:rPr lang="zh-TW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不</a:t>
            </a:r>
            <a:r>
              <a:rPr lang="zh-TW" altLang="en-US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得</a:t>
            </a:r>
            <a:r>
              <a:rPr lang="zh-TW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進入</a:t>
            </a:r>
            <a:r>
              <a:rPr lang="zh-TW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校園。</a:t>
            </a:r>
            <a:endParaRPr sz="3600" dirty="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dirty="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進入校園量體溫、戴口罩。</a:t>
            </a:r>
            <a:endParaRPr sz="3600" dirty="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養成洗手及運動的習慣。</a:t>
            </a:r>
            <a:endParaRPr sz="3600" dirty="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配合政府防疫措施。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159" name="Google Shape;15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4050" y="1353588"/>
            <a:ext cx="3581198" cy="5105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>
            <a:spLocks noGrp="1"/>
          </p:cNvSpPr>
          <p:nvPr>
            <p:ph type="ctrTitle"/>
          </p:nvPr>
        </p:nvSpPr>
        <p:spPr>
          <a:xfrm>
            <a:off x="460950" y="88238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dirty="0">
                <a:latin typeface="DFKai-SB"/>
                <a:ea typeface="DFKai-SB"/>
                <a:cs typeface="DFKai-SB"/>
                <a:sym typeface="DFKai-SB"/>
              </a:rPr>
              <a:t>衛生宣導~登革熱、腸病毒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165" name="Google Shape;165;p26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b="7321"/>
          <a:stretch/>
        </p:blipFill>
        <p:spPr>
          <a:xfrm>
            <a:off x="4648852" y="1000012"/>
            <a:ext cx="4392600" cy="574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228" y="1000000"/>
            <a:ext cx="4102372" cy="5747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libri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防溺宣導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72" name="Google Shape;172;p27"/>
          <p:cNvSpPr txBox="1"/>
          <p:nvPr/>
        </p:nvSpPr>
        <p:spPr>
          <a:xfrm>
            <a:off x="522800" y="1437700"/>
            <a:ext cx="80808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520"/>
              </a:spcBef>
              <a:spcAft>
                <a:spcPts val="160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73" name="Google Shape;173;p27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42974" y="1437700"/>
            <a:ext cx="7441500" cy="525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>
            <a:spLocks noGrp="1"/>
          </p:cNvSpPr>
          <p:nvPr>
            <p:ph type="ctrTitle"/>
          </p:nvPr>
        </p:nvSpPr>
        <p:spPr>
          <a:xfrm>
            <a:off x="598100" y="412788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書包減重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179" name="Google Shape;179;p28"/>
          <p:cNvSpPr txBox="1">
            <a:spLocks noGrp="1"/>
          </p:cNvSpPr>
          <p:nvPr>
            <p:ph type="subTitle" idx="1"/>
          </p:nvPr>
        </p:nvSpPr>
        <p:spPr>
          <a:xfrm>
            <a:off x="598100" y="1917300"/>
            <a:ext cx="8222100" cy="32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體重八分之一。</a:t>
            </a:r>
            <a:endParaRPr sz="3600" dirty="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睡前整理</a:t>
            </a:r>
            <a:r>
              <a:rPr lang="zh-TW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書包</a:t>
            </a:r>
            <a:r>
              <a:rPr lang="zh-TW" altLang="en-US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，養成管理私人物品好習慣</a:t>
            </a:r>
            <a:r>
              <a:rPr lang="zh-TW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3600" dirty="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善用教室置物</a:t>
            </a:r>
            <a:r>
              <a:rPr lang="zh-TW" sz="3600" dirty="0" smtClean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櫃</a:t>
            </a:r>
            <a:r>
              <a:rPr lang="zh-TW" altLang="en-US" sz="3600" dirty="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lang="en-US" altLang="zh-TW" sz="3600" dirty="0" smtClean="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>
            <a:spLocks noGrp="1"/>
          </p:cNvSpPr>
          <p:nvPr>
            <p:ph type="ctrTitle"/>
          </p:nvPr>
        </p:nvSpPr>
        <p:spPr>
          <a:xfrm>
            <a:off x="598100" y="479325"/>
            <a:ext cx="8222100" cy="92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護眼密碼-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853240幫我刪惡視力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85" name="Google Shape;185;p29"/>
          <p:cNvSpPr txBox="1">
            <a:spLocks noGrp="1"/>
          </p:cNvSpPr>
          <p:nvPr>
            <p:ph type="subTitle" idx="1"/>
          </p:nvPr>
        </p:nvSpPr>
        <p:spPr>
          <a:xfrm>
            <a:off x="598100" y="1401288"/>
            <a:ext cx="8222100" cy="52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8—睡滿「8」小時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5—天天「5」蔬果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3—坐姿「3」直角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2—戶外「2」小時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4—避免「4」光害(電腦、電視、手機、平板電腦）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0—「3010」：用眼30分鐘，休息10分鐘。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>
            <a:spLocks noGrp="1"/>
          </p:cNvSpPr>
          <p:nvPr>
            <p:ph type="ctrTitle"/>
          </p:nvPr>
        </p:nvSpPr>
        <p:spPr>
          <a:xfrm>
            <a:off x="460950" y="217438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dirty="0">
                <a:latin typeface="書法家中楷體" panose="02010609010101010101" pitchFamily="49" charset="-120"/>
                <a:ea typeface="書法家中楷體" panose="02010609010101010101" pitchFamily="49" charset="-120"/>
              </a:rPr>
              <a:t>代轉達家長會訊息</a:t>
            </a:r>
            <a:endParaRPr sz="4800" dirty="0">
              <a:latin typeface="書法家中楷體" panose="02010609010101010101" pitchFamily="49" charset="-120"/>
              <a:ea typeface="書法家中楷體" panose="02010609010101010101" pitchFamily="49" charset="-120"/>
            </a:endParaRPr>
          </a:p>
        </p:txBody>
      </p:sp>
      <p:sp>
        <p:nvSpPr>
          <p:cNvPr id="191" name="Google Shape;191;p30"/>
          <p:cNvSpPr txBox="1">
            <a:spLocks noGrp="1"/>
          </p:cNvSpPr>
          <p:nvPr>
            <p:ph type="subTitle" idx="1"/>
          </p:nvPr>
        </p:nvSpPr>
        <p:spPr>
          <a:xfrm>
            <a:off x="598100" y="1509774"/>
            <a:ext cx="8222100" cy="43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600"/>
              <a:buFont typeface="Microsoft JhengHei"/>
              <a:buChar char="❖"/>
            </a:pPr>
            <a:r>
              <a:rPr lang="zh-TW" sz="3600" u="sng" dirty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  <a:hlinkClick r:id="rId4"/>
              </a:rPr>
              <a:t>學生家長會</a:t>
            </a:r>
            <a:r>
              <a:rPr lang="zh-TW" sz="3600" dirty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blog如連結。</a:t>
            </a:r>
            <a:endParaRPr sz="3600" dirty="0">
              <a:latin typeface="教育部標準楷書" panose="02010604000101010101" pitchFamily="2" charset="-120"/>
              <a:ea typeface="教育部標準楷書" panose="02010604000101010101" pitchFamily="2" charset="-120"/>
              <a:cs typeface="Microsoft JhengHei"/>
              <a:sym typeface="Microsoft JhengHei"/>
            </a:endParaRPr>
          </a:p>
          <a:p>
            <a:pPr marL="4572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600"/>
              <a:buFont typeface="Microsoft JhengHei"/>
              <a:buChar char="❖"/>
            </a:pPr>
            <a:r>
              <a:rPr lang="zh-TW" sz="3600" dirty="0" smtClean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(</a:t>
            </a:r>
            <a:r>
              <a:rPr lang="zh-TW" sz="3600" dirty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9</a:t>
            </a:r>
            <a:r>
              <a:rPr lang="zh-TW" sz="3600" dirty="0" smtClean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/</a:t>
            </a:r>
            <a:r>
              <a:rPr lang="en-US" altLang="zh-TW" sz="3600" dirty="0" smtClean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3</a:t>
            </a:r>
            <a:r>
              <a:rPr lang="zh-TW" sz="3600" dirty="0" smtClean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學校</a:t>
            </a:r>
            <a:r>
              <a:rPr lang="zh-TW" sz="3600" dirty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日</a:t>
            </a:r>
            <a:r>
              <a:rPr lang="zh-TW" sz="3600" dirty="0" smtClean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選舉</a:t>
            </a:r>
            <a:r>
              <a:rPr lang="zh-TW" altLang="en-US" sz="3600" dirty="0" smtClean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班級家長代表</a:t>
            </a:r>
            <a:r>
              <a:rPr lang="zh-TW" sz="3600" dirty="0" smtClean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)</a:t>
            </a:r>
            <a:r>
              <a:rPr lang="zh-TW" sz="3600" dirty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。</a:t>
            </a:r>
            <a:endParaRPr sz="3600" dirty="0">
              <a:latin typeface="教育部標準楷書" panose="02010604000101010101" pitchFamily="2" charset="-120"/>
              <a:ea typeface="教育部標準楷書" panose="02010604000101010101" pitchFamily="2" charset="-120"/>
              <a:cs typeface="Microsoft JhengHei"/>
              <a:sym typeface="Microsoft JhengHei"/>
            </a:endParaRPr>
          </a:p>
          <a:p>
            <a:pPr marL="4572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600"/>
              <a:buFont typeface="Microsoft JhengHei"/>
              <a:buChar char="❖"/>
            </a:pPr>
            <a:r>
              <a:rPr lang="zh-TW" sz="3600" dirty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會員大會暫訂</a:t>
            </a:r>
            <a:r>
              <a:rPr lang="zh-TW" sz="3600" dirty="0" smtClean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11</a:t>
            </a:r>
            <a:r>
              <a:rPr lang="en-US" altLang="zh-TW" sz="3600" dirty="0" smtClean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1</a:t>
            </a:r>
            <a:r>
              <a:rPr lang="zh-TW" sz="3600" dirty="0" smtClean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/9/</a:t>
            </a:r>
            <a:r>
              <a:rPr lang="en-US" altLang="zh-TW" sz="3600" dirty="0" smtClean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17</a:t>
            </a:r>
            <a:r>
              <a:rPr lang="zh-TW" sz="3600" dirty="0" smtClean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(</a:t>
            </a:r>
            <a:r>
              <a:rPr lang="zh-TW" sz="3600" dirty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六)09：00</a:t>
            </a:r>
            <a:r>
              <a:rPr lang="zh-TW" sz="3600" dirty="0" smtClean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。</a:t>
            </a:r>
            <a:r>
              <a:rPr lang="en-US" altLang="zh-TW" sz="3600" dirty="0" smtClean="0">
                <a:latin typeface="教育部標準楷書" panose="02010604000101010101" pitchFamily="2" charset="-120"/>
                <a:ea typeface="教育部標準楷書" panose="02010604000101010101" pitchFamily="2" charset="-120"/>
                <a:cs typeface="Microsoft JhengHei"/>
                <a:sym typeface="Microsoft JhengHei"/>
              </a:rPr>
              <a:t> </a:t>
            </a:r>
            <a:endParaRPr sz="3600" dirty="0">
              <a:latin typeface="教育部標準楷書" panose="02010604000101010101" pitchFamily="2" charset="-120"/>
              <a:ea typeface="教育部標準楷書" panose="02010604000101010101" pitchFamily="2" charset="-120"/>
              <a:cs typeface="Microsoft JhengHei"/>
              <a:sym typeface="Microsoft JhengHei"/>
            </a:endParaRPr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dirty="0" smtClean="0">
                <a:latin typeface="DFKai-SB"/>
                <a:ea typeface="DFKai-SB"/>
                <a:cs typeface="DFKai-SB"/>
                <a:sym typeface="DFKai-SB"/>
              </a:rPr>
              <a:t>感謝</a:t>
            </a:r>
            <a:r>
              <a:rPr lang="zh-TW" altLang="en-US" sz="6000" dirty="0">
                <a:latin typeface="DFKai-SB"/>
                <a:ea typeface="DFKai-SB"/>
                <a:cs typeface="DFKai-SB"/>
                <a:sym typeface="DFKai-SB"/>
              </a:rPr>
              <a:t>協助</a:t>
            </a:r>
            <a:endParaRPr sz="6000" dirty="0"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subTitle" idx="1"/>
          </p:nvPr>
        </p:nvSpPr>
        <p:spPr>
          <a:xfrm>
            <a:off x="598100" y="3621233"/>
            <a:ext cx="8222100" cy="11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光仁小學學務處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eometric">
    <a:dk1>
      <a:srgbClr val="2A3990"/>
    </a:dk1>
    <a:lt1>
      <a:srgbClr val="FFFFFF"/>
    </a:lt1>
    <a:dk2>
      <a:srgbClr val="434343"/>
    </a:dk2>
    <a:lt2>
      <a:srgbClr val="999999"/>
    </a:lt2>
    <a:accent1>
      <a:srgbClr val="212D74"/>
    </a:accent1>
    <a:accent2>
      <a:srgbClr val="3949AB"/>
    </a:accent2>
    <a:accent3>
      <a:srgbClr val="9C254D"/>
    </a:accent3>
    <a:accent4>
      <a:srgbClr val="D23369"/>
    </a:accent4>
    <a:accent5>
      <a:srgbClr val="F06292"/>
    </a:accent5>
    <a:accent6>
      <a:srgbClr val="7890CD"/>
    </a:accent6>
    <a:hlink>
      <a:srgbClr val="F06292"/>
    </a:hlink>
    <a:folHlink>
      <a:srgbClr val="F0629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586</Words>
  <Application>Microsoft Office PowerPoint</Application>
  <PresentationFormat>如螢幕大小 (4:3)</PresentationFormat>
  <Paragraphs>75</Paragraphs>
  <Slides>18</Slides>
  <Notes>18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9" baseType="lpstr">
      <vt:lpstr>Arial</vt:lpstr>
      <vt:lpstr>新細明體</vt:lpstr>
      <vt:lpstr>Noto Sans Symbols</vt:lpstr>
      <vt:lpstr>教育部標準楷書</vt:lpstr>
      <vt:lpstr>DFKai-SB</vt:lpstr>
      <vt:lpstr>Calibri</vt:lpstr>
      <vt:lpstr>Microsoft JhengHei</vt:lpstr>
      <vt:lpstr>Constantia</vt:lpstr>
      <vt:lpstr>Roboto</vt:lpstr>
      <vt:lpstr>書法家中楷體</vt:lpstr>
      <vt:lpstr>Geometric</vt:lpstr>
      <vt:lpstr>私立光仁小學111學年度學校日 學務處宣導事項</vt:lpstr>
      <vt:lpstr>反毒</vt:lpstr>
      <vt:lpstr>反毒</vt:lpstr>
      <vt:lpstr>反毒</vt:lpstr>
      <vt:lpstr>反毒</vt:lpstr>
      <vt:lpstr>校園安全-門禁管制</vt:lpstr>
      <vt:lpstr>PowerPoint 簡報</vt:lpstr>
      <vt:lpstr>行動通訊數位設備</vt:lpstr>
      <vt:lpstr>交通安全-1</vt:lpstr>
      <vt:lpstr>交通安全-2</vt:lpstr>
      <vt:lpstr>防災避難</vt:lpstr>
      <vt:lpstr>防疫宣導</vt:lpstr>
      <vt:lpstr>衛生宣導~登革熱、腸病毒</vt:lpstr>
      <vt:lpstr>防溺宣導</vt:lpstr>
      <vt:lpstr>書包減重</vt:lpstr>
      <vt:lpstr>護眼密碼-853240幫我刪惡視力</vt:lpstr>
      <vt:lpstr>代轉達家長會訊息</vt:lpstr>
      <vt:lpstr>感謝協助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私立光仁小學110學年度學校日 學務處宣導事項</dc:title>
  <cp:lastModifiedBy>周蒼琳</cp:lastModifiedBy>
  <cp:revision>5</cp:revision>
  <dcterms:modified xsi:type="dcterms:W3CDTF">2022-08-26T01:13:00Z</dcterms:modified>
</cp:coreProperties>
</file>