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9144000"/>
  <p:notesSz cx="6858000" cy="9144000"/>
  <p:embeddedFontLst>
    <p:embeddedFont>
      <p:font typeface="Arim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5" roundtripDataSignature="AMtx7mjIe3l/huj2Lg1XaFdQ5mG7dS3B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rimo-bold.fntdata"/><Relationship Id="rId21" Type="http://schemas.openxmlformats.org/officeDocument/2006/relationships/font" Target="fonts/Arimo-regular.fntdata"/><Relationship Id="rId24" Type="http://schemas.openxmlformats.org/officeDocument/2006/relationships/font" Target="fonts/Arimo-boldItalic.fntdata"/><Relationship Id="rId23" Type="http://schemas.openxmlformats.org/officeDocument/2006/relationships/font" Target="fonts/Arim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:notes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6" name="Google Shape;14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5084510df4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g15084510df4_0_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5084510df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4" name="Google Shape;194;g15084510df4_0_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51edaa190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6" name="Google Shape;206;g151edaa190c_0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51edaa190c_0_15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51edaa190c_0_1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151edaa190c_0_1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51edaa190c_0_15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151edaa190c_0_1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g151edaa190c_0_1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5084510df4_0_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g15084510df4_0_7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5084510df4_0_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g15084510df4_0_7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5084510df4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78" name="Google Shape;278;g15084510df4_0_8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5084510df4_0_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g15084510df4_0_9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5084510df4_0_1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g15084510df4_0_10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5084510df4_0_10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g15084510df4_0_10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51edaa190c_0_29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g151edaa190c_0_2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g151edaa190c_0_2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15084510df4_0_1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g15084510df4_0_1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9.jpg"/><Relationship Id="rId5" Type="http://schemas.openxmlformats.org/officeDocument/2006/relationships/image" Target="../media/image18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8" Type="http://schemas.openxmlformats.org/officeDocument/2006/relationships/image" Target="../media/image23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/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  <a:defRPr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2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5" name="Google Shape;25;p12"/>
          <p:cNvSpPr/>
          <p:nvPr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2"/>
          <p:cNvSpPr/>
          <p:nvPr/>
        </p:nvSpPr>
        <p:spPr>
          <a:xfrm>
            <a:off x="-53162" y="6377851"/>
            <a:ext cx="236352" cy="548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2325" lIns="84650" spcFirstLastPara="1" rIns="84650" wrap="square" tIns="42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2"/>
          <p:cNvSpPr/>
          <p:nvPr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2325" lIns="84650" spcFirstLastPara="1" rIns="84650" wrap="square" tIns="42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2"/>
          <p:cNvSpPr/>
          <p:nvPr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描述: 天主愛小孩" id="29" name="Google Shape;2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4866" y="4036020"/>
            <a:ext cx="1065065" cy="22356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ster04_image002" id="30" name="Google Shape;3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7624" y="44624"/>
            <a:ext cx="576064" cy="573541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1" name="Google Shape;31;p12"/>
          <p:cNvSpPr txBox="1"/>
          <p:nvPr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16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天主教光仁國民小學</a:t>
            </a:r>
            <a:endParaRPr b="1" i="0" sz="1600" u="none" cap="none" strike="noStrik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Guangjen Catholic Elementary School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3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showMasterSp="0" type="obj">
  <p:cSld name="OBJEC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/>
          <p:nvPr/>
        </p:nvSpPr>
        <p:spPr>
          <a:xfrm rot="-5400000">
            <a:off x="436892" y="1447250"/>
            <a:ext cx="216023" cy="115518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4"/>
          <p:cNvSpPr txBox="1"/>
          <p:nvPr>
            <p:ph type="title"/>
          </p:nvPr>
        </p:nvSpPr>
        <p:spPr>
          <a:xfrm>
            <a:off x="1835696" y="549666"/>
            <a:ext cx="6851104" cy="6470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  <a:defRPr b="1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1403647" y="1519858"/>
            <a:ext cx="7273521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/>
            </a:lvl1pPr>
            <a:lvl2pPr indent="-406400" lvl="1" marL="914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/>
            </a:lvl2pPr>
            <a:lvl3pPr indent="-381000" lvl="2" marL="1371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/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0" type="dt"/>
          </p:nvPr>
        </p:nvSpPr>
        <p:spPr>
          <a:xfrm>
            <a:off x="1502296" y="6356352"/>
            <a:ext cx="12695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DFKai-SB"/>
                <a:ea typeface="DFKai-SB"/>
                <a:cs typeface="DFKai-SB"/>
                <a:sym typeface="DFKai-SB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3" name="Google Shape;43;p14"/>
          <p:cNvSpPr/>
          <p:nvPr/>
        </p:nvSpPr>
        <p:spPr>
          <a:xfrm rot="-5400000">
            <a:off x="422679" y="4255562"/>
            <a:ext cx="216023" cy="115518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4"/>
          <p:cNvSpPr/>
          <p:nvPr/>
        </p:nvSpPr>
        <p:spPr>
          <a:xfrm rot="-5400000">
            <a:off x="437281" y="4746881"/>
            <a:ext cx="216023" cy="115518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master04_image002" id="45" name="Google Shape;4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87624" y="44624"/>
            <a:ext cx="576064" cy="573541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14"/>
          <p:cNvSpPr/>
          <p:nvPr/>
        </p:nvSpPr>
        <p:spPr>
          <a:xfrm rot="-5400000">
            <a:off x="199565" y="1101910"/>
            <a:ext cx="690677" cy="1155187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4"/>
          <p:cNvSpPr/>
          <p:nvPr/>
        </p:nvSpPr>
        <p:spPr>
          <a:xfrm rot="-5400000">
            <a:off x="251488" y="4557908"/>
            <a:ext cx="468000" cy="1044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4"/>
          <p:cNvSpPr/>
          <p:nvPr/>
        </p:nvSpPr>
        <p:spPr>
          <a:xfrm>
            <a:off x="-100498" y="1225923"/>
            <a:ext cx="9287239" cy="180000"/>
          </a:xfrm>
          <a:prstGeom prst="rect">
            <a:avLst/>
          </a:prstGeom>
          <a:gradFill>
            <a:gsLst>
              <a:gs pos="0">
                <a:srgbClr val="C00000"/>
              </a:gs>
              <a:gs pos="68000">
                <a:srgbClr val="0070C0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anchorCtr="0" anchor="ctr" bIns="42325" lIns="84650" spcFirstLastPara="1" rIns="84650" wrap="square" tIns="42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4"/>
          <p:cNvSpPr/>
          <p:nvPr/>
        </p:nvSpPr>
        <p:spPr>
          <a:xfrm rot="-5400000">
            <a:off x="-332230" y="5728204"/>
            <a:ext cx="1596914" cy="1005478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4"/>
          <p:cNvSpPr/>
          <p:nvPr/>
        </p:nvSpPr>
        <p:spPr>
          <a:xfrm>
            <a:off x="969524" y="-170600"/>
            <a:ext cx="180000" cy="7200000"/>
          </a:xfrm>
          <a:prstGeom prst="rect">
            <a:avLst/>
          </a:prstGeom>
          <a:gradFill>
            <a:gsLst>
              <a:gs pos="0">
                <a:srgbClr val="C00000"/>
              </a:gs>
              <a:gs pos="41000">
                <a:srgbClr val="C00000"/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4"/>
          <p:cNvSpPr txBox="1"/>
          <p:nvPr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16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天主教光仁國民小學</a:t>
            </a:r>
            <a:endParaRPr b="1" i="0" sz="1600" u="none" cap="none" strike="noStrik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Guangjen Catholic Elementary School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標題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9"/>
          <p:cNvSpPr txBox="1"/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8" name="Google Shape;58;p19"/>
          <p:cNvSpPr/>
          <p:nvPr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9"/>
          <p:cNvSpPr/>
          <p:nvPr/>
        </p:nvSpPr>
        <p:spPr>
          <a:xfrm>
            <a:off x="-53162" y="6377851"/>
            <a:ext cx="236352" cy="548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2325" lIns="84650" spcFirstLastPara="1" rIns="84650" wrap="square" tIns="42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9"/>
          <p:cNvSpPr/>
          <p:nvPr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2325" lIns="84650" spcFirstLastPara="1" rIns="84650" wrap="square" tIns="42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9"/>
          <p:cNvSpPr/>
          <p:nvPr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52120" y="764704"/>
            <a:ext cx="3115021" cy="39488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ster04_image002" id="63" name="Google Shape;6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9600" y="260353"/>
            <a:ext cx="946572" cy="94242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項物件" type="twoObj">
  <p:cSld name="TWO_OBJECTS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" type="body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7" name="Google Shape;67;p20"/>
          <p:cNvSpPr txBox="1"/>
          <p:nvPr>
            <p:ph idx="2" type="body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8" name="Google Shape;68;p20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對" type="twoTxTwoObj">
  <p:cSld name="TWO_OBJECTS_WITH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4" name="Google Shape;74;p2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5" name="Google Shape;75;p2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2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" type="titleOnly">
  <p:cSld name="TITLE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內容" type="objTx">
  <p:cSld name="OBJECT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3"/>
          <p:cNvSpPr txBox="1"/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icrosoft JhengHe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3"/>
          <p:cNvSpPr txBox="1"/>
          <p:nvPr>
            <p:ph idx="1" type="body"/>
          </p:nvPr>
        </p:nvSpPr>
        <p:spPr>
          <a:xfrm>
            <a:off x="3575052" y="273052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8" name="Google Shape;88;p23"/>
          <p:cNvSpPr txBox="1"/>
          <p:nvPr>
            <p:ph idx="2" type="body"/>
          </p:nvPr>
        </p:nvSpPr>
        <p:spPr>
          <a:xfrm>
            <a:off x="457202" y="1435102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9" name="Google Shape;89;p23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圖片" type="picTx">
  <p:cSld name="PICTURE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/>
          <p:nvPr>
            <p:ph type="title"/>
          </p:nvPr>
        </p:nvSpPr>
        <p:spPr>
          <a:xfrm>
            <a:off x="1792288" y="4800601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icrosoft JhengHe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24"/>
          <p:cNvSpPr txBox="1"/>
          <p:nvPr>
            <p:ph idx="1" type="body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96" name="Google Shape;96;p24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4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直排文字" type="vertTx">
  <p:cSld name="VERTICAL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5"/>
          <p:cNvSpPr txBox="1"/>
          <p:nvPr>
            <p:ph idx="1" type="body"/>
          </p:nvPr>
        </p:nvSpPr>
        <p:spPr>
          <a:xfrm rot="5400000">
            <a:off x="2309019" y="-251617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25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直排標題及文字" type="vertTitleAndTx">
  <p:cSld name="VERTICAL_TITLE_AND_VERTICAL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>
            <p:ph type="title"/>
          </p:nvPr>
        </p:nvSpPr>
        <p:spPr>
          <a:xfrm rot="5400000">
            <a:off x="4732338" y="2171703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6"/>
          <p:cNvSpPr txBox="1"/>
          <p:nvPr>
            <p:ph idx="1" type="body"/>
          </p:nvPr>
        </p:nvSpPr>
        <p:spPr>
          <a:xfrm rot="5400000">
            <a:off x="541338" y="190502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標題投影片" showMasterSp="0">
  <p:cSld name="1_標題投影片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7"/>
          <p:cNvSpPr/>
          <p:nvPr/>
        </p:nvSpPr>
        <p:spPr>
          <a:xfrm>
            <a:off x="1698625" y="3705225"/>
            <a:ext cx="742950" cy="742950"/>
          </a:xfrm>
          <a:prstGeom prst="rect">
            <a:avLst/>
          </a:prstGeom>
          <a:solidFill>
            <a:schemeClr val="accent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3" id="114" name="Google Shape;114;p27"/>
          <p:cNvSpPr/>
          <p:nvPr/>
        </p:nvSpPr>
        <p:spPr>
          <a:xfrm>
            <a:off x="2492375" y="4510089"/>
            <a:ext cx="742950" cy="7445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5" id="115" name="Google Shape;115;p27"/>
          <p:cNvSpPr/>
          <p:nvPr/>
        </p:nvSpPr>
        <p:spPr>
          <a:xfrm>
            <a:off x="915988" y="4510089"/>
            <a:ext cx="742950" cy="74453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7"/>
          <p:cNvSpPr/>
          <p:nvPr/>
        </p:nvSpPr>
        <p:spPr>
          <a:xfrm>
            <a:off x="1703389" y="5314950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7"/>
          <p:cNvSpPr/>
          <p:nvPr/>
        </p:nvSpPr>
        <p:spPr>
          <a:xfrm>
            <a:off x="128588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7"/>
          <p:cNvSpPr/>
          <p:nvPr/>
        </p:nvSpPr>
        <p:spPr>
          <a:xfrm>
            <a:off x="2492375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9" name="Google Shape;119;p27"/>
          <p:cNvGrpSpPr/>
          <p:nvPr/>
        </p:nvGrpSpPr>
        <p:grpSpPr>
          <a:xfrm rot="10800000">
            <a:off x="6003925" y="1778001"/>
            <a:ext cx="2768600" cy="779463"/>
            <a:chOff x="1566" y="164"/>
            <a:chExt cx="1455" cy="425"/>
          </a:xfrm>
        </p:grpSpPr>
        <p:sp>
          <p:nvSpPr>
            <p:cNvPr id="120" name="Google Shape;120;p27"/>
            <p:cNvSpPr/>
            <p:nvPr/>
          </p:nvSpPr>
          <p:spPr>
            <a:xfrm>
              <a:off x="1892" y="468"/>
              <a:ext cx="39" cy="121"/>
            </a:xfrm>
            <a:custGeom>
              <a:rect b="b" l="l" r="r" t="t"/>
              <a:pathLst>
                <a:path extrusionOk="0" h="121" w="39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7"/>
            <p:cNvSpPr/>
            <p:nvPr/>
          </p:nvSpPr>
          <p:spPr>
            <a:xfrm>
              <a:off x="2271" y="450"/>
              <a:ext cx="45" cy="139"/>
            </a:xfrm>
            <a:custGeom>
              <a:rect b="b" l="l" r="r" t="t"/>
              <a:pathLst>
                <a:path extrusionOk="0" h="139" w="45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7"/>
            <p:cNvSpPr/>
            <p:nvPr/>
          </p:nvSpPr>
          <p:spPr>
            <a:xfrm>
              <a:off x="1765" y="378"/>
              <a:ext cx="146" cy="211"/>
            </a:xfrm>
            <a:custGeom>
              <a:rect b="b" l="l" r="r" t="t"/>
              <a:pathLst>
                <a:path extrusionOk="0" h="211" w="146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7"/>
            <p:cNvSpPr/>
            <p:nvPr/>
          </p:nvSpPr>
          <p:spPr>
            <a:xfrm>
              <a:off x="2792" y="378"/>
              <a:ext cx="144" cy="211"/>
            </a:xfrm>
            <a:custGeom>
              <a:rect b="b" l="l" r="r" t="t"/>
              <a:pathLst>
                <a:path extrusionOk="0" h="211" w="144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7"/>
            <p:cNvSpPr/>
            <p:nvPr/>
          </p:nvSpPr>
          <p:spPr>
            <a:xfrm>
              <a:off x="2631" y="457"/>
              <a:ext cx="89" cy="132"/>
            </a:xfrm>
            <a:custGeom>
              <a:rect b="b" l="l" r="r" t="t"/>
              <a:pathLst>
                <a:path extrusionOk="0" h="132" w="89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7"/>
            <p:cNvSpPr/>
            <p:nvPr/>
          </p:nvSpPr>
          <p:spPr>
            <a:xfrm>
              <a:off x="2430" y="403"/>
              <a:ext cx="88" cy="186"/>
            </a:xfrm>
            <a:custGeom>
              <a:rect b="b" l="l" r="r" t="t"/>
              <a:pathLst>
                <a:path extrusionOk="0" h="186" w="88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7"/>
            <p:cNvSpPr/>
            <p:nvPr/>
          </p:nvSpPr>
          <p:spPr>
            <a:xfrm>
              <a:off x="1914" y="233"/>
              <a:ext cx="166" cy="356"/>
            </a:xfrm>
            <a:custGeom>
              <a:rect b="b" l="l" r="r" t="t"/>
              <a:pathLst>
                <a:path extrusionOk="0" h="356" w="16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7"/>
            <p:cNvSpPr/>
            <p:nvPr/>
          </p:nvSpPr>
          <p:spPr>
            <a:xfrm>
              <a:off x="2514" y="379"/>
              <a:ext cx="92" cy="210"/>
            </a:xfrm>
            <a:custGeom>
              <a:rect b="b" l="l" r="r" t="t"/>
              <a:pathLst>
                <a:path extrusionOk="0" h="210" w="92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7"/>
            <p:cNvSpPr/>
            <p:nvPr/>
          </p:nvSpPr>
          <p:spPr>
            <a:xfrm>
              <a:off x="1566" y="297"/>
              <a:ext cx="128" cy="292"/>
            </a:xfrm>
            <a:custGeom>
              <a:rect b="b" l="l" r="r" t="t"/>
              <a:pathLst>
                <a:path extrusionOk="0" h="292" w="128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7"/>
            <p:cNvSpPr/>
            <p:nvPr/>
          </p:nvSpPr>
          <p:spPr>
            <a:xfrm>
              <a:off x="2596" y="332"/>
              <a:ext cx="68" cy="257"/>
            </a:xfrm>
            <a:custGeom>
              <a:rect b="b" l="l" r="r" t="t"/>
              <a:pathLst>
                <a:path extrusionOk="0" h="257" w="68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7"/>
            <p:cNvSpPr/>
            <p:nvPr/>
          </p:nvSpPr>
          <p:spPr>
            <a:xfrm>
              <a:off x="1672" y="164"/>
              <a:ext cx="111" cy="425"/>
            </a:xfrm>
            <a:custGeom>
              <a:rect b="b" l="l" r="r" t="t"/>
              <a:pathLst>
                <a:path extrusionOk="0" h="425" w="111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7"/>
            <p:cNvSpPr/>
            <p:nvPr/>
          </p:nvSpPr>
          <p:spPr>
            <a:xfrm>
              <a:off x="2065" y="361"/>
              <a:ext cx="100" cy="228"/>
            </a:xfrm>
            <a:custGeom>
              <a:rect b="b" l="l" r="r" t="t"/>
              <a:pathLst>
                <a:path extrusionOk="0" h="228" w="100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7"/>
            <p:cNvSpPr/>
            <p:nvPr/>
          </p:nvSpPr>
          <p:spPr>
            <a:xfrm>
              <a:off x="2921" y="361"/>
              <a:ext cx="100" cy="228"/>
            </a:xfrm>
            <a:custGeom>
              <a:rect b="b" l="l" r="r" t="t"/>
              <a:pathLst>
                <a:path extrusionOk="0" h="228" w="100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7"/>
            <p:cNvSpPr/>
            <p:nvPr/>
          </p:nvSpPr>
          <p:spPr>
            <a:xfrm>
              <a:off x="2273" y="187"/>
              <a:ext cx="175" cy="402"/>
            </a:xfrm>
            <a:custGeom>
              <a:rect b="b" l="l" r="r" t="t"/>
              <a:pathLst>
                <a:path extrusionOk="0" h="402" w="175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7"/>
            <p:cNvSpPr/>
            <p:nvPr/>
          </p:nvSpPr>
          <p:spPr>
            <a:xfrm>
              <a:off x="2161" y="216"/>
              <a:ext cx="97" cy="373"/>
            </a:xfrm>
            <a:custGeom>
              <a:rect b="b" l="l" r="r" t="t"/>
              <a:pathLst>
                <a:path extrusionOk="0" h="373" w="97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7"/>
            <p:cNvSpPr/>
            <p:nvPr/>
          </p:nvSpPr>
          <p:spPr>
            <a:xfrm>
              <a:off x="2708" y="216"/>
              <a:ext cx="97" cy="373"/>
            </a:xfrm>
            <a:custGeom>
              <a:rect b="b" l="l" r="r" t="t"/>
              <a:pathLst>
                <a:path extrusionOk="0" h="373" w="97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descr="1" id="136" name="Google Shape;136;p27"/>
          <p:cNvSpPr/>
          <p:nvPr/>
        </p:nvSpPr>
        <p:spPr>
          <a:xfrm>
            <a:off x="4067176" y="4497388"/>
            <a:ext cx="741363" cy="74295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7" id="137" name="Google Shape;137;p27"/>
          <p:cNvSpPr/>
          <p:nvPr/>
        </p:nvSpPr>
        <p:spPr>
          <a:xfrm>
            <a:off x="3275013" y="5314950"/>
            <a:ext cx="742950" cy="74295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7"/>
          <p:cNvSpPr/>
          <p:nvPr/>
        </p:nvSpPr>
        <p:spPr>
          <a:xfrm>
            <a:off x="3282951" y="4510089"/>
            <a:ext cx="741363" cy="744537"/>
          </a:xfrm>
          <a:prstGeom prst="rect">
            <a:avLst/>
          </a:prstGeom>
          <a:solidFill>
            <a:srgbClr val="D7D7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6" id="139" name="Google Shape;139;p27"/>
          <p:cNvSpPr/>
          <p:nvPr/>
        </p:nvSpPr>
        <p:spPr>
          <a:xfrm>
            <a:off x="1703389" y="5314950"/>
            <a:ext cx="742950" cy="74295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7"/>
          <p:cNvSpPr/>
          <p:nvPr/>
        </p:nvSpPr>
        <p:spPr>
          <a:xfrm>
            <a:off x="1703389" y="4511675"/>
            <a:ext cx="742950" cy="742950"/>
          </a:xfrm>
          <a:prstGeom prst="rect">
            <a:avLst/>
          </a:prstGeom>
          <a:solidFill>
            <a:schemeClr val="accent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7"/>
          <p:cNvSpPr/>
          <p:nvPr/>
        </p:nvSpPr>
        <p:spPr>
          <a:xfrm>
            <a:off x="128588" y="4511675"/>
            <a:ext cx="741362" cy="742950"/>
          </a:xfrm>
          <a:prstGeom prst="rect">
            <a:avLst/>
          </a:prstGeom>
          <a:solidFill>
            <a:schemeClr val="lt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2492375" y="5314950"/>
            <a:ext cx="742950" cy="7429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2" id="143" name="Google Shape;143;p27"/>
          <p:cNvSpPr/>
          <p:nvPr/>
        </p:nvSpPr>
        <p:spPr>
          <a:xfrm>
            <a:off x="1701801" y="3705225"/>
            <a:ext cx="744538" cy="74295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-53162" y="6377851"/>
            <a:ext cx="236352" cy="548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2325" lIns="84650" spcFirstLastPara="1" rIns="84650" wrap="square" tIns="42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  <a:defRPr b="0" i="0" sz="4400" u="none" cap="none" strike="noStrik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1"/>
          <p:cNvSpPr txBox="1"/>
          <p:nvPr>
            <p:ph idx="1" type="body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1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6" name="Google Shape;16;p11"/>
          <p:cNvSpPr/>
          <p:nvPr/>
        </p:nvSpPr>
        <p:spPr>
          <a:xfrm>
            <a:off x="0" y="-370225"/>
            <a:ext cx="236352" cy="66109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1"/>
          <p:cNvSpPr/>
          <p:nvPr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2325" lIns="84650" spcFirstLastPara="1" rIns="84650" wrap="square" tIns="42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1"/>
          <p:cNvSpPr/>
          <p:nvPr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tea120@kjes.tp.edu.tw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7.jpg"/><Relationship Id="rId5" Type="http://schemas.openxmlformats.org/officeDocument/2006/relationships/image" Target="../media/image13.jpg"/><Relationship Id="rId6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Relationship Id="rId4" Type="http://schemas.openxmlformats.org/officeDocument/2006/relationships/image" Target="../media/image14.jpg"/><Relationship Id="rId5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25.jpg"/><Relationship Id="rId5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chool.bot.com.tw/newTwbank/index.aspx" TargetMode="External"/><Relationship Id="rId4" Type="http://schemas.openxmlformats.org/officeDocument/2006/relationships/image" Target="../media/image26.png"/><Relationship Id="rId5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jpg"/><Relationship Id="rId4" Type="http://schemas.openxmlformats.org/officeDocument/2006/relationships/image" Target="../media/image32.jpg"/><Relationship Id="rId5" Type="http://schemas.openxmlformats.org/officeDocument/2006/relationships/image" Target="../media/image3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jpg"/><Relationship Id="rId4" Type="http://schemas.openxmlformats.org/officeDocument/2006/relationships/image" Target="../media/image35.jpg"/><Relationship Id="rId5" Type="http://schemas.openxmlformats.org/officeDocument/2006/relationships/image" Target="../media/image3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"/>
          <p:cNvSpPr txBox="1"/>
          <p:nvPr>
            <p:ph type="ctrTitle"/>
          </p:nvPr>
        </p:nvSpPr>
        <p:spPr>
          <a:xfrm>
            <a:off x="1259632" y="836712"/>
            <a:ext cx="7019925" cy="2484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350"/>
              <a:buFont typeface="Times New Roman"/>
              <a:buNone/>
            </a:pPr>
            <a:r>
              <a:rPr i="0" lang="zh-TW" sz="5400" u="none" cap="none" strike="noStrike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天主教光仁小學</a:t>
            </a:r>
            <a:br>
              <a:rPr i="0" lang="zh-TW" sz="5400" u="none" cap="none" strike="noStrike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i="0" lang="zh-TW" sz="5400" u="none" cap="none" strike="noStrike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總務處 報告</a:t>
            </a:r>
            <a:br>
              <a:rPr i="0" lang="zh-TW" sz="5400" u="none" cap="none" strike="noStrike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i="0" lang="zh-TW" sz="5400" u="none" cap="none" strike="noStrike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General Affairs</a:t>
            </a:r>
            <a:endParaRPr/>
          </a:p>
        </p:txBody>
      </p:sp>
      <p:sp>
        <p:nvSpPr>
          <p:cNvPr id="149" name="Google Shape;149;p1"/>
          <p:cNvSpPr txBox="1"/>
          <p:nvPr/>
        </p:nvSpPr>
        <p:spPr>
          <a:xfrm>
            <a:off x="1763688" y="3861048"/>
            <a:ext cx="6400799" cy="2016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Times New Roman"/>
              <a:buNone/>
            </a:pPr>
            <a:r>
              <a:rPr b="1" i="0" lang="zh-TW" sz="28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總務主任：桑慧安</a:t>
            </a:r>
            <a:endParaRPr b="1" i="0" sz="28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Times New Roman"/>
              <a:buNone/>
            </a:pPr>
            <a:r>
              <a:rPr b="1" i="0" lang="zh-TW" sz="28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02-2303-2874分機850</a:t>
            </a:r>
            <a:endParaRPr/>
          </a:p>
          <a:p>
            <a:pPr indent="0" lvl="0" marL="0" marR="0" rtl="0" algn="ctr">
              <a:lnSpc>
                <a:spcPct val="13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Times New Roman"/>
              <a:buNone/>
            </a:pPr>
            <a:r>
              <a:rPr b="1" i="0" lang="zh-TW" sz="2800" u="sng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tea166@kjes.tp.edu.tw</a:t>
            </a:r>
            <a:endParaRPr b="1" i="0" sz="2800" u="sng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  <a:hlinkClick r:id="rId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5084510df4_0_9"/>
          <p:cNvSpPr txBox="1"/>
          <p:nvPr>
            <p:ph idx="12" type="sldNum"/>
          </p:nvPr>
        </p:nvSpPr>
        <p:spPr>
          <a:xfrm>
            <a:off x="6553200" y="6356352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155" name="Google Shape;155;g15084510df4_0_9"/>
          <p:cNvGrpSpPr/>
          <p:nvPr/>
        </p:nvGrpSpPr>
        <p:grpSpPr>
          <a:xfrm>
            <a:off x="1052393" y="476672"/>
            <a:ext cx="7450035" cy="4419600"/>
            <a:chOff x="8785" y="0"/>
            <a:chExt cx="7450035" cy="4419600"/>
          </a:xfrm>
        </p:grpSpPr>
        <p:sp>
          <p:nvSpPr>
            <p:cNvPr id="156" name="Google Shape;156;g15084510df4_0_9"/>
            <p:cNvSpPr/>
            <p:nvPr/>
          </p:nvSpPr>
          <p:spPr>
            <a:xfrm>
              <a:off x="4153662" y="3738562"/>
              <a:ext cx="550800" cy="915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g15084510df4_0_9"/>
            <p:cNvSpPr txBox="1"/>
            <p:nvPr/>
          </p:nvSpPr>
          <p:spPr>
            <a:xfrm>
              <a:off x="4415319" y="3770511"/>
              <a:ext cx="27600" cy="2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g15084510df4_0_9"/>
            <p:cNvSpPr/>
            <p:nvPr/>
          </p:nvSpPr>
          <p:spPr>
            <a:xfrm>
              <a:off x="848508" y="2209800"/>
              <a:ext cx="550800" cy="15744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F795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g15084510df4_0_9"/>
            <p:cNvSpPr txBox="1"/>
            <p:nvPr/>
          </p:nvSpPr>
          <p:spPr>
            <a:xfrm>
              <a:off x="1082236" y="2955339"/>
              <a:ext cx="83400" cy="8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g15084510df4_0_9"/>
            <p:cNvSpPr/>
            <p:nvPr/>
          </p:nvSpPr>
          <p:spPr>
            <a:xfrm>
              <a:off x="4153662" y="2688907"/>
              <a:ext cx="550800" cy="915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g15084510df4_0_9"/>
            <p:cNvSpPr txBox="1"/>
            <p:nvPr/>
          </p:nvSpPr>
          <p:spPr>
            <a:xfrm>
              <a:off x="4415319" y="2720856"/>
              <a:ext cx="27600" cy="2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g15084510df4_0_9"/>
            <p:cNvSpPr/>
            <p:nvPr/>
          </p:nvSpPr>
          <p:spPr>
            <a:xfrm>
              <a:off x="848508" y="2209800"/>
              <a:ext cx="550800" cy="5247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F795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g15084510df4_0_9"/>
            <p:cNvSpPr txBox="1"/>
            <p:nvPr/>
          </p:nvSpPr>
          <p:spPr>
            <a:xfrm>
              <a:off x="1104916" y="2453192"/>
              <a:ext cx="38100" cy="3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g15084510df4_0_9"/>
            <p:cNvSpPr/>
            <p:nvPr/>
          </p:nvSpPr>
          <p:spPr>
            <a:xfrm>
              <a:off x="4153662" y="1639252"/>
              <a:ext cx="550800" cy="915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g15084510df4_0_9"/>
            <p:cNvSpPr txBox="1"/>
            <p:nvPr/>
          </p:nvSpPr>
          <p:spPr>
            <a:xfrm>
              <a:off x="4415319" y="1671201"/>
              <a:ext cx="27600" cy="2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5084510df4_0_9"/>
            <p:cNvSpPr/>
            <p:nvPr/>
          </p:nvSpPr>
          <p:spPr>
            <a:xfrm>
              <a:off x="848508" y="1684972"/>
              <a:ext cx="550800" cy="524700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25400">
              <a:solidFill>
                <a:srgbClr val="F795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g15084510df4_0_9"/>
            <p:cNvSpPr txBox="1"/>
            <p:nvPr/>
          </p:nvSpPr>
          <p:spPr>
            <a:xfrm>
              <a:off x="1104916" y="1928365"/>
              <a:ext cx="38100" cy="3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5084510df4_0_9"/>
            <p:cNvSpPr/>
            <p:nvPr/>
          </p:nvSpPr>
          <p:spPr>
            <a:xfrm>
              <a:off x="4153662" y="589597"/>
              <a:ext cx="550800" cy="915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g15084510df4_0_9"/>
            <p:cNvSpPr txBox="1"/>
            <p:nvPr/>
          </p:nvSpPr>
          <p:spPr>
            <a:xfrm>
              <a:off x="4415319" y="621546"/>
              <a:ext cx="27600" cy="2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g15084510df4_0_9"/>
            <p:cNvSpPr/>
            <p:nvPr/>
          </p:nvSpPr>
          <p:spPr>
            <a:xfrm>
              <a:off x="848508" y="635317"/>
              <a:ext cx="550800" cy="1574400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25400">
              <a:solidFill>
                <a:srgbClr val="F795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g15084510df4_0_9"/>
            <p:cNvSpPr txBox="1"/>
            <p:nvPr/>
          </p:nvSpPr>
          <p:spPr>
            <a:xfrm>
              <a:off x="1082236" y="1380857"/>
              <a:ext cx="83400" cy="8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g15084510df4_0_9"/>
            <p:cNvSpPr/>
            <p:nvPr/>
          </p:nvSpPr>
          <p:spPr>
            <a:xfrm rot="-5400000">
              <a:off x="-1781165" y="1789950"/>
              <a:ext cx="4419600" cy="839700"/>
            </a:xfrm>
            <a:prstGeom prst="rect">
              <a:avLst/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g15084510df4_0_9"/>
            <p:cNvSpPr txBox="1"/>
            <p:nvPr/>
          </p:nvSpPr>
          <p:spPr>
            <a:xfrm rot="-5400000">
              <a:off x="-1781165" y="1789950"/>
              <a:ext cx="4419600" cy="8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Arial"/>
                <a:buNone/>
              </a:pPr>
              <a:r>
                <a:t/>
              </a:r>
              <a:endPara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g15084510df4_0_9"/>
            <p:cNvSpPr/>
            <p:nvPr/>
          </p:nvSpPr>
          <p:spPr>
            <a:xfrm>
              <a:off x="1399367" y="215455"/>
              <a:ext cx="2754300" cy="839700"/>
            </a:xfrm>
            <a:prstGeom prst="rect">
              <a:avLst/>
            </a:prstGeom>
            <a:solidFill>
              <a:srgbClr val="F7954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g15084510df4_0_9"/>
            <p:cNvSpPr txBox="1"/>
            <p:nvPr/>
          </p:nvSpPr>
          <p:spPr>
            <a:xfrm>
              <a:off x="1399367" y="215455"/>
              <a:ext cx="2754300" cy="8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zh-TW" sz="3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事務組 *851</a:t>
              </a:r>
              <a:endPara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g15084510df4_0_9"/>
            <p:cNvSpPr/>
            <p:nvPr/>
          </p:nvSpPr>
          <p:spPr>
            <a:xfrm>
              <a:off x="4704520" y="215455"/>
              <a:ext cx="2754300" cy="839700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g15084510df4_0_9"/>
            <p:cNvSpPr txBox="1"/>
            <p:nvPr/>
          </p:nvSpPr>
          <p:spPr>
            <a:xfrm>
              <a:off x="4704520" y="215455"/>
              <a:ext cx="2754300" cy="8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zh-TW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綜理校園安檢相關庶務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g15084510df4_0_9"/>
            <p:cNvSpPr/>
            <p:nvPr/>
          </p:nvSpPr>
          <p:spPr>
            <a:xfrm>
              <a:off x="1399367" y="1265110"/>
              <a:ext cx="2754300" cy="839700"/>
            </a:xfrm>
            <a:prstGeom prst="rect">
              <a:avLst/>
            </a:prstGeom>
            <a:solidFill>
              <a:srgbClr val="F7954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g15084510df4_0_9"/>
            <p:cNvSpPr txBox="1"/>
            <p:nvPr/>
          </p:nvSpPr>
          <p:spPr>
            <a:xfrm>
              <a:off x="1399367" y="1265110"/>
              <a:ext cx="2754300" cy="8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zh-TW" sz="3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交通車 *852</a:t>
              </a:r>
              <a:endPara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g15084510df4_0_9"/>
            <p:cNvSpPr/>
            <p:nvPr/>
          </p:nvSpPr>
          <p:spPr>
            <a:xfrm>
              <a:off x="4704520" y="1265110"/>
              <a:ext cx="2754300" cy="839700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g15084510df4_0_9"/>
            <p:cNvSpPr txBox="1"/>
            <p:nvPr/>
          </p:nvSpPr>
          <p:spPr>
            <a:xfrm>
              <a:off x="4704520" y="1265110"/>
              <a:ext cx="2754300" cy="8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zh-TW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學童通學專車事項聯繫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g15084510df4_0_9"/>
            <p:cNvSpPr/>
            <p:nvPr/>
          </p:nvSpPr>
          <p:spPr>
            <a:xfrm>
              <a:off x="1399367" y="2314765"/>
              <a:ext cx="2754300" cy="839700"/>
            </a:xfrm>
            <a:prstGeom prst="rect">
              <a:avLst/>
            </a:prstGeom>
            <a:solidFill>
              <a:srgbClr val="F7954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g15084510df4_0_9"/>
            <p:cNvSpPr txBox="1"/>
            <p:nvPr/>
          </p:nvSpPr>
          <p:spPr>
            <a:xfrm>
              <a:off x="1399367" y="2314765"/>
              <a:ext cx="2754300" cy="8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zh-TW" sz="3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出納組 *853</a:t>
              </a:r>
              <a:endPara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g15084510df4_0_9"/>
            <p:cNvSpPr/>
            <p:nvPr/>
          </p:nvSpPr>
          <p:spPr>
            <a:xfrm>
              <a:off x="4704520" y="2314765"/>
              <a:ext cx="2754300" cy="839700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g15084510df4_0_9"/>
            <p:cNvSpPr txBox="1"/>
            <p:nvPr/>
          </p:nvSpPr>
          <p:spPr>
            <a:xfrm>
              <a:off x="4704520" y="2314765"/>
              <a:ext cx="2754300" cy="8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zh-TW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代收代辦 各項費用繳納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g15084510df4_0_9"/>
            <p:cNvSpPr/>
            <p:nvPr/>
          </p:nvSpPr>
          <p:spPr>
            <a:xfrm>
              <a:off x="1399367" y="3364420"/>
              <a:ext cx="2754300" cy="839700"/>
            </a:xfrm>
            <a:prstGeom prst="rect">
              <a:avLst/>
            </a:prstGeom>
            <a:solidFill>
              <a:srgbClr val="F7954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g15084510df4_0_9"/>
            <p:cNvSpPr txBox="1"/>
            <p:nvPr/>
          </p:nvSpPr>
          <p:spPr>
            <a:xfrm>
              <a:off x="1399367" y="3364420"/>
              <a:ext cx="2754300" cy="8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zh-TW" sz="3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合作社 *855</a:t>
              </a:r>
              <a:endPara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g15084510df4_0_9"/>
            <p:cNvSpPr/>
            <p:nvPr/>
          </p:nvSpPr>
          <p:spPr>
            <a:xfrm>
              <a:off x="4704520" y="3364420"/>
              <a:ext cx="2754300" cy="839700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g15084510df4_0_9"/>
            <p:cNvSpPr txBox="1"/>
            <p:nvPr/>
          </p:nvSpPr>
          <p:spPr>
            <a:xfrm>
              <a:off x="4704520" y="3364420"/>
              <a:ext cx="2754300" cy="8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zh-TW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代售學生制服、簿本、書包、訂購牛羊奶/豆漿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0" name="Google Shape;190;g15084510df4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2160" y="4221088"/>
            <a:ext cx="2880319" cy="240952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15084510df4_0_9"/>
          <p:cNvSpPr txBox="1"/>
          <p:nvPr/>
        </p:nvSpPr>
        <p:spPr>
          <a:xfrm flipH="1">
            <a:off x="1202025" y="650325"/>
            <a:ext cx="591300" cy="4098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zh-TW" sz="3500" u="none" cap="none" strike="noStrik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總務處業務職掌</a:t>
            </a:r>
            <a:endParaRPr b="0" i="0" sz="3500" u="none" cap="none" strike="noStrik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畫面剪輯" id="196" name="Google Shape;196;g15084510df4_0_50"/>
          <p:cNvPicPr preferRelativeResize="0"/>
          <p:nvPr/>
        </p:nvPicPr>
        <p:blipFill rotWithShape="1">
          <a:blip r:embed="rId3">
            <a:alphaModFix/>
          </a:blip>
          <a:srcRect b="0" l="0" r="8709" t="0"/>
          <a:stretch/>
        </p:blipFill>
        <p:spPr>
          <a:xfrm>
            <a:off x="885125" y="1308125"/>
            <a:ext cx="7596300" cy="457937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15084510df4_0_50"/>
          <p:cNvSpPr txBox="1"/>
          <p:nvPr>
            <p:ph idx="4294967295" type="body"/>
          </p:nvPr>
        </p:nvSpPr>
        <p:spPr>
          <a:xfrm>
            <a:off x="808925" y="332654"/>
            <a:ext cx="7596300" cy="7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46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Times New Roman"/>
              <a:buChar char="•"/>
            </a:pPr>
            <a:r>
              <a:rPr b="1" lang="zh-TW" sz="4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每月營養午餐公告學校網頁</a:t>
            </a:r>
            <a:endParaRPr b="1" sz="44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3429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Times New Roman"/>
              <a:buChar char="•"/>
            </a:pPr>
            <a:r>
              <a:rPr b="0" i="0" lang="zh-TW" sz="2300" u="none" cap="none" strike="noStrike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sz="2700">
              <a:solidFill>
                <a:schemeClr val="accent6"/>
              </a:solidFill>
            </a:endParaRPr>
          </a:p>
        </p:txBody>
      </p:sp>
      <p:pic>
        <p:nvPicPr>
          <p:cNvPr descr="IMAG0252s" id="198" name="Google Shape;198;g15084510df4_0_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7827" y="2079799"/>
            <a:ext cx="3417699" cy="204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0249s" id="199" name="Google Shape;199;g15084510df4_0_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7822" y="3841499"/>
            <a:ext cx="3417700" cy="204599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15084510df4_0_50"/>
          <p:cNvSpPr txBox="1"/>
          <p:nvPr/>
        </p:nvSpPr>
        <p:spPr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Times New Roman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g15084510df4_0_50"/>
          <p:cNvSpPr txBox="1"/>
          <p:nvPr/>
        </p:nvSpPr>
        <p:spPr>
          <a:xfrm>
            <a:off x="367575" y="5887495"/>
            <a:ext cx="7101600" cy="3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115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Char char="•"/>
            </a:pPr>
            <a:r>
              <a:rPr b="0" i="0" lang="zh-TW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HACCP是Hazard Analysis and Critical Control Point（危害分析重要管制點）的縮寫。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user\Desktop\小蔡截圖\200803160629.jpg" id="202" name="Google Shape;202;g15084510df4_0_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69178" y="4503328"/>
            <a:ext cx="1384175" cy="1384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15084510df4_0_50"/>
          <p:cNvSpPr txBox="1"/>
          <p:nvPr/>
        </p:nvSpPr>
        <p:spPr>
          <a:xfrm>
            <a:off x="4572000" y="1438600"/>
            <a:ext cx="3909300" cy="15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3429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Times New Roman"/>
              <a:buChar char="•"/>
            </a:pPr>
            <a:r>
              <a:rPr b="1" i="0" lang="zh-TW" sz="23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連續五年獲得</a:t>
            </a:r>
            <a:r>
              <a:rPr b="0" i="0" lang="zh-TW" sz="23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通過行政院衛生署</a:t>
            </a:r>
            <a:r>
              <a:rPr b="1" i="0" lang="zh-TW" sz="23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餐飲業食品安全管制系統(HACCP)</a:t>
            </a:r>
            <a:r>
              <a:rPr b="0" i="0" lang="zh-TW" sz="23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衛生評鑑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51edaa190c_0_4"/>
          <p:cNvSpPr txBox="1"/>
          <p:nvPr>
            <p:ph idx="4294967295" type="title"/>
          </p:nvPr>
        </p:nvSpPr>
        <p:spPr>
          <a:xfrm>
            <a:off x="914399" y="18864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b="0" i="0" lang="zh-TW" sz="4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營養午餐菜單</a:t>
            </a:r>
            <a:endParaRPr b="0" i="0" sz="4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" name="Google Shape;209;g151edaa190c_0_4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3484"/>
          <a:stretch/>
        </p:blipFill>
        <p:spPr>
          <a:xfrm>
            <a:off x="827584" y="1243013"/>
            <a:ext cx="7489800" cy="500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151edaa190c_0_4"/>
          <p:cNvSpPr txBox="1"/>
          <p:nvPr/>
        </p:nvSpPr>
        <p:spPr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Times New Roman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g151edaa190c_0_4"/>
          <p:cNvSpPr/>
          <p:nvPr/>
        </p:nvSpPr>
        <p:spPr>
          <a:xfrm>
            <a:off x="6516216" y="1196752"/>
            <a:ext cx="648000" cy="3312300"/>
          </a:xfrm>
          <a:prstGeom prst="rect">
            <a:avLst/>
          </a:prstGeom>
          <a:noFill/>
          <a:ln cap="flat" cmpd="sng" w="25400">
            <a:solidFill>
              <a:srgbClr val="E010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151edaa190c_0_4"/>
          <p:cNvSpPr txBox="1"/>
          <p:nvPr/>
        </p:nvSpPr>
        <p:spPr>
          <a:xfrm>
            <a:off x="2676851" y="1509750"/>
            <a:ext cx="3695400" cy="30471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zh-TW" sz="2400" u="none" cap="none" strike="noStrike">
                <a:solidFill>
                  <a:srgbClr val="0000FF"/>
                </a:solidFill>
                <a:latin typeface="Arimo"/>
                <a:ea typeface="Arimo"/>
                <a:cs typeface="Arimo"/>
                <a:sym typeface="Arimo"/>
              </a:rPr>
              <a:t>開學後一週內</a:t>
            </a:r>
            <a:endParaRPr b="1" i="0" sz="2400" u="none" cap="none" strike="noStrike">
              <a:solidFill>
                <a:srgbClr val="0000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zh-TW" sz="2400" u="none" cap="none" strike="noStrike">
                <a:solidFill>
                  <a:srgbClr val="0000FF"/>
                </a:solidFill>
                <a:latin typeface="Arimo"/>
                <a:ea typeface="Arimo"/>
                <a:cs typeface="Arimo"/>
                <a:sym typeface="Arimo"/>
              </a:rPr>
              <a:t>請家長線上填寫食物過敏調查及點心調查表單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zh-TW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家長可以幫孩子訂購早餐飲品或下午點心：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zh-TW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早餐:牛奶、豆漿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zh-TW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(以月為單位)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13" name="Google Shape;213;g151edaa190c_0_4"/>
          <p:cNvSpPr/>
          <p:nvPr/>
        </p:nvSpPr>
        <p:spPr>
          <a:xfrm>
            <a:off x="6228184" y="2420888"/>
            <a:ext cx="288000" cy="612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rgbClr val="E010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image.png" id="214" name="Google Shape;214;g151edaa190c_0_4"/>
          <p:cNvSpPr/>
          <p:nvPr/>
        </p:nvSpPr>
        <p:spPr>
          <a:xfrm>
            <a:off x="63500" y="-14288"/>
            <a:ext cx="10191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image.png" id="215" name="Google Shape;215;g151edaa190c_0_4"/>
          <p:cNvSpPr/>
          <p:nvPr/>
        </p:nvSpPr>
        <p:spPr>
          <a:xfrm>
            <a:off x="215900" y="138112"/>
            <a:ext cx="10191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g151edaa190c_0_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3137" y="1228296"/>
            <a:ext cx="3004025" cy="300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151edaa190c_0_151"/>
          <p:cNvSpPr txBox="1"/>
          <p:nvPr/>
        </p:nvSpPr>
        <p:spPr>
          <a:xfrm>
            <a:off x="2968425" y="4002200"/>
            <a:ext cx="3705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latin typeface="Microsoft JhengHei"/>
                <a:ea typeface="Microsoft JhengHei"/>
                <a:cs typeface="Microsoft JhengHei"/>
                <a:sym typeface="Microsoft JhengHei"/>
              </a:rPr>
              <a:t>食物過敏暨葷素調查</a:t>
            </a:r>
            <a:endParaRPr sz="30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51edaa190c_0_157"/>
          <p:cNvSpPr txBox="1"/>
          <p:nvPr>
            <p:ph type="title"/>
          </p:nvPr>
        </p:nvSpPr>
        <p:spPr>
          <a:xfrm>
            <a:off x="1835700" y="549675"/>
            <a:ext cx="7171800" cy="6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Times New Roman"/>
              <a:buNone/>
            </a:pPr>
            <a:r>
              <a:rPr b="0" lang="zh-TW">
                <a:latin typeface="Times New Roman"/>
                <a:ea typeface="Times New Roman"/>
                <a:cs typeface="Times New Roman"/>
                <a:sym typeface="Times New Roman"/>
              </a:rPr>
              <a:t>111學年度</a:t>
            </a:r>
            <a:r>
              <a:rPr b="0" lang="zh-TW">
                <a:latin typeface="Times New Roman"/>
                <a:ea typeface="Times New Roman"/>
                <a:cs typeface="Times New Roman"/>
                <a:sym typeface="Times New Roman"/>
              </a:rPr>
              <a:t>午餐及飲品收費調整</a:t>
            </a:r>
            <a:endParaRPr/>
          </a:p>
        </p:txBody>
      </p:sp>
      <p:sp>
        <p:nvSpPr>
          <p:cNvPr id="229" name="Google Shape;229;g151edaa190c_0_157"/>
          <p:cNvSpPr txBox="1"/>
          <p:nvPr>
            <p:ph idx="1" type="body"/>
          </p:nvPr>
        </p:nvSpPr>
        <p:spPr>
          <a:xfrm>
            <a:off x="1403647" y="1519858"/>
            <a:ext cx="72735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/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zh-TW"/>
              <a:t>收費標準：以餐計價，按日計價，納入月費收取。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zh-TW"/>
              <a:t>午餐：每餐80元。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zh-TW"/>
              <a:t>牛奶/豆漿：每瓶25元。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zh-TW"/>
              <a:t>羊奶：每瓶35元。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zh-TW"/>
              <a:t>點心：每個30元。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5084510df4_0_70"/>
          <p:cNvSpPr txBox="1"/>
          <p:nvPr>
            <p:ph type="title"/>
          </p:nvPr>
        </p:nvSpPr>
        <p:spPr>
          <a:xfrm>
            <a:off x="1835696" y="549666"/>
            <a:ext cx="6851100" cy="6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icrosoft JhengHei"/>
              <a:buNone/>
            </a:pPr>
            <a:r>
              <a:rPr lang="zh-TW"/>
              <a:t>午餐用餐注意事項</a:t>
            </a:r>
            <a:endParaRPr/>
          </a:p>
        </p:txBody>
      </p:sp>
      <p:sp>
        <p:nvSpPr>
          <p:cNvPr id="235" name="Google Shape;235;g15084510df4_0_70"/>
          <p:cNvSpPr txBox="1"/>
          <p:nvPr>
            <p:ph idx="1" type="body"/>
          </p:nvPr>
        </p:nvSpPr>
        <p:spPr>
          <a:xfrm>
            <a:off x="1403647" y="1519858"/>
            <a:ext cx="74889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200"/>
              <a:buFont typeface="Calibri"/>
              <a:buAutoNum type="arabicPeriod"/>
            </a:pPr>
            <a:r>
              <a:rPr b="1" lang="zh-TW" sz="22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本校配合環保政策，請貴家長為孩子準備適當餐具，上學時帶來，放學時攜回清洗，衛生環保。謝謝您的配合</a:t>
            </a:r>
            <a:endParaRPr b="1" sz="22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rtl="0" algn="l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Calibri"/>
              <a:buAutoNum type="arabicPeriod"/>
            </a:pPr>
            <a:r>
              <a:rPr lang="zh-TW" sz="2200">
                <a:solidFill>
                  <a:srgbClr val="FF0000"/>
                </a:solidFill>
              </a:rPr>
              <a:t>盛飯菜時使用自備餐具，落實打菜不說話(配戴口罩)，打好飯菜之後安靜入座，用餐不說話。</a:t>
            </a:r>
            <a:endParaRPr sz="2200">
              <a:solidFill>
                <a:srgbClr val="FF0000"/>
              </a:solidFill>
            </a:endParaRPr>
          </a:p>
          <a:p>
            <a:pPr indent="-514350" lvl="0" marL="514350" rtl="0" algn="l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Calibri"/>
              <a:buAutoNum type="arabicPeriod"/>
            </a:pPr>
            <a:r>
              <a:rPr lang="zh-TW" sz="2200">
                <a:solidFill>
                  <a:srgbClr val="FF0000"/>
                </a:solidFill>
              </a:rPr>
              <a:t>午餐打菜小幫手，裝備完整（防塵帽、圍裙、手套）。</a:t>
            </a:r>
            <a:endParaRPr sz="2200">
              <a:solidFill>
                <a:srgbClr val="FF0000"/>
              </a:solidFill>
            </a:endParaRPr>
          </a:p>
          <a:p>
            <a:pPr indent="-514350" lvl="0" marL="514350" rtl="0" algn="l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Calibri"/>
              <a:buAutoNum type="arabicPeriod"/>
            </a:pPr>
            <a:r>
              <a:rPr lang="zh-TW" sz="2200">
                <a:solidFill>
                  <a:srgbClr val="FF0000"/>
                </a:solidFill>
              </a:rPr>
              <a:t>餐具不共用，食物不共食(同學間請勿互相交換食物)。</a:t>
            </a:r>
            <a:endParaRPr sz="2200">
              <a:solidFill>
                <a:srgbClr val="FF0000"/>
              </a:solidFill>
            </a:endParaRPr>
          </a:p>
          <a:p>
            <a:pPr indent="-374650" lvl="0" marL="514350" rtl="0" algn="l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t/>
            </a:r>
            <a:endParaRPr sz="2200"/>
          </a:p>
          <a:p>
            <a:pPr indent="-374650" lvl="0" marL="514350" rtl="0" algn="l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t/>
            </a:r>
            <a:endParaRPr sz="2200"/>
          </a:p>
        </p:txBody>
      </p:sp>
      <p:pic>
        <p:nvPicPr>
          <p:cNvPr id="236" name="Google Shape;236;g15084510df4_0_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48" y="4581128"/>
            <a:ext cx="2015498" cy="171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15084510df4_0_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1622" y="4581128"/>
            <a:ext cx="2280029" cy="171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15084510df4_0_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77566" y="4581128"/>
            <a:ext cx="2280029" cy="171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"/>
          <p:cNvSpPr txBox="1"/>
          <p:nvPr>
            <p:ph type="title"/>
          </p:nvPr>
        </p:nvSpPr>
        <p:spPr>
          <a:xfrm>
            <a:off x="1043608" y="332656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icrosoft JhengHei"/>
              <a:buNone/>
            </a:pPr>
            <a:r>
              <a:rPr b="1" lang="zh-TW"/>
              <a:t>防疫新生活運動-洗手密集/秘笈</a:t>
            </a:r>
            <a:endParaRPr/>
          </a:p>
        </p:txBody>
      </p:sp>
      <p:sp>
        <p:nvSpPr>
          <p:cNvPr id="244" name="Google Shape;244;p3"/>
          <p:cNvSpPr txBox="1"/>
          <p:nvPr>
            <p:ph idx="1" type="body"/>
          </p:nvPr>
        </p:nvSpPr>
        <p:spPr>
          <a:xfrm>
            <a:off x="8172400" y="2060848"/>
            <a:ext cx="576064" cy="35283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 fontScale="62500" lnSpcReduction="20000"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zh-TW"/>
              <a:t>心中唱三遍生日快樂歌的長度</a:t>
            </a:r>
            <a:endParaRPr/>
          </a:p>
        </p:txBody>
      </p:sp>
      <p:grpSp>
        <p:nvGrpSpPr>
          <p:cNvPr id="245" name="Google Shape;245;p3"/>
          <p:cNvGrpSpPr/>
          <p:nvPr/>
        </p:nvGrpSpPr>
        <p:grpSpPr>
          <a:xfrm>
            <a:off x="1758651" y="1486569"/>
            <a:ext cx="6130753" cy="4060428"/>
            <a:chOff x="499019" y="1785"/>
            <a:chExt cx="6130753" cy="4060428"/>
          </a:xfrm>
        </p:grpSpPr>
        <p:sp>
          <p:nvSpPr>
            <p:cNvPr id="246" name="Google Shape;246;p3"/>
            <p:cNvSpPr/>
            <p:nvPr/>
          </p:nvSpPr>
          <p:spPr>
            <a:xfrm rot="5400000">
              <a:off x="3761713" y="-2103777"/>
              <a:ext cx="744139" cy="4991979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DE1E8">
                <a:alpha val="89803"/>
              </a:srgbClr>
            </a:solidFill>
            <a:ln cap="flat" cmpd="sng" w="9525">
              <a:solidFill>
                <a:srgbClr val="CDE1E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"/>
            <p:cNvSpPr txBox="1"/>
            <p:nvPr/>
          </p:nvSpPr>
          <p:spPr>
            <a:xfrm>
              <a:off x="1637793" y="56469"/>
              <a:ext cx="4955653" cy="6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DFKai-SB"/>
                <a:buChar char="•"/>
              </a:pPr>
              <a:r>
                <a:rPr b="0" i="0" lang="zh-TW" sz="15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以乾淨自來水沖濕雙手，擦上肥皂或洗手液，先關上水龍頭。</a:t>
              </a:r>
              <a:endParaRPr b="0" i="0" sz="1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499019" y="1785"/>
              <a:ext cx="1138773" cy="780851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EA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"/>
            <p:cNvSpPr txBox="1"/>
            <p:nvPr/>
          </p:nvSpPr>
          <p:spPr>
            <a:xfrm>
              <a:off x="537137" y="39903"/>
              <a:ext cx="1062537" cy="704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濕</a:t>
              </a:r>
              <a:endParaRPr b="0" i="0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50" name="Google Shape;250;p3"/>
            <p:cNvSpPr/>
            <p:nvPr/>
          </p:nvSpPr>
          <p:spPr>
            <a:xfrm rot="5400000">
              <a:off x="3761713" y="-1283883"/>
              <a:ext cx="744139" cy="4991979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CEEDE">
                <a:alpha val="89803"/>
              </a:srgbClr>
            </a:solidFill>
            <a:ln cap="flat" cmpd="sng" w="9525">
              <a:solidFill>
                <a:srgbClr val="CCEEDE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"/>
            <p:cNvSpPr txBox="1"/>
            <p:nvPr/>
          </p:nvSpPr>
          <p:spPr>
            <a:xfrm>
              <a:off x="1637793" y="876363"/>
              <a:ext cx="4955653" cy="6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DFKai-SB"/>
                <a:buChar char="•"/>
              </a:pPr>
              <a:r>
                <a:rPr b="0" i="0" lang="zh-TW" sz="15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內外夾弓大立腕：兩手心互相磨擦，自手背至手指搓揉，搓揉手掌及手背，擦洗指尖，徹底清潔手部至少20~40秒。</a:t>
              </a:r>
              <a:endParaRPr b="0" i="0" sz="1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499019" y="821680"/>
              <a:ext cx="1138773" cy="780851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3FFC9"/>
                </a:gs>
                <a:gs pos="35000">
                  <a:srgbClr val="B4FFD8"/>
                </a:gs>
                <a:gs pos="100000">
                  <a:srgbClr val="E0FFEE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3"/>
            <p:cNvSpPr txBox="1"/>
            <p:nvPr/>
          </p:nvSpPr>
          <p:spPr>
            <a:xfrm>
              <a:off x="537137" y="859798"/>
              <a:ext cx="1062537" cy="704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搓</a:t>
              </a:r>
              <a:endParaRPr b="0" i="0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 rot="5400000">
              <a:off x="3761713" y="-463989"/>
              <a:ext cx="744139" cy="4991979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2F2CB">
                <a:alpha val="89803"/>
              </a:srgbClr>
            </a:solidFill>
            <a:ln cap="flat" cmpd="sng" w="9525">
              <a:solidFill>
                <a:srgbClr val="D2F2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3"/>
            <p:cNvSpPr txBox="1"/>
            <p:nvPr/>
          </p:nvSpPr>
          <p:spPr>
            <a:xfrm>
              <a:off x="1637793" y="1696257"/>
              <a:ext cx="4955653" cy="6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DFKai-SB"/>
                <a:buChar char="•"/>
              </a:pPr>
              <a:r>
                <a:rPr b="0" i="0" lang="zh-TW" sz="15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沖洗雙手至少20秒。</a:t>
              </a:r>
              <a:endParaRPr b="0" i="0" sz="1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499019" y="1641574"/>
              <a:ext cx="1138773" cy="780851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FF8D"/>
                </a:gs>
                <a:gs pos="35000">
                  <a:srgbClr val="B9FFB0"/>
                </a:gs>
                <a:gs pos="100000">
                  <a:srgbClr val="E1FFDD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"/>
            <p:cNvSpPr txBox="1"/>
            <p:nvPr/>
          </p:nvSpPr>
          <p:spPr>
            <a:xfrm>
              <a:off x="537137" y="1679692"/>
              <a:ext cx="1062537" cy="704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沖</a:t>
              </a:r>
              <a:endParaRPr b="0" i="0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 rot="5400000">
              <a:off x="3761713" y="355904"/>
              <a:ext cx="744139" cy="4991979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F5F6CB">
                <a:alpha val="89803"/>
              </a:srgbClr>
            </a:solidFill>
            <a:ln cap="flat" cmpd="sng" w="9525">
              <a:solidFill>
                <a:srgbClr val="F5F6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3"/>
            <p:cNvSpPr txBox="1"/>
            <p:nvPr/>
          </p:nvSpPr>
          <p:spPr>
            <a:xfrm>
              <a:off x="1637793" y="2516150"/>
              <a:ext cx="4955653" cy="6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DFKai-SB"/>
                <a:buChar char="•"/>
              </a:pPr>
              <a:r>
                <a:rPr b="0" i="0" lang="zh-TW" sz="15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捧水將水龍頭清洗乾淨。</a:t>
              </a:r>
              <a:endParaRPr b="0" i="0" sz="1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499019" y="2461468"/>
              <a:ext cx="1138773" cy="780851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FFFF88"/>
                </a:gs>
                <a:gs pos="35000">
                  <a:srgbClr val="FFFFAB"/>
                </a:gs>
                <a:gs pos="100000">
                  <a:srgbClr val="FFFFDC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3"/>
            <p:cNvSpPr txBox="1"/>
            <p:nvPr/>
          </p:nvSpPr>
          <p:spPr>
            <a:xfrm>
              <a:off x="537137" y="2499586"/>
              <a:ext cx="1062537" cy="704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捧</a:t>
              </a:r>
              <a:endParaRPr b="0" i="0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62" name="Google Shape;262;p3"/>
            <p:cNvSpPr/>
            <p:nvPr/>
          </p:nvSpPr>
          <p:spPr>
            <a:xfrm rot="5400000">
              <a:off x="3761713" y="1175798"/>
              <a:ext cx="744139" cy="4991979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FBDACB">
                <a:alpha val="89803"/>
              </a:srgbClr>
            </a:solidFill>
            <a:ln cap="flat" cmpd="sng" w="9525">
              <a:solidFill>
                <a:srgbClr val="FBDA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3"/>
            <p:cNvSpPr txBox="1"/>
            <p:nvPr/>
          </p:nvSpPr>
          <p:spPr>
            <a:xfrm>
              <a:off x="1637793" y="3336044"/>
              <a:ext cx="4955653" cy="6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DFKai-SB"/>
                <a:buChar char="•"/>
              </a:pPr>
              <a:r>
                <a:rPr b="0" i="0" lang="zh-TW" sz="15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取紙巾擦乾雙手，再以紙巾墊手旋轉水龍頭，以免再度污染。</a:t>
              </a:r>
              <a:endParaRPr b="0" i="0" sz="15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499019" y="3281362"/>
              <a:ext cx="1138773" cy="780851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FFBB82"/>
                </a:gs>
                <a:gs pos="35000">
                  <a:srgbClr val="FFCFA8"/>
                </a:gs>
                <a:gs pos="100000">
                  <a:srgbClr val="FFEBD9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3"/>
            <p:cNvSpPr txBox="1"/>
            <p:nvPr/>
          </p:nvSpPr>
          <p:spPr>
            <a:xfrm>
              <a:off x="537137" y="3319480"/>
              <a:ext cx="1062537" cy="704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擦</a:t>
              </a:r>
              <a:endParaRPr b="0" i="0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sp>
        <p:nvSpPr>
          <p:cNvPr id="266" name="Google Shape;266;p3"/>
          <p:cNvSpPr/>
          <p:nvPr/>
        </p:nvSpPr>
        <p:spPr>
          <a:xfrm>
            <a:off x="8028384" y="2564904"/>
            <a:ext cx="288032" cy="1944216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38100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5084510df4_0_78"/>
          <p:cNvSpPr/>
          <p:nvPr/>
        </p:nvSpPr>
        <p:spPr>
          <a:xfrm>
            <a:off x="1004394" y="304585"/>
            <a:ext cx="7527900" cy="18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zh-TW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飲水設備：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zh-TW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本校各樓層均設有檢驗合格的飲水設備，且定期實施水質檢驗及更換濾心，水質合乎飲用水標準，請家長為孩子準備盛裝飲用水的水壺。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畫面剪輯" id="272" name="Google Shape;272;g15084510df4_0_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9463" y="2276872"/>
            <a:ext cx="8703532" cy="3659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3" name="Google Shape;273;g15084510df4_0_78"/>
          <p:cNvGrpSpPr/>
          <p:nvPr/>
        </p:nvGrpSpPr>
        <p:grpSpPr>
          <a:xfrm>
            <a:off x="3943778" y="2925040"/>
            <a:ext cx="5092874" cy="2634169"/>
            <a:chOff x="1935580" y="2031159"/>
            <a:chExt cx="6696745" cy="4096687"/>
          </a:xfrm>
        </p:grpSpPr>
        <p:pic>
          <p:nvPicPr>
            <p:cNvPr descr="IMAG0322s" id="274" name="Google Shape;274;g15084510df4_0_78"/>
            <p:cNvPicPr preferRelativeResize="0"/>
            <p:nvPr/>
          </p:nvPicPr>
          <p:blipFill rotWithShape="1">
            <a:blip r:embed="rId4">
              <a:alphaModFix/>
            </a:blip>
            <a:srcRect b="3072" l="0" r="0" t="0"/>
            <a:stretch/>
          </p:blipFill>
          <p:spPr>
            <a:xfrm>
              <a:off x="1935580" y="2031159"/>
              <a:ext cx="3349591" cy="4096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0333s" id="275" name="Google Shape;275;g15084510df4_0_78"/>
            <p:cNvPicPr preferRelativeResize="0"/>
            <p:nvPr/>
          </p:nvPicPr>
          <p:blipFill rotWithShape="1">
            <a:blip r:embed="rId5">
              <a:alphaModFix/>
            </a:blip>
            <a:srcRect b="3081" l="0" r="0" t="0"/>
            <a:stretch/>
          </p:blipFill>
          <p:spPr>
            <a:xfrm>
              <a:off x="5285170" y="2031578"/>
              <a:ext cx="3347155" cy="409626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5084510df4_0_86"/>
          <p:cNvSpPr txBox="1"/>
          <p:nvPr>
            <p:ph idx="4294967295" type="title"/>
          </p:nvPr>
        </p:nvSpPr>
        <p:spPr>
          <a:xfrm>
            <a:off x="3311525" y="4554538"/>
            <a:ext cx="5832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b="0" lang="zh-TW" sz="4400">
                <a:solidFill>
                  <a:schemeClr val="dk1"/>
                </a:solidFill>
              </a:rPr>
              <a:t>學生</a:t>
            </a:r>
            <a:r>
              <a:rPr b="0" i="0" lang="zh-TW" sz="4400" u="none" cap="none" strike="noStrike">
                <a:solidFill>
                  <a:schemeClr val="dk1"/>
                </a:solidFill>
              </a:rPr>
              <a:t>專用置物櫃</a:t>
            </a:r>
            <a:endParaRPr b="0" i="0" sz="4400" u="none" cap="none" strike="noStrike">
              <a:solidFill>
                <a:schemeClr val="dk1"/>
              </a:solidFill>
            </a:endParaRPr>
          </a:p>
        </p:txBody>
      </p:sp>
      <p:pic>
        <p:nvPicPr>
          <p:cNvPr descr="03_博愛樓第一期＿學生收納櫃s" id="281" name="Google Shape;281;g15084510df4_0_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0562" y="620688"/>
            <a:ext cx="4464050" cy="334803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15084510df4_0_86"/>
          <p:cNvSpPr txBox="1"/>
          <p:nvPr/>
        </p:nvSpPr>
        <p:spPr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Times New Roman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3" name="Google Shape;283;g15084510df4_0_86"/>
          <p:cNvSpPr txBox="1"/>
          <p:nvPr/>
        </p:nvSpPr>
        <p:spPr>
          <a:xfrm>
            <a:off x="467544" y="620688"/>
            <a:ext cx="40329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Calibri"/>
              <a:buAutoNum type="arabicPeriod"/>
            </a:pPr>
            <a:r>
              <a:rPr b="0" i="0" lang="zh-TW" sz="2800" u="none" cap="none" strike="noStrike">
                <a:solidFill>
                  <a:srgbClr val="0000FF"/>
                </a:solidFill>
                <a:latin typeface="Arimo"/>
                <a:ea typeface="Arimo"/>
                <a:cs typeface="Arimo"/>
                <a:sym typeface="Arimo"/>
              </a:rPr>
              <a:t>請多加利用教室內學生專用置物櫃</a:t>
            </a:r>
            <a:endParaRPr b="0" i="0" sz="2800" u="none" cap="none" strike="noStrike">
              <a:solidFill>
                <a:srgbClr val="0000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Calibri"/>
              <a:buAutoNum type="arabicPeriod"/>
            </a:pPr>
            <a:r>
              <a:rPr b="0" i="0" lang="zh-TW" sz="2800" u="none" cap="none" strike="noStrike">
                <a:solidFill>
                  <a:srgbClr val="0000FF"/>
                </a:solidFill>
                <a:latin typeface="Arimo"/>
                <a:ea typeface="Arimo"/>
                <a:cs typeface="Arimo"/>
                <a:sym typeface="Arimo"/>
              </a:rPr>
              <a:t>水壺盛裝水量可減輕，本校各樓層皆有飲水設備。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Calibri"/>
              <a:buAutoNum type="arabicPeriod"/>
            </a:pPr>
            <a:r>
              <a:rPr b="0" i="0" lang="zh-TW" sz="2800" u="none" cap="none" strike="noStrike">
                <a:solidFill>
                  <a:srgbClr val="0000FF"/>
                </a:solidFill>
                <a:latin typeface="Arimo"/>
                <a:ea typeface="Arimo"/>
                <a:cs typeface="Arimo"/>
                <a:sym typeface="Arimo"/>
              </a:rPr>
              <a:t>請培養孩子養成習慣整理個人書包及保持個人置物櫃衛生整潔。</a:t>
            </a:r>
            <a:endParaRPr b="0" i="0" sz="2800" u="none" cap="none" strike="noStrike">
              <a:solidFill>
                <a:srgbClr val="0000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84" name="Google Shape;284;g15084510df4_0_86"/>
          <p:cNvSpPr/>
          <p:nvPr/>
        </p:nvSpPr>
        <p:spPr>
          <a:xfrm>
            <a:off x="611560" y="4180699"/>
            <a:ext cx="45720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</a:pPr>
            <a:r>
              <a:rPr b="0" i="0" lang="zh-TW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合理書包重量＝體重×12.5﹪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4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Times New Roman"/>
              <a:buChar char="•"/>
            </a:pPr>
            <a:r>
              <a:rPr b="0" i="0" lang="zh-TW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例：22kg×12.5﹪＝2.75kg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5084510df4_0_94"/>
          <p:cNvSpPr txBox="1"/>
          <p:nvPr>
            <p:ph type="title"/>
          </p:nvPr>
        </p:nvSpPr>
        <p:spPr>
          <a:xfrm>
            <a:off x="941116" y="342538"/>
            <a:ext cx="79311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icrosoft JhengHei"/>
              <a:buNone/>
            </a:pPr>
            <a:r>
              <a:rPr lang="zh-TW" sz="4000"/>
              <a:t>學生搭乘交通車請遵守以下事項</a:t>
            </a:r>
            <a:endParaRPr/>
          </a:p>
        </p:txBody>
      </p:sp>
      <p:sp>
        <p:nvSpPr>
          <p:cNvPr id="290" name="Google Shape;290;g15084510df4_0_94"/>
          <p:cNvSpPr txBox="1"/>
          <p:nvPr>
            <p:ph idx="1" type="body"/>
          </p:nvPr>
        </p:nvSpPr>
        <p:spPr>
          <a:xfrm>
            <a:off x="1177415" y="2060848"/>
            <a:ext cx="7749000" cy="3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514350" lvl="0" marL="6743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AutoNum type="arabicPeriod"/>
            </a:pPr>
            <a:r>
              <a:rPr lang="zh-TW" sz="2000">
                <a:solidFill>
                  <a:srgbClr val="FF0000"/>
                </a:solidFill>
              </a:rPr>
              <a:t>學生搭乘交通車一律全程配戴口罩</a:t>
            </a:r>
            <a:r>
              <a:rPr lang="zh-TW" sz="2000"/>
              <a:t>，車上嚴禁飲食。</a:t>
            </a:r>
            <a:endParaRPr/>
          </a:p>
          <a:p>
            <a:pPr indent="-514350" lvl="0" marL="67437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zh-TW" sz="2000"/>
              <a:t>備用口罩使用密封袋封好放在書包，以備不時之需。</a:t>
            </a:r>
            <a:endParaRPr sz="2000"/>
          </a:p>
          <a:p>
            <a:pPr indent="-514350" lvl="0" marL="67437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AutoNum type="arabicPeriod"/>
            </a:pPr>
            <a:r>
              <a:rPr lang="zh-TW" sz="2000">
                <a:solidFill>
                  <a:srgbClr val="FF0000"/>
                </a:solidFill>
              </a:rPr>
              <a:t>上學出門前家長先為孩子先量體溫</a:t>
            </a:r>
            <a:r>
              <a:rPr lang="zh-TW" sz="2000"/>
              <a:t>，如有體溫 37.5 度以上或有呼吸道症狀或腹瀉等現象，應請假就醫，直至未使用解熱劑/退燒藥且不再發燒24小時後讓學生上學校。</a:t>
            </a:r>
            <a:endParaRPr sz="2000"/>
          </a:p>
          <a:p>
            <a:pPr indent="-514350" lvl="0" marL="67437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AutoNum type="arabicPeriod"/>
            </a:pPr>
            <a:r>
              <a:rPr lang="zh-TW" sz="20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當天不搭車(請假)或家長提早接走，請家長主動通知隨車人員及導師，以免影響放學發車。</a:t>
            </a:r>
            <a:endParaRPr sz="2000">
              <a:solidFill>
                <a:srgbClr val="FF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87347" lvl="0" marL="67437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rgbClr val="0000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87347" lvl="0" marL="67437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/>
          </a:p>
          <a:p>
            <a:pPr indent="0" lvl="0" marL="1143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91" name="Google Shape;291;g15084510df4_0_94"/>
          <p:cNvSpPr/>
          <p:nvPr/>
        </p:nvSpPr>
        <p:spPr>
          <a:xfrm>
            <a:off x="1190325" y="1494076"/>
            <a:ext cx="7704900" cy="3693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  <p:sp>
        <p:nvSpPr>
          <p:cNvPr id="292" name="Google Shape;292;g15084510df4_0_94"/>
          <p:cNvSpPr txBox="1"/>
          <p:nvPr/>
        </p:nvSpPr>
        <p:spPr>
          <a:xfrm>
            <a:off x="4094194" y="5085184"/>
            <a:ext cx="5038200" cy="10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b="0" i="0" lang="zh-TW" sz="2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交通車聯絡人 張素滿小姐</a:t>
            </a:r>
            <a:endParaRPr b="0" i="0" sz="20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b="0" i="0" lang="zh-TW" sz="2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電話：2303-2874 分機 852</a:t>
            </a:r>
            <a:endParaRPr b="0" i="0" sz="20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93" name="Google Shape;293;g15084510df4_0_94"/>
          <p:cNvPicPr preferRelativeResize="0"/>
          <p:nvPr/>
        </p:nvPicPr>
        <p:blipFill rotWithShape="1">
          <a:blip r:embed="rId3">
            <a:alphaModFix/>
          </a:blip>
          <a:srcRect b="20483" l="0" r="12694" t="0"/>
          <a:stretch/>
        </p:blipFill>
        <p:spPr>
          <a:xfrm>
            <a:off x="1475656" y="4816658"/>
            <a:ext cx="2592288" cy="1771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5084510df4_0_102"/>
          <p:cNvSpPr/>
          <p:nvPr/>
        </p:nvSpPr>
        <p:spPr>
          <a:xfrm>
            <a:off x="827584" y="188640"/>
            <a:ext cx="77049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zh-TW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各項代辦費用繳納方式：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zh-TW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每月各項代辦費用，家長可持繳費單到各大超商繳費，或是上網使用信用卡繳費或親臨臺灣銀行櫃檯繳費。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zh-TW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台灣銀行學雜費入口網</a:t>
            </a:r>
            <a:r>
              <a:rPr b="0" i="0" lang="zh-TW" sz="1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https://school.bot.com.tw/newTwbank/index.aspx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g15084510df4_0_102"/>
          <p:cNvSpPr/>
          <p:nvPr/>
        </p:nvSpPr>
        <p:spPr>
          <a:xfrm>
            <a:off x="395536" y="5429448"/>
            <a:ext cx="6462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zh-TW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註冊繳費單補印 請洽學校電話 分機853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畫面剪輯" id="300" name="Google Shape;300;g15084510df4_0_1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5656" y="1758300"/>
            <a:ext cx="4680974" cy="3256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15084510df4_0_10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44208" y="4149080"/>
            <a:ext cx="2622087" cy="219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5084510df4_0_109"/>
          <p:cNvSpPr txBox="1"/>
          <p:nvPr>
            <p:ph idx="12" type="sldNum"/>
          </p:nvPr>
        </p:nvSpPr>
        <p:spPr>
          <a:xfrm>
            <a:off x="6553200" y="6356352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07" name="Google Shape;307;g15084510df4_0_109"/>
          <p:cNvPicPr preferRelativeResize="0"/>
          <p:nvPr/>
        </p:nvPicPr>
        <p:blipFill rotWithShape="1">
          <a:blip r:embed="rId3">
            <a:alphaModFix/>
          </a:blip>
          <a:srcRect b="17334" l="0" r="0" t="0"/>
          <a:stretch/>
        </p:blipFill>
        <p:spPr>
          <a:xfrm>
            <a:off x="776162" y="872752"/>
            <a:ext cx="4326808" cy="5364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15084510df4_0_1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5464" y="1474698"/>
            <a:ext cx="3757017" cy="2818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15084510df4_0_10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52120" y="4293096"/>
            <a:ext cx="2591703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g15084510df4_0_109"/>
          <p:cNvSpPr txBox="1"/>
          <p:nvPr>
            <p:ph idx="4294967295" type="title"/>
          </p:nvPr>
        </p:nvSpPr>
        <p:spPr>
          <a:xfrm>
            <a:off x="5122976" y="3653566"/>
            <a:ext cx="38403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crosoft JhengHei"/>
              <a:buNone/>
            </a:pPr>
            <a:r>
              <a:rPr b="1" lang="zh-TW" sz="2800">
                <a:solidFill>
                  <a:schemeClr val="dk1"/>
                </a:solidFill>
              </a:rPr>
              <a:t>光仁公仔紀念品</a:t>
            </a:r>
            <a:br>
              <a:rPr b="1" lang="zh-TW" sz="2800">
                <a:solidFill>
                  <a:schemeClr val="dk1"/>
                </a:solidFill>
              </a:rPr>
            </a:br>
            <a:r>
              <a:rPr b="1" lang="zh-TW" sz="2800">
                <a:solidFill>
                  <a:schemeClr val="dk1"/>
                </a:solidFill>
              </a:rPr>
              <a:t>總務處洽購</a:t>
            </a:r>
            <a:endParaRPr b="1" sz="2800">
              <a:solidFill>
                <a:schemeClr val="dk1"/>
              </a:solidFill>
            </a:endParaRPr>
          </a:p>
        </p:txBody>
      </p:sp>
      <p:sp>
        <p:nvSpPr>
          <p:cNvPr id="311" name="Google Shape;311;g15084510df4_0_109"/>
          <p:cNvSpPr txBox="1"/>
          <p:nvPr/>
        </p:nvSpPr>
        <p:spPr>
          <a:xfrm>
            <a:off x="742976" y="476672"/>
            <a:ext cx="78489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b="1" i="0" lang="zh-TW" sz="4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光仁小學64週年校慶園遊會</a:t>
            </a:r>
            <a:br>
              <a:rPr b="1" i="0" lang="zh-TW" sz="4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b="1" i="0" lang="zh-TW" sz="4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歡迎您共襄盛舉</a:t>
            </a:r>
            <a:endParaRPr b="1" i="0" sz="44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g151edaa190c_0_2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092" y="1976218"/>
            <a:ext cx="5284696" cy="3961732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g151edaa190c_0_298"/>
          <p:cNvSpPr/>
          <p:nvPr/>
        </p:nvSpPr>
        <p:spPr>
          <a:xfrm>
            <a:off x="870634" y="406624"/>
            <a:ext cx="75708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000" u="none" cap="none" strike="noStrik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校慶園遊會</a:t>
            </a:r>
            <a:r>
              <a:rPr b="1" lang="zh-TW" sz="40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111年12月03日(六)</a:t>
            </a:r>
            <a:br>
              <a:rPr b="1" i="0" lang="zh-TW" sz="4000" u="none" cap="none" strike="noStrik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b="1" lang="zh-TW" sz="40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視疫情調整舉辦方式，歡迎參加</a:t>
            </a:r>
            <a:endParaRPr b="0" i="0" sz="4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g151edaa190c_0_2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5375" y="1985608"/>
            <a:ext cx="3335791" cy="2500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g151edaa190c_0_29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5374" y="4060834"/>
            <a:ext cx="3335793" cy="1877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5084510df4_0_118"/>
          <p:cNvSpPr txBox="1"/>
          <p:nvPr>
            <p:ph idx="12" type="sldNum"/>
          </p:nvPr>
        </p:nvSpPr>
        <p:spPr>
          <a:xfrm>
            <a:off x="6553200" y="6356352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26" name="Google Shape;326;g15084510df4_0_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815" y="101752"/>
            <a:ext cx="8856984" cy="648072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15084510df4_0_118"/>
          <p:cNvSpPr txBox="1"/>
          <p:nvPr/>
        </p:nvSpPr>
        <p:spPr>
          <a:xfrm>
            <a:off x="395536" y="2060848"/>
            <a:ext cx="4361700" cy="20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Times New Roman"/>
              <a:buNone/>
            </a:pPr>
            <a:r>
              <a:rPr b="1" i="0" lang="zh-TW" sz="4000" u="none" cap="none" strike="noStrike">
                <a:solidFill>
                  <a:srgbClr val="669900"/>
                </a:solidFill>
                <a:latin typeface="Arial"/>
                <a:ea typeface="Arial"/>
                <a:cs typeface="Arial"/>
                <a:sym typeface="Arial"/>
              </a:rPr>
              <a:t>我們用心經營</a:t>
            </a:r>
            <a:br>
              <a:rPr b="1" i="0" lang="zh-TW" sz="4000" u="none" cap="none" strike="noStrike">
                <a:solidFill>
                  <a:srgbClr val="6699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zh-TW" sz="4000" u="none" cap="none" strike="noStrike">
                <a:solidFill>
                  <a:srgbClr val="669900"/>
                </a:solidFill>
                <a:latin typeface="Arial"/>
                <a:ea typeface="Arial"/>
                <a:cs typeface="Arial"/>
                <a:sym typeface="Arial"/>
              </a:rPr>
              <a:t>為提供您的孩子</a:t>
            </a:r>
            <a:br>
              <a:rPr b="1" i="0" lang="zh-TW" sz="4000" u="none" cap="none" strike="noStrike">
                <a:solidFill>
                  <a:srgbClr val="6699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zh-TW" sz="4000" u="none" cap="none" strike="noStrike">
                <a:solidFill>
                  <a:srgbClr val="669900"/>
                </a:solidFill>
                <a:latin typeface="Arial"/>
                <a:ea typeface="Arial"/>
                <a:cs typeface="Arial"/>
                <a:sym typeface="Arial"/>
              </a:rPr>
              <a:t>更優質安全的校園</a:t>
            </a:r>
            <a:endParaRPr b="1" i="0" sz="4000" u="none" cap="none" strike="noStrike">
              <a:solidFill>
                <a:srgbClr val="66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簡報1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2019-07-29T02:27:47Z</dcterms:created>
  <dc:creator>user</dc:creator>
</cp:coreProperties>
</file>