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3" roundtripDataSignature="AMtx7mj8dMy0vfyeEMgbfmc6qoroIh9C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2" name="Google Shape;212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0" name="Google Shape;230;p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8" name="Google Shape;248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8" name="Google Shape;26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9" name="Google Shape;269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3" name="Google Shape;29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4" name="Google Shape;294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6" name="Google Shape;31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7" name="Google Shape;317;p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1" name="Google Shape;35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2" name="Google Shape;352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7" name="Google Shape;36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8" name="Google Shape;368;p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3f86a59c22c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g3f86a59c22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" name="Google Shape;24;g3f86a59c22c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" name="Google Shape;30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" name="Google Shape;72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" name="Google Shape;95;p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3" name="Google Shape;123;p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8" name="Google Shape;168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4" name="Google Shape;194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2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30.jpg"/><Relationship Id="rId6" Type="http://schemas.openxmlformats.org/officeDocument/2006/relationships/image" Target="../media/image23.jpg"/><Relationship Id="rId7" Type="http://schemas.openxmlformats.org/officeDocument/2006/relationships/image" Target="../media/image2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Relationship Id="rId4" Type="http://schemas.openxmlformats.org/officeDocument/2006/relationships/image" Target="../media/image19.png"/><Relationship Id="rId5" Type="http://schemas.openxmlformats.org/officeDocument/2006/relationships/image" Target="../media/image25.png"/><Relationship Id="rId6" Type="http://schemas.openxmlformats.org/officeDocument/2006/relationships/image" Target="../media/image18.png"/><Relationship Id="rId7" Type="http://schemas.openxmlformats.org/officeDocument/2006/relationships/image" Target="../media/image3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png"/><Relationship Id="rId4" Type="http://schemas.openxmlformats.org/officeDocument/2006/relationships/image" Target="../media/image32.png"/><Relationship Id="rId5" Type="http://schemas.openxmlformats.org/officeDocument/2006/relationships/image" Target="../media/image6.png"/><Relationship Id="rId6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9" Type="http://schemas.openxmlformats.org/officeDocument/2006/relationships/image" Target="../media/image26.png"/><Relationship Id="rId5" Type="http://schemas.openxmlformats.org/officeDocument/2006/relationships/image" Target="../media/image31.png"/><Relationship Id="rId6" Type="http://schemas.openxmlformats.org/officeDocument/2006/relationships/image" Target="../media/image34.png"/><Relationship Id="rId7" Type="http://schemas.openxmlformats.org/officeDocument/2006/relationships/image" Target="../media/image27.png"/><Relationship Id="rId8" Type="http://schemas.openxmlformats.org/officeDocument/2006/relationships/image" Target="../media/image3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1.png"/><Relationship Id="rId4" Type="http://schemas.openxmlformats.org/officeDocument/2006/relationships/image" Target="../media/image3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forms.gle/3G2GvGvfGJvGvvWz6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hyperlink" Target="https://drive.google.com/open?id=1iUTRvtgK65fKnqCArkoeSafeBjYJ2XQw" TargetMode="External"/><Relationship Id="rId5" Type="http://schemas.openxmlformats.org/officeDocument/2006/relationships/image" Target="../media/image10.png"/><Relationship Id="rId6" Type="http://schemas.openxmlformats.org/officeDocument/2006/relationships/image" Target="../media/image5.png"/><Relationship Id="rId7" Type="http://schemas.openxmlformats.org/officeDocument/2006/relationships/hyperlink" Target="https://drive.google.com/open?id=1iUTRvtgK65fKnqCArkoeSafeBjYJ2XQw" TargetMode="External"/><Relationship Id="rId8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hyperlink" Target="https://drive.google.com/open?id=13fXTGCj2HOB2KEiifXY3koHwAgMYRpJK" TargetMode="External"/><Relationship Id="rId5" Type="http://schemas.openxmlformats.org/officeDocument/2006/relationships/image" Target="../media/image8.png"/><Relationship Id="rId6" Type="http://schemas.openxmlformats.org/officeDocument/2006/relationships/image" Target="../media/image3.png"/><Relationship Id="rId7" Type="http://schemas.openxmlformats.org/officeDocument/2006/relationships/image" Target="../media/image6.png"/><Relationship Id="rId8" Type="http://schemas.openxmlformats.org/officeDocument/2006/relationships/hyperlink" Target="https://docs.google.com/document/d/1kD4sm6jtpxsFe40g3BDvvWa3BHfUq_Xt/edit?usp=sharing&amp;ouid=102630153404924023288&amp;rtpof=true&amp;sd=true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9.png"/><Relationship Id="rId4" Type="http://schemas.openxmlformats.org/officeDocument/2006/relationships/hyperlink" Target="https://forms.gle/3G2GvGvfGJvGvvWz6" TargetMode="External"/><Relationship Id="rId5" Type="http://schemas.openxmlformats.org/officeDocument/2006/relationships/image" Target="../media/image7.png"/><Relationship Id="rId6" Type="http://schemas.openxmlformats.org/officeDocument/2006/relationships/image" Target="../media/image4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hyperlink" Target="https://forms.gle/3G2GvGvfGJvGvvWz6" TargetMode="External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5" Type="http://schemas.openxmlformats.org/officeDocument/2006/relationships/image" Target="../media/image4.png"/><Relationship Id="rId6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2149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3977640" y="1417320"/>
            <a:ext cx="1188720" cy="1188720"/>
          </a:xfrm>
          <a:prstGeom prst="roundRect">
            <a:avLst>
              <a:gd fmla="val 27692" name="adj"/>
            </a:avLst>
          </a:prstGeom>
          <a:solidFill>
            <a:srgbClr val="F0B429"/>
          </a:solidFill>
          <a:ln cap="flat" cmpd="sng" w="12700">
            <a:solidFill>
              <a:srgbClr val="F0B4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school_w.png" id="17" name="Google Shape;1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3672" y="1673352"/>
            <a:ext cx="676656" cy="67665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"/>
          <p:cNvSpPr/>
          <p:nvPr/>
        </p:nvSpPr>
        <p:spPr>
          <a:xfrm>
            <a:off x="365760" y="3017520"/>
            <a:ext cx="84124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0FF"/>
              </a:buClr>
              <a:buSzPts val="4000"/>
              <a:buFont typeface="Microsoft JhengHei"/>
              <a:buNone/>
            </a:pPr>
            <a:r>
              <a:rPr b="0" i="0" lang="en-US" sz="4000" u="none" cap="none" strike="noStrike">
                <a:solidFill>
                  <a:srgbClr val="CFE0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私立光仁小學115學年度學校日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365760" y="3794760"/>
            <a:ext cx="841248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Microsoft JhengHei"/>
              <a:buNone/>
            </a:pPr>
            <a:r>
              <a:rPr b="1" i="0" lang="en-US" sz="60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學務處宣導事項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4114800" y="5257800"/>
            <a:ext cx="914400" cy="91440"/>
          </a:xfrm>
          <a:prstGeom prst="roundRect">
            <a:avLst>
              <a:gd fmla="val 50000" name="adj"/>
            </a:avLst>
          </a:prstGeom>
          <a:solidFill>
            <a:srgbClr val="F0B429"/>
          </a:solidFill>
          <a:ln cap="flat" cmpd="sng" w="12700">
            <a:solidFill>
              <a:srgbClr val="F0B4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4"/>
          <p:cNvSpPr/>
          <p:nvPr/>
        </p:nvSpPr>
        <p:spPr>
          <a:xfrm>
            <a:off x="7223760" y="5394960"/>
            <a:ext cx="3108960" cy="3108960"/>
          </a:xfrm>
          <a:prstGeom prst="ellipse">
            <a:avLst/>
          </a:prstGeom>
          <a:solidFill>
            <a:srgbClr val="FFF3E0"/>
          </a:solidFill>
          <a:ln cap="flat" cmpd="sng" w="12700">
            <a:solidFill>
              <a:srgbClr val="FFF3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4"/>
          <p:cNvSpPr/>
          <p:nvPr/>
        </p:nvSpPr>
        <p:spPr>
          <a:xfrm>
            <a:off x="-1097280" y="-1097280"/>
            <a:ext cx="2377440" cy="2377440"/>
          </a:xfrm>
          <a:prstGeom prst="ellipse">
            <a:avLst/>
          </a:prstGeom>
          <a:solidFill>
            <a:srgbClr val="FFF3E0"/>
          </a:solidFill>
          <a:ln cap="flat" cmpd="sng" w="12700">
            <a:solidFill>
              <a:srgbClr val="FFF3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4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pin_w.png" id="217" name="Google Shape;21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4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4000"/>
              <a:buFont typeface="Microsoft JhengHei"/>
              <a:buNone/>
            </a:pPr>
            <a:r>
              <a:rPr b="1" i="0" lang="en-US" sz="4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家長接送區2_博愛樓側門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4"/>
          <p:cNvSpPr/>
          <p:nvPr/>
        </p:nvSpPr>
        <p:spPr>
          <a:xfrm>
            <a:off x="411480" y="1600200"/>
            <a:ext cx="4297680" cy="4206240"/>
          </a:xfrm>
          <a:prstGeom prst="roundRect">
            <a:avLst>
              <a:gd fmla="val 3913" name="adj"/>
            </a:avLst>
          </a:prstGeom>
          <a:solidFill>
            <a:srgbClr val="FFFFFF"/>
          </a:solidFill>
          <a:ln cap="flat" cmpd="sng" w="12700">
            <a:solidFill>
              <a:srgbClr val="F2DCC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4"/>
          <p:cNvSpPr/>
          <p:nvPr/>
        </p:nvSpPr>
        <p:spPr>
          <a:xfrm>
            <a:off x="658368" y="1783080"/>
            <a:ext cx="3803904" cy="3840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E07A00"/>
              </a:buClr>
              <a:buSzPts val="3400"/>
              <a:buFont typeface="Microsoft JhengHei"/>
              <a:buNone/>
            </a:pPr>
            <a:r>
              <a:rPr b="1" i="0" lang="en-US" sz="3400" u="none" cap="none" strike="noStrike">
                <a:solidFill>
                  <a:srgbClr val="E07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開放時間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1F2A44"/>
              </a:buClr>
              <a:buSzPts val="2900"/>
              <a:buFont typeface="Microsoft JhengHei"/>
              <a:buNone/>
            </a:pPr>
            <a:r>
              <a:rPr b="1" i="0" lang="en-US" sz="29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07：20~08：00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4"/>
          <p:cNvSpPr/>
          <p:nvPr/>
        </p:nvSpPr>
        <p:spPr>
          <a:xfrm>
            <a:off x="4654296" y="1773936"/>
            <a:ext cx="4133088" cy="3151148"/>
          </a:xfrm>
          <a:prstGeom prst="roundRect">
            <a:avLst>
              <a:gd fmla="val 3482" name="adj"/>
            </a:avLst>
          </a:prstGeom>
          <a:solidFill>
            <a:srgbClr val="FFFFFF"/>
          </a:solidFill>
          <a:ln cap="flat" cmpd="sng" w="12700">
            <a:solidFill>
              <a:srgbClr val="E2E8F2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8A97AE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packed/ppt/media/image11.jpg" id="222" name="Google Shape;22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54880" y="1874520"/>
            <a:ext cx="3931920" cy="294998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4"/>
          <p:cNvSpPr/>
          <p:nvPr/>
        </p:nvSpPr>
        <p:spPr>
          <a:xfrm>
            <a:off x="5742432" y="5025668"/>
            <a:ext cx="384048" cy="566928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E03131"/>
          </a:solidFill>
          <a:ln cap="flat" cmpd="sng" w="12700">
            <a:solidFill>
              <a:srgbClr val="E03131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4"/>
          <p:cNvSpPr/>
          <p:nvPr/>
        </p:nvSpPr>
        <p:spPr>
          <a:xfrm>
            <a:off x="4983480" y="5738900"/>
            <a:ext cx="3474720" cy="566928"/>
          </a:xfrm>
          <a:prstGeom prst="roundRect">
            <a:avLst>
              <a:gd fmla="val 32258" name="adj"/>
            </a:avLst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4"/>
          <p:cNvSpPr/>
          <p:nvPr/>
        </p:nvSpPr>
        <p:spPr>
          <a:xfrm>
            <a:off x="4983480" y="5738900"/>
            <a:ext cx="3474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博愛樓側門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4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14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"/>
          <p:cNvSpPr/>
          <p:nvPr/>
        </p:nvSpPr>
        <p:spPr>
          <a:xfrm>
            <a:off x="7223760" y="5394960"/>
            <a:ext cx="3108960" cy="3108960"/>
          </a:xfrm>
          <a:prstGeom prst="ellipse">
            <a:avLst/>
          </a:prstGeom>
          <a:solidFill>
            <a:srgbClr val="FFF3E0"/>
          </a:solidFill>
          <a:ln cap="flat" cmpd="sng" w="12700">
            <a:solidFill>
              <a:srgbClr val="FFF3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5"/>
          <p:cNvSpPr/>
          <p:nvPr/>
        </p:nvSpPr>
        <p:spPr>
          <a:xfrm>
            <a:off x="-1097280" y="-1097280"/>
            <a:ext cx="2377440" cy="2377440"/>
          </a:xfrm>
          <a:prstGeom prst="ellipse">
            <a:avLst/>
          </a:prstGeom>
          <a:solidFill>
            <a:srgbClr val="FFF3E0"/>
          </a:solidFill>
          <a:ln cap="flat" cmpd="sng" w="12700">
            <a:solidFill>
              <a:srgbClr val="FFF3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5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pin_w.png" id="235" name="Google Shape;23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5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4000"/>
              <a:buFont typeface="Microsoft JhengHei"/>
              <a:buNone/>
            </a:pPr>
            <a:r>
              <a:rPr b="1" i="0" lang="en-US" sz="4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家長接送區3_博愛樓正門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5"/>
          <p:cNvSpPr/>
          <p:nvPr/>
        </p:nvSpPr>
        <p:spPr>
          <a:xfrm>
            <a:off x="411480" y="1600200"/>
            <a:ext cx="4297680" cy="4206240"/>
          </a:xfrm>
          <a:prstGeom prst="roundRect">
            <a:avLst>
              <a:gd fmla="val 3913" name="adj"/>
            </a:avLst>
          </a:prstGeom>
          <a:solidFill>
            <a:srgbClr val="FFFFFF"/>
          </a:solidFill>
          <a:ln cap="flat" cmpd="sng" w="12700">
            <a:solidFill>
              <a:srgbClr val="F2DCC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5"/>
          <p:cNvSpPr/>
          <p:nvPr/>
        </p:nvSpPr>
        <p:spPr>
          <a:xfrm>
            <a:off x="658368" y="1783080"/>
            <a:ext cx="3803904" cy="3840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2700"/>
              <a:buFont typeface="Microsoft JhengHei"/>
              <a:buNone/>
            </a:pPr>
            <a:r>
              <a:rPr b="1" i="0" lang="en-US" sz="27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博愛樓正門(萬大路423巷28弄)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E07A00"/>
              </a:buClr>
              <a:buSzPts val="3000"/>
              <a:buFont typeface="Microsoft JhengHei"/>
              <a:buNone/>
            </a:pPr>
            <a:r>
              <a:rPr b="1" i="0" lang="en-US" sz="3000" u="none" cap="none" strike="noStrike">
                <a:solidFill>
                  <a:srgbClr val="E07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開放時間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1F2A44"/>
              </a:buClr>
              <a:buSzPts val="3100"/>
              <a:buFont typeface="Microsoft JhengHei"/>
              <a:buNone/>
            </a:pPr>
            <a:r>
              <a:rPr b="1" i="0" lang="en-US" sz="31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16：25~16：40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5"/>
          <p:cNvSpPr/>
          <p:nvPr/>
        </p:nvSpPr>
        <p:spPr>
          <a:xfrm>
            <a:off x="4654296" y="1773936"/>
            <a:ext cx="4133088" cy="3149019"/>
          </a:xfrm>
          <a:prstGeom prst="roundRect">
            <a:avLst>
              <a:gd fmla="val 3485" name="adj"/>
            </a:avLst>
          </a:prstGeom>
          <a:solidFill>
            <a:srgbClr val="FFFFFF"/>
          </a:solidFill>
          <a:ln cap="flat" cmpd="sng" w="12700">
            <a:solidFill>
              <a:srgbClr val="E2E8F2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8A97AE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packed/ppt/media/image8.jpg" id="240" name="Google Shape;24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54880" y="1874520"/>
            <a:ext cx="3931920" cy="2947851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5"/>
          <p:cNvSpPr/>
          <p:nvPr/>
        </p:nvSpPr>
        <p:spPr>
          <a:xfrm>
            <a:off x="6135624" y="5023539"/>
            <a:ext cx="384048" cy="566928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E03131"/>
          </a:solidFill>
          <a:ln cap="flat" cmpd="sng" w="12700">
            <a:solidFill>
              <a:srgbClr val="E03131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5"/>
          <p:cNvSpPr/>
          <p:nvPr/>
        </p:nvSpPr>
        <p:spPr>
          <a:xfrm>
            <a:off x="4983480" y="5736771"/>
            <a:ext cx="3474720" cy="566928"/>
          </a:xfrm>
          <a:prstGeom prst="roundRect">
            <a:avLst>
              <a:gd fmla="val 32258" name="adj"/>
            </a:avLst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5"/>
          <p:cNvSpPr/>
          <p:nvPr/>
        </p:nvSpPr>
        <p:spPr>
          <a:xfrm>
            <a:off x="4983480" y="5736771"/>
            <a:ext cx="3474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博愛樓正門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5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15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6"/>
          <p:cNvSpPr/>
          <p:nvPr/>
        </p:nvSpPr>
        <p:spPr>
          <a:xfrm>
            <a:off x="7223760" y="5394960"/>
            <a:ext cx="3108960" cy="3108960"/>
          </a:xfrm>
          <a:prstGeom prst="ellipse">
            <a:avLst/>
          </a:prstGeom>
          <a:solidFill>
            <a:srgbClr val="EAF0FA"/>
          </a:solidFill>
          <a:ln cap="flat" cmpd="sng" w="12700">
            <a:solidFill>
              <a:srgbClr val="EAF0F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6"/>
          <p:cNvSpPr/>
          <p:nvPr/>
        </p:nvSpPr>
        <p:spPr>
          <a:xfrm>
            <a:off x="-1097280" y="-1097280"/>
            <a:ext cx="2377440" cy="2377440"/>
          </a:xfrm>
          <a:prstGeom prst="ellipse">
            <a:avLst/>
          </a:prstGeom>
          <a:solidFill>
            <a:srgbClr val="EAF0FA"/>
          </a:solidFill>
          <a:ln cap="flat" cmpd="sng" w="12700">
            <a:solidFill>
              <a:srgbClr val="EAF0F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6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15326B"/>
          </a:solidFill>
          <a:ln cap="flat" cmpd="sng" w="12700">
            <a:solidFill>
              <a:srgbClr val="15326B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label_w.png" id="253" name="Google Shape;25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6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4400"/>
              <a:buFont typeface="Microsoft JhengHei"/>
              <a:buNone/>
            </a:pPr>
            <a:r>
              <a:rPr b="1" i="0" lang="en-US" sz="4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攜帶物品注意事項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6"/>
          <p:cNvSpPr/>
          <p:nvPr/>
        </p:nvSpPr>
        <p:spPr>
          <a:xfrm>
            <a:off x="457200" y="1417320"/>
            <a:ext cx="8229600" cy="960120"/>
          </a:xfrm>
          <a:prstGeom prst="roundRect">
            <a:avLst>
              <a:gd fmla="val 15238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6"/>
          <p:cNvSpPr/>
          <p:nvPr/>
        </p:nvSpPr>
        <p:spPr>
          <a:xfrm>
            <a:off x="694944" y="1577340"/>
            <a:ext cx="640080" cy="640080"/>
          </a:xfrm>
          <a:prstGeom prst="ellipse">
            <a:avLst/>
          </a:prstGeom>
          <a:solidFill>
            <a:srgbClr val="15326B"/>
          </a:solidFill>
          <a:ln cap="flat" cmpd="sng" w="12700">
            <a:solidFill>
              <a:srgbClr val="1532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check_w.png" id="257" name="Google Shape;25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2960" y="1705356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6"/>
          <p:cNvSpPr/>
          <p:nvPr/>
        </p:nvSpPr>
        <p:spPr>
          <a:xfrm>
            <a:off x="1508760" y="1490472"/>
            <a:ext cx="6903720" cy="8138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校服用品書寫姓名(姓名貼)。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6"/>
          <p:cNvSpPr/>
          <p:nvPr/>
        </p:nvSpPr>
        <p:spPr>
          <a:xfrm>
            <a:off x="300337" y="2688336"/>
            <a:ext cx="2532888" cy="3310128"/>
          </a:xfrm>
          <a:prstGeom prst="roundRect">
            <a:avLst>
              <a:gd fmla="val 4332" name="adj"/>
            </a:avLst>
          </a:prstGeom>
          <a:solidFill>
            <a:srgbClr val="FFFFFF"/>
          </a:solidFill>
          <a:ln cap="flat" cmpd="sng" w="12700">
            <a:solidFill>
              <a:srgbClr val="E2E8F2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8A97AE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packed/ppt/media/image9.jpg" id="260" name="Google Shape;26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0921" y="2788920"/>
            <a:ext cx="2331720" cy="310896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6"/>
          <p:cNvSpPr/>
          <p:nvPr/>
        </p:nvSpPr>
        <p:spPr>
          <a:xfrm>
            <a:off x="3134977" y="2688336"/>
            <a:ext cx="1430179" cy="3310128"/>
          </a:xfrm>
          <a:prstGeom prst="roundRect">
            <a:avLst>
              <a:gd fmla="val 7672" name="adj"/>
            </a:avLst>
          </a:prstGeom>
          <a:solidFill>
            <a:srgbClr val="FFFFFF"/>
          </a:solidFill>
          <a:ln cap="flat" cmpd="sng" w="12700">
            <a:solidFill>
              <a:srgbClr val="E2E8F2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8A97AE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packed/ppt/media/image13.jpg" id="262" name="Google Shape;262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35561" y="2788920"/>
            <a:ext cx="1229011" cy="310896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6"/>
          <p:cNvSpPr/>
          <p:nvPr/>
        </p:nvSpPr>
        <p:spPr>
          <a:xfrm>
            <a:off x="4866908" y="2688336"/>
            <a:ext cx="3976755" cy="3310128"/>
          </a:xfrm>
          <a:prstGeom prst="roundRect">
            <a:avLst>
              <a:gd fmla="val 3315" name="adj"/>
            </a:avLst>
          </a:prstGeom>
          <a:solidFill>
            <a:srgbClr val="FFFFFF"/>
          </a:solidFill>
          <a:ln cap="flat" cmpd="sng" w="12700">
            <a:solidFill>
              <a:srgbClr val="E2E8F2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8A97AE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packed/ppt/media/image10.jpg" id="264" name="Google Shape;264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67492" y="2788920"/>
            <a:ext cx="3775587" cy="310896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6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16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7"/>
          <p:cNvSpPr/>
          <p:nvPr/>
        </p:nvSpPr>
        <p:spPr>
          <a:xfrm>
            <a:off x="7223760" y="5394960"/>
            <a:ext cx="3108960" cy="3108960"/>
          </a:xfrm>
          <a:prstGeom prst="ellipse">
            <a:avLst/>
          </a:prstGeom>
          <a:solidFill>
            <a:srgbClr val="E6F4F1"/>
          </a:solidFill>
          <a:ln cap="flat" cmpd="sng" w="12700">
            <a:solidFill>
              <a:srgbClr val="E6F4F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7"/>
          <p:cNvSpPr/>
          <p:nvPr/>
        </p:nvSpPr>
        <p:spPr>
          <a:xfrm>
            <a:off x="-1097280" y="-1097280"/>
            <a:ext cx="2377440" cy="2377440"/>
          </a:xfrm>
          <a:prstGeom prst="ellipse">
            <a:avLst/>
          </a:prstGeom>
          <a:solidFill>
            <a:srgbClr val="E6F4F1"/>
          </a:solidFill>
          <a:ln cap="flat" cmpd="sng" w="12700">
            <a:solidFill>
              <a:srgbClr val="E6F4F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7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health_w.png" id="274" name="Google Shape;27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7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4600"/>
              <a:buFont typeface="Microsoft JhengHei"/>
              <a:buNone/>
            </a:pPr>
            <a:r>
              <a:rPr b="1" i="0" lang="en-US" sz="46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防疫宣導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7"/>
          <p:cNvSpPr/>
          <p:nvPr/>
        </p:nvSpPr>
        <p:spPr>
          <a:xfrm>
            <a:off x="411480" y="1600200"/>
            <a:ext cx="4709160" cy="1389888"/>
          </a:xfrm>
          <a:prstGeom prst="roundRect">
            <a:avLst>
              <a:gd fmla="val 10526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7"/>
          <p:cNvSpPr/>
          <p:nvPr/>
        </p:nvSpPr>
        <p:spPr>
          <a:xfrm>
            <a:off x="649224" y="1975104"/>
            <a:ext cx="640080" cy="640080"/>
          </a:xfrm>
          <a:prstGeom prst="ellipse">
            <a:avLst/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thermo_w.png" id="278" name="Google Shape;27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7240" y="210312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7"/>
          <p:cNvSpPr/>
          <p:nvPr/>
        </p:nvSpPr>
        <p:spPr>
          <a:xfrm>
            <a:off x="1463040" y="1673352"/>
            <a:ext cx="3383280" cy="12435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000"/>
              <a:buFont typeface="Microsoft JhengHei"/>
              <a:buNone/>
            </a:pPr>
            <a:r>
              <a:rPr b="0" i="0" lang="en-US" sz="3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每天定期量體溫，發燒不得進入校園。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7"/>
          <p:cNvSpPr/>
          <p:nvPr/>
        </p:nvSpPr>
        <p:spPr>
          <a:xfrm>
            <a:off x="411480" y="3172968"/>
            <a:ext cx="4709160" cy="1389888"/>
          </a:xfrm>
          <a:prstGeom prst="roundRect">
            <a:avLst>
              <a:gd fmla="val 10526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7"/>
          <p:cNvSpPr/>
          <p:nvPr/>
        </p:nvSpPr>
        <p:spPr>
          <a:xfrm>
            <a:off x="649224" y="3547872"/>
            <a:ext cx="640080" cy="640080"/>
          </a:xfrm>
          <a:prstGeom prst="ellipse">
            <a:avLst/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wash_w.png" id="282" name="Google Shape;28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7240" y="3675888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7"/>
          <p:cNvSpPr/>
          <p:nvPr/>
        </p:nvSpPr>
        <p:spPr>
          <a:xfrm>
            <a:off x="1463040" y="3246120"/>
            <a:ext cx="3383280" cy="12435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000"/>
              <a:buFont typeface="Microsoft JhengHei"/>
              <a:buNone/>
            </a:pPr>
            <a:r>
              <a:rPr b="0" i="0" lang="en-US" sz="3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養成洗手及運動的習慣。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7"/>
          <p:cNvSpPr/>
          <p:nvPr/>
        </p:nvSpPr>
        <p:spPr>
          <a:xfrm>
            <a:off x="411480" y="4745736"/>
            <a:ext cx="4709160" cy="1389888"/>
          </a:xfrm>
          <a:prstGeom prst="roundRect">
            <a:avLst>
              <a:gd fmla="val 10526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7"/>
          <p:cNvSpPr/>
          <p:nvPr/>
        </p:nvSpPr>
        <p:spPr>
          <a:xfrm>
            <a:off x="649224" y="5120640"/>
            <a:ext cx="640080" cy="640080"/>
          </a:xfrm>
          <a:prstGeom prst="ellipse">
            <a:avLst/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check_w.png" id="286" name="Google Shape;286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7240" y="5248656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7"/>
          <p:cNvSpPr/>
          <p:nvPr/>
        </p:nvSpPr>
        <p:spPr>
          <a:xfrm>
            <a:off x="1463040" y="4818888"/>
            <a:ext cx="3383280" cy="12435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000"/>
              <a:buFont typeface="Microsoft JhengHei"/>
              <a:buNone/>
            </a:pPr>
            <a:r>
              <a:rPr b="0" i="0" lang="en-US" sz="3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攜帶手帕。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7"/>
          <p:cNvSpPr/>
          <p:nvPr/>
        </p:nvSpPr>
        <p:spPr>
          <a:xfrm>
            <a:off x="5431536" y="1499616"/>
            <a:ext cx="3633718" cy="5093208"/>
          </a:xfrm>
          <a:prstGeom prst="roundRect">
            <a:avLst>
              <a:gd fmla="val 3020" name="adj"/>
            </a:avLst>
          </a:prstGeom>
          <a:solidFill>
            <a:srgbClr val="FFFFFF"/>
          </a:solidFill>
          <a:ln cap="flat" cmpd="sng" w="12700">
            <a:solidFill>
              <a:srgbClr val="E2E8F2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8A97AE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packed/ppt/media/image15.jpg" id="289" name="Google Shape;289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532120" y="1600200"/>
            <a:ext cx="3432550" cy="489204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7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17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0"/>
          <p:cNvSpPr/>
          <p:nvPr/>
        </p:nvSpPr>
        <p:spPr>
          <a:xfrm>
            <a:off x="7223760" y="5394960"/>
            <a:ext cx="3108960" cy="3108960"/>
          </a:xfrm>
          <a:prstGeom prst="ellipse">
            <a:avLst/>
          </a:prstGeom>
          <a:solidFill>
            <a:srgbClr val="E6F4F1"/>
          </a:solidFill>
          <a:ln cap="flat" cmpd="sng" w="12700">
            <a:solidFill>
              <a:srgbClr val="E6F4F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0"/>
          <p:cNvSpPr/>
          <p:nvPr/>
        </p:nvSpPr>
        <p:spPr>
          <a:xfrm>
            <a:off x="-1097280" y="-1097280"/>
            <a:ext cx="2377440" cy="2377440"/>
          </a:xfrm>
          <a:prstGeom prst="ellipse">
            <a:avLst/>
          </a:prstGeom>
          <a:solidFill>
            <a:srgbClr val="E6F4F1"/>
          </a:solidFill>
          <a:ln cap="flat" cmpd="sng" w="12700">
            <a:solidFill>
              <a:srgbClr val="E6F4F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0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backpack_w.png" id="299" name="Google Shape;29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0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4600"/>
              <a:buFont typeface="Microsoft JhengHei"/>
              <a:buNone/>
            </a:pPr>
            <a:r>
              <a:rPr b="1" i="0" lang="en-US" sz="46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書包減重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0"/>
          <p:cNvSpPr/>
          <p:nvPr/>
        </p:nvSpPr>
        <p:spPr>
          <a:xfrm>
            <a:off x="457200" y="1691640"/>
            <a:ext cx="8229600" cy="1298448"/>
          </a:xfrm>
          <a:prstGeom prst="roundRect">
            <a:avLst>
              <a:gd fmla="val 11268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0"/>
          <p:cNvSpPr/>
          <p:nvPr/>
        </p:nvSpPr>
        <p:spPr>
          <a:xfrm>
            <a:off x="694944" y="2020824"/>
            <a:ext cx="640080" cy="640080"/>
          </a:xfrm>
          <a:prstGeom prst="ellipse">
            <a:avLst/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bag_w.png" id="303" name="Google Shape;30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2960" y="214884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0"/>
          <p:cNvSpPr/>
          <p:nvPr/>
        </p:nvSpPr>
        <p:spPr>
          <a:xfrm>
            <a:off x="1508760" y="1764792"/>
            <a:ext cx="6903720" cy="1152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體重八分之一。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0"/>
          <p:cNvSpPr/>
          <p:nvPr/>
        </p:nvSpPr>
        <p:spPr>
          <a:xfrm>
            <a:off x="457200" y="3154680"/>
            <a:ext cx="8229600" cy="1298448"/>
          </a:xfrm>
          <a:prstGeom prst="roundRect">
            <a:avLst>
              <a:gd fmla="val 11268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694944" y="3483864"/>
            <a:ext cx="640080" cy="640080"/>
          </a:xfrm>
          <a:prstGeom prst="ellipse">
            <a:avLst/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clock_w.png" id="307" name="Google Shape;30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960" y="361188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0"/>
          <p:cNvSpPr/>
          <p:nvPr/>
        </p:nvSpPr>
        <p:spPr>
          <a:xfrm>
            <a:off x="1508760" y="3227832"/>
            <a:ext cx="6903720" cy="1152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睡前整理書包，養成管理私人物品好習慣。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0"/>
          <p:cNvSpPr/>
          <p:nvPr/>
        </p:nvSpPr>
        <p:spPr>
          <a:xfrm>
            <a:off x="457200" y="4617720"/>
            <a:ext cx="8229600" cy="1298448"/>
          </a:xfrm>
          <a:prstGeom prst="roundRect">
            <a:avLst>
              <a:gd fmla="val 11268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0"/>
          <p:cNvSpPr/>
          <p:nvPr/>
        </p:nvSpPr>
        <p:spPr>
          <a:xfrm>
            <a:off x="694944" y="4946904"/>
            <a:ext cx="640080" cy="640080"/>
          </a:xfrm>
          <a:prstGeom prst="ellipse">
            <a:avLst/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box_w.png" id="311" name="Google Shape;311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2960" y="507492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0"/>
          <p:cNvSpPr/>
          <p:nvPr/>
        </p:nvSpPr>
        <p:spPr>
          <a:xfrm>
            <a:off x="1508760" y="4690872"/>
            <a:ext cx="6903720" cy="1152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善用教室置物櫃。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0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20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1"/>
          <p:cNvSpPr/>
          <p:nvPr/>
        </p:nvSpPr>
        <p:spPr>
          <a:xfrm>
            <a:off x="7223760" y="5394960"/>
            <a:ext cx="3108960" cy="3108960"/>
          </a:xfrm>
          <a:prstGeom prst="ellipse">
            <a:avLst/>
          </a:prstGeom>
          <a:solidFill>
            <a:srgbClr val="E6F4F1"/>
          </a:solidFill>
          <a:ln cap="flat" cmpd="sng" w="12700">
            <a:solidFill>
              <a:srgbClr val="E6F4F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1"/>
          <p:cNvSpPr/>
          <p:nvPr/>
        </p:nvSpPr>
        <p:spPr>
          <a:xfrm>
            <a:off x="-1097280" y="-1097280"/>
            <a:ext cx="2377440" cy="2377440"/>
          </a:xfrm>
          <a:prstGeom prst="ellipse">
            <a:avLst/>
          </a:prstGeom>
          <a:solidFill>
            <a:srgbClr val="E6F4F1"/>
          </a:solidFill>
          <a:ln cap="flat" cmpd="sng" w="12700">
            <a:solidFill>
              <a:srgbClr val="E6F4F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1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eye_w.png" id="322" name="Google Shape;32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21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4000"/>
              <a:buFont typeface="Microsoft JhengHei"/>
              <a:buNone/>
            </a:pPr>
            <a:r>
              <a:rPr b="1" i="0" lang="en-US" sz="4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護眼密碼-</a:t>
            </a:r>
            <a:r>
              <a:rPr b="1" i="0" lang="en-US" sz="3400" u="none" cap="none" strike="noStrike">
                <a:solidFill>
                  <a:srgbClr val="0F766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853240幫我刪惡視力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1"/>
          <p:cNvSpPr/>
          <p:nvPr/>
        </p:nvSpPr>
        <p:spPr>
          <a:xfrm>
            <a:off x="457200" y="1298448"/>
            <a:ext cx="8229600" cy="685800"/>
          </a:xfrm>
          <a:prstGeom prst="roundRect">
            <a:avLst>
              <a:gd fmla="val 18667" name="adj"/>
            </a:avLst>
          </a:prstGeom>
          <a:solidFill>
            <a:srgbClr val="FFFFFF"/>
          </a:solidFill>
          <a:ln cap="flat" cmpd="sng" w="12700">
            <a:solidFill>
              <a:srgbClr val="CFE6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196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21"/>
          <p:cNvSpPr/>
          <p:nvPr/>
        </p:nvSpPr>
        <p:spPr>
          <a:xfrm>
            <a:off x="658368" y="1385316"/>
            <a:ext cx="512064" cy="512064"/>
          </a:xfrm>
          <a:prstGeom prst="ellipse">
            <a:avLst/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bed_w.png" id="326" name="Google Shape;32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8952" y="14859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1"/>
          <p:cNvSpPr/>
          <p:nvPr/>
        </p:nvSpPr>
        <p:spPr>
          <a:xfrm>
            <a:off x="1371600" y="1344168"/>
            <a:ext cx="72237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766E"/>
              </a:buClr>
              <a:buSzPts val="3400"/>
              <a:buFont typeface="Microsoft JhengHei"/>
              <a:buNone/>
            </a:pPr>
            <a:r>
              <a:rPr b="1" i="0" lang="en-US" sz="3400" u="none" cap="none" strike="noStrike">
                <a:solidFill>
                  <a:srgbClr val="0F766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r>
              <a:rPr b="0" i="0" lang="en-US" sz="3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—睡滿「8」小時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1"/>
          <p:cNvSpPr/>
          <p:nvPr/>
        </p:nvSpPr>
        <p:spPr>
          <a:xfrm>
            <a:off x="457200" y="2057400"/>
            <a:ext cx="8229600" cy="685800"/>
          </a:xfrm>
          <a:prstGeom prst="roundRect">
            <a:avLst>
              <a:gd fmla="val 18667" name="adj"/>
            </a:avLst>
          </a:prstGeom>
          <a:solidFill>
            <a:srgbClr val="FFFFFF"/>
          </a:solidFill>
          <a:ln cap="flat" cmpd="sng" w="12700">
            <a:solidFill>
              <a:srgbClr val="CFE6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196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21"/>
          <p:cNvSpPr/>
          <p:nvPr/>
        </p:nvSpPr>
        <p:spPr>
          <a:xfrm>
            <a:off x="658368" y="2144268"/>
            <a:ext cx="512064" cy="512064"/>
          </a:xfrm>
          <a:prstGeom prst="ellipse">
            <a:avLst/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apple_w.png" id="330" name="Google Shape;330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8952" y="2244852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1"/>
          <p:cNvSpPr/>
          <p:nvPr/>
        </p:nvSpPr>
        <p:spPr>
          <a:xfrm>
            <a:off x="1371600" y="2103120"/>
            <a:ext cx="72237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766E"/>
              </a:buClr>
              <a:buSzPts val="3400"/>
              <a:buFont typeface="Microsoft JhengHei"/>
              <a:buNone/>
            </a:pPr>
            <a:r>
              <a:rPr b="1" i="0" lang="en-US" sz="3400" u="none" cap="none" strike="noStrike">
                <a:solidFill>
                  <a:srgbClr val="0F766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</a:t>
            </a:r>
            <a:r>
              <a:rPr b="0" i="0" lang="en-US" sz="3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—天天「5」蔬果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1"/>
          <p:cNvSpPr/>
          <p:nvPr/>
        </p:nvSpPr>
        <p:spPr>
          <a:xfrm>
            <a:off x="457200" y="2816352"/>
            <a:ext cx="8229600" cy="685800"/>
          </a:xfrm>
          <a:prstGeom prst="roundRect">
            <a:avLst>
              <a:gd fmla="val 18667" name="adj"/>
            </a:avLst>
          </a:prstGeom>
          <a:solidFill>
            <a:srgbClr val="FFFFFF"/>
          </a:solidFill>
          <a:ln cap="flat" cmpd="sng" w="12700">
            <a:solidFill>
              <a:srgbClr val="CFE6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196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21"/>
          <p:cNvSpPr/>
          <p:nvPr/>
        </p:nvSpPr>
        <p:spPr>
          <a:xfrm>
            <a:off x="658368" y="2903220"/>
            <a:ext cx="512064" cy="512064"/>
          </a:xfrm>
          <a:prstGeom prst="ellipse">
            <a:avLst/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chair_w.png" id="334" name="Google Shape;334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8952" y="3003804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1"/>
          <p:cNvSpPr/>
          <p:nvPr/>
        </p:nvSpPr>
        <p:spPr>
          <a:xfrm>
            <a:off x="1371600" y="2862072"/>
            <a:ext cx="72237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766E"/>
              </a:buClr>
              <a:buSzPts val="3400"/>
              <a:buFont typeface="Microsoft JhengHei"/>
              <a:buNone/>
            </a:pPr>
            <a:r>
              <a:rPr b="1" i="0" lang="en-US" sz="3400" u="none" cap="none" strike="noStrike">
                <a:solidFill>
                  <a:srgbClr val="0F766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b="0" i="0" lang="en-US" sz="3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—坐姿「3」直角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1"/>
          <p:cNvSpPr/>
          <p:nvPr/>
        </p:nvSpPr>
        <p:spPr>
          <a:xfrm>
            <a:off x="457200" y="3575304"/>
            <a:ext cx="8229600" cy="685800"/>
          </a:xfrm>
          <a:prstGeom prst="roundRect">
            <a:avLst>
              <a:gd fmla="val 18667" name="adj"/>
            </a:avLst>
          </a:prstGeom>
          <a:solidFill>
            <a:srgbClr val="FFFFFF"/>
          </a:solidFill>
          <a:ln cap="flat" cmpd="sng" w="12700">
            <a:solidFill>
              <a:srgbClr val="CFE6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196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1"/>
          <p:cNvSpPr/>
          <p:nvPr/>
        </p:nvSpPr>
        <p:spPr>
          <a:xfrm>
            <a:off x="658368" y="3662172"/>
            <a:ext cx="512064" cy="512064"/>
          </a:xfrm>
          <a:prstGeom prst="ellipse">
            <a:avLst/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park_w.png" id="338" name="Google Shape;338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58952" y="3762756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21"/>
          <p:cNvSpPr/>
          <p:nvPr/>
        </p:nvSpPr>
        <p:spPr>
          <a:xfrm>
            <a:off x="1371600" y="3621024"/>
            <a:ext cx="72237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766E"/>
              </a:buClr>
              <a:buSzPts val="3400"/>
              <a:buFont typeface="Microsoft JhengHei"/>
              <a:buNone/>
            </a:pPr>
            <a:r>
              <a:rPr b="1" i="0" lang="en-US" sz="3400" u="none" cap="none" strike="noStrike">
                <a:solidFill>
                  <a:srgbClr val="0F766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0" i="0" lang="en-US" sz="3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—戶外「2」小時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1"/>
          <p:cNvSpPr/>
          <p:nvPr/>
        </p:nvSpPr>
        <p:spPr>
          <a:xfrm>
            <a:off x="457200" y="4334256"/>
            <a:ext cx="8229600" cy="896112"/>
          </a:xfrm>
          <a:prstGeom prst="roundRect">
            <a:avLst>
              <a:gd fmla="val 14286" name="adj"/>
            </a:avLst>
          </a:prstGeom>
          <a:solidFill>
            <a:srgbClr val="FFFFFF"/>
          </a:solidFill>
          <a:ln cap="flat" cmpd="sng" w="12700">
            <a:solidFill>
              <a:srgbClr val="CFE6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196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21"/>
          <p:cNvSpPr/>
          <p:nvPr/>
        </p:nvSpPr>
        <p:spPr>
          <a:xfrm>
            <a:off x="658368" y="4526280"/>
            <a:ext cx="512064" cy="512064"/>
          </a:xfrm>
          <a:prstGeom prst="ellipse">
            <a:avLst/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screen_w.png" id="342" name="Google Shape;342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8952" y="4626864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21"/>
          <p:cNvSpPr/>
          <p:nvPr/>
        </p:nvSpPr>
        <p:spPr>
          <a:xfrm>
            <a:off x="1371600" y="4379976"/>
            <a:ext cx="7223760" cy="8046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766E"/>
              </a:buClr>
              <a:buSzPts val="3400"/>
              <a:buFont typeface="Microsoft JhengHei"/>
              <a:buNone/>
            </a:pPr>
            <a:r>
              <a:rPr b="1" i="0" lang="en-US" sz="3400" u="none" cap="none" strike="noStrike">
                <a:solidFill>
                  <a:srgbClr val="0F766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0" i="0" lang="en-US" sz="3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—避免「4」光害</a:t>
            </a:r>
            <a:endParaRPr b="0" i="0" sz="3000" u="none" cap="none" strike="noStrike">
              <a:solidFill>
                <a:srgbClr val="1F2A44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766E"/>
              </a:buClr>
              <a:buSzPts val="3400"/>
              <a:buFont typeface="Microsoft JhengHei"/>
              <a:buNone/>
            </a:pPr>
            <a:r>
              <a:rPr b="0" i="0" lang="en-US" sz="3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    (電腦、電視、手機、平板電腦）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1"/>
          <p:cNvSpPr/>
          <p:nvPr/>
        </p:nvSpPr>
        <p:spPr>
          <a:xfrm>
            <a:off x="457200" y="5303520"/>
            <a:ext cx="8229600" cy="896112"/>
          </a:xfrm>
          <a:prstGeom prst="roundRect">
            <a:avLst>
              <a:gd fmla="val 14286" name="adj"/>
            </a:avLst>
          </a:prstGeom>
          <a:solidFill>
            <a:srgbClr val="FFFFFF"/>
          </a:solidFill>
          <a:ln cap="flat" cmpd="sng" w="12700">
            <a:solidFill>
              <a:srgbClr val="CFE6E2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196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21"/>
          <p:cNvSpPr/>
          <p:nvPr/>
        </p:nvSpPr>
        <p:spPr>
          <a:xfrm>
            <a:off x="658368" y="5495544"/>
            <a:ext cx="512064" cy="512064"/>
          </a:xfrm>
          <a:prstGeom prst="ellipse">
            <a:avLst/>
          </a:prstGeom>
          <a:solidFill>
            <a:srgbClr val="0F766E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timer_w.png" id="346" name="Google Shape;346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58952" y="5596128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21"/>
          <p:cNvSpPr/>
          <p:nvPr/>
        </p:nvSpPr>
        <p:spPr>
          <a:xfrm>
            <a:off x="1371600" y="5349250"/>
            <a:ext cx="7406700" cy="8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766E"/>
              </a:buClr>
              <a:buSzPts val="3400"/>
              <a:buFont typeface="Microsoft JhengHei"/>
              <a:buNone/>
            </a:pPr>
            <a:r>
              <a:rPr b="1" i="0" lang="en-US" sz="3400" u="none" cap="none" strike="noStrike">
                <a:solidFill>
                  <a:srgbClr val="0F766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</a:t>
            </a:r>
            <a:r>
              <a:rPr b="0" i="0" lang="en-US" sz="3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—「3010」：用眼30分鐘，休息10分鐘。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1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21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2"/>
          <p:cNvSpPr/>
          <p:nvPr/>
        </p:nvSpPr>
        <p:spPr>
          <a:xfrm>
            <a:off x="-1097280" y="-1097280"/>
            <a:ext cx="2377440" cy="2377440"/>
          </a:xfrm>
          <a:prstGeom prst="ellipse">
            <a:avLst/>
          </a:prstGeom>
          <a:solidFill>
            <a:srgbClr val="EAF0FA"/>
          </a:solidFill>
          <a:ln cap="flat" cmpd="sng" w="12700">
            <a:solidFill>
              <a:srgbClr val="EAF0F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2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15326B"/>
          </a:solidFill>
          <a:ln cap="flat" cmpd="sng" w="12700">
            <a:solidFill>
              <a:srgbClr val="15326B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campaign_w.png" id="356" name="Google Shape;35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2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4600"/>
              <a:buFont typeface="Microsoft JhengHei"/>
              <a:buNone/>
            </a:pPr>
            <a:r>
              <a:rPr b="1" i="0" lang="en-US" sz="46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轉達家長會訊息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22"/>
          <p:cNvSpPr/>
          <p:nvPr/>
        </p:nvSpPr>
        <p:spPr>
          <a:xfrm>
            <a:off x="457200" y="1737360"/>
            <a:ext cx="5394960" cy="1554480"/>
          </a:xfrm>
          <a:prstGeom prst="roundRect">
            <a:avLst>
              <a:gd fmla="val 9412" name="adj"/>
            </a:avLst>
          </a:prstGeom>
          <a:solidFill>
            <a:srgbClr val="FFFFFF"/>
          </a:solidFill>
          <a:ln cap="flat" cmpd="sng" w="12700">
            <a:solidFill>
              <a:srgbClr val="D6E0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22"/>
          <p:cNvSpPr/>
          <p:nvPr/>
        </p:nvSpPr>
        <p:spPr>
          <a:xfrm>
            <a:off x="713232" y="1810512"/>
            <a:ext cx="4937760" cy="14081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(9/5學校日選舉班級家長代表)。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22"/>
          <p:cNvSpPr/>
          <p:nvPr/>
        </p:nvSpPr>
        <p:spPr>
          <a:xfrm>
            <a:off x="457200" y="3520440"/>
            <a:ext cx="5394960" cy="1554480"/>
          </a:xfrm>
          <a:prstGeom prst="roundRect">
            <a:avLst>
              <a:gd fmla="val 9412" name="adj"/>
            </a:avLst>
          </a:prstGeom>
          <a:solidFill>
            <a:srgbClr val="FFFFFF"/>
          </a:solidFill>
          <a:ln cap="flat" cmpd="sng" w="12700">
            <a:solidFill>
              <a:srgbClr val="D6E0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2"/>
          <p:cNvSpPr/>
          <p:nvPr/>
        </p:nvSpPr>
        <p:spPr>
          <a:xfrm>
            <a:off x="713232" y="3593592"/>
            <a:ext cx="4937760" cy="14081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5326B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15326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會員大會訂115/9/18(五)09：00。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22"/>
          <p:cNvSpPr/>
          <p:nvPr/>
        </p:nvSpPr>
        <p:spPr>
          <a:xfrm>
            <a:off x="6212550" y="1737350"/>
            <a:ext cx="2395800" cy="3264300"/>
          </a:xfrm>
          <a:prstGeom prst="roundRect">
            <a:avLst>
              <a:gd fmla="val 4580" name="adj"/>
            </a:avLst>
          </a:prstGeom>
          <a:solidFill>
            <a:srgbClr val="FFFFFF"/>
          </a:solidFill>
          <a:ln cap="flat" cmpd="sng" w="12700">
            <a:solidFill>
              <a:srgbClr val="E2E8F2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8A97AE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packed/ppt/media/image1.jpg" id="363" name="Google Shape;36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55080" y="2194560"/>
            <a:ext cx="2194560" cy="219456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2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2149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3"/>
          <p:cNvSpPr/>
          <p:nvPr/>
        </p:nvSpPr>
        <p:spPr>
          <a:xfrm>
            <a:off x="4069080" y="1828800"/>
            <a:ext cx="1005840" cy="1005840"/>
          </a:xfrm>
          <a:prstGeom prst="roundRect">
            <a:avLst>
              <a:gd fmla="val 29091" name="adj"/>
            </a:avLst>
          </a:prstGeom>
          <a:solidFill>
            <a:srgbClr val="F0B429"/>
          </a:solidFill>
          <a:ln cap="flat" cmpd="sng" w="12700">
            <a:solidFill>
              <a:srgbClr val="F0B4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handshake_w.png" id="371" name="Google Shape;37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8536" y="2048256"/>
            <a:ext cx="566928" cy="566928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23"/>
          <p:cNvSpPr/>
          <p:nvPr/>
        </p:nvSpPr>
        <p:spPr>
          <a:xfrm>
            <a:off x="457200" y="3154680"/>
            <a:ext cx="82296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Microsoft JhengHei"/>
              <a:buNone/>
            </a:pPr>
            <a:r>
              <a:rPr b="1" i="0" lang="en-US" sz="60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感謝協助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3"/>
          <p:cNvSpPr/>
          <p:nvPr/>
        </p:nvSpPr>
        <p:spPr>
          <a:xfrm>
            <a:off x="457200" y="4251960"/>
            <a:ext cx="82296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0FF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CFE0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光仁小學學務處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3f86a59c22c_0_0"/>
          <p:cNvSpPr txBox="1"/>
          <p:nvPr/>
        </p:nvSpPr>
        <p:spPr>
          <a:xfrm>
            <a:off x="0" y="34950"/>
            <a:ext cx="9018300" cy="6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親愛的同學們，開學快樂！</a:t>
            </a:r>
            <a:endParaRPr b="1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開學了，學務處想跟全校同學談一件最重要的事：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尊重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大家常覺得「尊重」是老生常談，但在許多校園事件中，傷害往往都源自於一句：「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我只是在玩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」或「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我只是開玩笑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」。請大家務必記住這個核心原則：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當對方感到不舒服或受傷時，這就不是玩笑。</a:t>
            </a:r>
            <a:endParaRPr b="1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無論是日常相處、課堂互動或網路發言，請大家落實以下「三大尊重」：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一、</a:t>
            </a: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尊重同學：玩耍要有分寸</a:t>
            </a: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在你眼中的「玩耍」，若造成他人受傷，就必須承擔法律責任與賠償。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lang="en-US" sz="1500">
                <a:solidFill>
                  <a:schemeClr val="dk1"/>
                </a:solidFill>
              </a:rPr>
              <a:t>   </a:t>
            </a: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肢體動作有界限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：不隨意拉扯同學衣褲、不在走廊或遊戲場危險追逐推擠、不拿物品丟擲他人。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lang="en-US" sz="1500">
                <a:solidFill>
                  <a:schemeClr val="dk1"/>
                </a:solidFill>
              </a:rPr>
              <a:t>   </a:t>
            </a: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言語溝通有分寸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：絕不使用辱罵或嘲笑的字眼，更不拿他人的外貌、身體、性別或家庭背景開玩笑。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lang="en-US" sz="1500">
                <a:solidFill>
                  <a:schemeClr val="dk1"/>
                </a:solidFill>
              </a:rPr>
              <a:t>   </a:t>
            </a: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網路行為有責任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：網路不是隱形斗篷。在社群平台（</a:t>
            </a: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IG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、</a:t>
            </a: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LINE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、限時動態）罵人，即使遮蓋姓名，只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要能辨識對象就同樣有法律責任。請做到「不轉發、不按讚、不跟著起鬨」。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二、</a:t>
            </a: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尊重老師：互動要有界限</a:t>
            </a: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老師是引導大家學習的長者，也是獨立的個體，應獲得應有的尊崇與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保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護。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課堂溝通講禮貌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：對課程或管理有意見，應舉手理性表達，絕不使用髒話羞辱或動手攻擊。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保護肖像與隱私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：不偷拍老師上課、不將老師照片配上嘲諷文字散布，更不上網捏造不實謠言。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三、</a:t>
            </a: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尊重自己：做個有智慧的人</a:t>
            </a:r>
            <a:r>
              <a:rPr b="0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遇到衝突時，做出聰明的選擇，才是真正保護自己的方式。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不拿別人的錯誤懲罰自己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：被欺負或挑釁時，動手反擊只會讓自己也變成加害者。即時告訴老師、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告知家長、尋求正式管道幫忙，才是最聰明的防禦。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發言前思考三秒鐘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：不論是開口說話或按下傳送鍵前，先問自己這兩句話：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1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(1)</a:t>
            </a:r>
            <a:r>
              <a:rPr b="0" i="1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「這句話，我敢當著對方的面說嗎？」</a:t>
            </a:r>
            <a:endParaRPr b="0" i="1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1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(2)</a:t>
            </a:r>
            <a:r>
              <a:rPr b="0" i="1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「這句話，我敢在父母與老師面前再說一次嗎？」</a:t>
            </a:r>
            <a:endParaRPr b="0" i="1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四、勇於承擔與修復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若不小心傷害到別人，請第一時間停止行為、誠懇道歉並積極修復，絕不以「我只是在玩」作為逃避責任的藉口。友善安全的校園，需要我們共同維護。讓每位同學都能在被尊重、有安全感環境中學習長大，就從我們開學第一天的改變開始！</a:t>
            </a:r>
            <a:endParaRPr b="0" i="0" sz="15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"/>
          <p:cNvSpPr/>
          <p:nvPr/>
        </p:nvSpPr>
        <p:spPr>
          <a:xfrm>
            <a:off x="7498080" y="5669280"/>
            <a:ext cx="2926080" cy="2926080"/>
          </a:xfrm>
          <a:prstGeom prst="ellipse">
            <a:avLst/>
          </a:prstGeom>
          <a:solidFill>
            <a:srgbClr val="FFF3E0"/>
          </a:solidFill>
          <a:ln cap="flat" cmpd="sng" w="12700">
            <a:solidFill>
              <a:srgbClr val="FFF3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-1097280" y="-1188720"/>
            <a:ext cx="2377440" cy="2377440"/>
          </a:xfrm>
          <a:prstGeom prst="ellipse">
            <a:avLst/>
          </a:prstGeom>
          <a:solidFill>
            <a:srgbClr val="FFF3E0"/>
          </a:solidFill>
          <a:ln cap="flat" cmpd="sng" w="12700">
            <a:solidFill>
              <a:srgbClr val="FFF3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traffic_w.png" id="35" name="Google Shape;3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2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4600"/>
              <a:buFont typeface="Microsoft JhengHei"/>
              <a:buNone/>
            </a:pPr>
            <a:r>
              <a:rPr b="1" i="0" lang="en-US" sz="4600" u="sng" cap="none" strike="noStrike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4"/>
              </a:rPr>
              <a:t>交通安全教育</a:t>
            </a:r>
            <a:r>
              <a:rPr b="1" i="0" lang="en-US" sz="46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: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1481328" y="1097280"/>
            <a:ext cx="731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7A00"/>
              </a:buClr>
              <a:buSzPts val="2800"/>
              <a:buFont typeface="Microsoft JhengHei"/>
              <a:buNone/>
            </a:pPr>
            <a:r>
              <a:rPr b="1" i="0" lang="en-US" sz="2800" u="none" cap="none" strike="noStrike">
                <a:solidFill>
                  <a:srgbClr val="E07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遵守安全穿越道路六個步驟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457200" y="1627632"/>
            <a:ext cx="4023360" cy="1554480"/>
          </a:xfrm>
          <a:prstGeom prst="roundRect">
            <a:avLst>
              <a:gd fmla="val 9412" name="adj"/>
            </a:avLst>
          </a:prstGeom>
          <a:solidFill>
            <a:srgbClr val="FFFFFF"/>
          </a:solidFill>
          <a:ln cap="flat" cmpd="sng" w="12700">
            <a:solidFill>
              <a:srgbClr val="F2DCC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658368" y="1792224"/>
            <a:ext cx="566928" cy="566928"/>
          </a:xfrm>
          <a:prstGeom prst="ellipse">
            <a:avLst/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658368" y="1792224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icrosoft JhengHe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1325880" y="1773936"/>
            <a:ext cx="29718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3A00"/>
              </a:buClr>
              <a:buSzPts val="2700"/>
              <a:buFont typeface="Microsoft JhengHei"/>
              <a:buNone/>
            </a:pPr>
            <a:r>
              <a:rPr b="1" i="0" lang="en-US" sz="2700" u="none" cap="none" strike="noStrike">
                <a:solidFill>
                  <a:srgbClr val="B23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選擇安全地點: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676656" y="2414016"/>
            <a:ext cx="3584448" cy="676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2E3A55"/>
              </a:buClr>
              <a:buSzPts val="2500"/>
              <a:buFont typeface="Microsoft JhengHei"/>
              <a:buNone/>
            </a:pPr>
            <a:r>
              <a:rPr b="0" i="0" lang="en-US" sz="2500" u="none" cap="none" strike="noStrike">
                <a:solidFill>
                  <a:srgbClr val="2E3A5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等待時退後</a:t>
            </a:r>
            <a:r>
              <a:rPr b="1" i="0" lang="en-US" sz="2500" u="none" cap="none" strike="noStrike">
                <a:solidFill>
                  <a:srgbClr val="B23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道路邊緣至少3大步</a:t>
            </a:r>
            <a:r>
              <a:rPr b="0" i="0" lang="en-US" sz="2500" u="none" cap="none" strike="noStrike">
                <a:solidFill>
                  <a:srgbClr val="2E3A5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4663440" y="1627632"/>
            <a:ext cx="4023360" cy="1554480"/>
          </a:xfrm>
          <a:prstGeom prst="roundRect">
            <a:avLst>
              <a:gd fmla="val 9412" name="adj"/>
            </a:avLst>
          </a:prstGeom>
          <a:solidFill>
            <a:srgbClr val="FFFFFF"/>
          </a:solidFill>
          <a:ln cap="flat" cmpd="sng" w="12700">
            <a:solidFill>
              <a:srgbClr val="F2DCC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4864608" y="1792224"/>
            <a:ext cx="566928" cy="566928"/>
          </a:xfrm>
          <a:prstGeom prst="ellipse">
            <a:avLst/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4864608" y="1792224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icrosoft JhengHe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5532120" y="1773936"/>
            <a:ext cx="29718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3A00"/>
              </a:buClr>
              <a:buSzPts val="2700"/>
              <a:buFont typeface="Microsoft JhengHei"/>
              <a:buNone/>
            </a:pPr>
            <a:r>
              <a:rPr b="1" i="0" lang="en-US" sz="2700" u="none" cap="none" strike="noStrike">
                <a:solidFill>
                  <a:srgbClr val="B23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注意交通號誌: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4882896" y="2414016"/>
            <a:ext cx="3584448" cy="676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2E3A55"/>
              </a:buClr>
              <a:buSzPts val="2500"/>
              <a:buFont typeface="Microsoft JhengHei"/>
              <a:buNone/>
            </a:pPr>
            <a:r>
              <a:rPr b="0" i="0" lang="en-US" sz="2500" u="none" cap="none" strike="noStrike">
                <a:solidFill>
                  <a:srgbClr val="2E3A5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遵守紅燈停綠燈行，秒數不足不通行。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457200" y="3246120"/>
            <a:ext cx="4023360" cy="1554480"/>
          </a:xfrm>
          <a:prstGeom prst="roundRect">
            <a:avLst>
              <a:gd fmla="val 9412" name="adj"/>
            </a:avLst>
          </a:prstGeom>
          <a:solidFill>
            <a:srgbClr val="FFFFFF"/>
          </a:solidFill>
          <a:ln cap="flat" cmpd="sng" w="12700">
            <a:solidFill>
              <a:srgbClr val="F2DCC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658368" y="3410712"/>
            <a:ext cx="566928" cy="566928"/>
          </a:xfrm>
          <a:prstGeom prst="ellipse">
            <a:avLst/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658368" y="3410712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icrosoft JhengHe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1325880" y="3392424"/>
            <a:ext cx="29718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3A00"/>
              </a:buClr>
              <a:buSzPts val="2700"/>
              <a:buFont typeface="Microsoft JhengHei"/>
              <a:buNone/>
            </a:pPr>
            <a:r>
              <a:rPr b="1" i="0" lang="en-US" sz="2700" u="none" cap="none" strike="noStrike">
                <a:solidFill>
                  <a:srgbClr val="B23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觀察左右來車: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676656" y="4032504"/>
            <a:ext cx="3584448" cy="676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2E3A55"/>
              </a:buClr>
              <a:buSzPts val="2500"/>
              <a:buFont typeface="Microsoft JhengHei"/>
              <a:buNone/>
            </a:pPr>
            <a:r>
              <a:rPr b="0" i="0" lang="en-US" sz="2500" u="none" cap="none" strike="noStrike">
                <a:solidFill>
                  <a:srgbClr val="2E3A5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先左看再右看再左看，也要往後看。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4663440" y="3246120"/>
            <a:ext cx="4023360" cy="1554480"/>
          </a:xfrm>
          <a:prstGeom prst="roundRect">
            <a:avLst>
              <a:gd fmla="val 9412" name="adj"/>
            </a:avLst>
          </a:prstGeom>
          <a:solidFill>
            <a:srgbClr val="FFFFFF"/>
          </a:solidFill>
          <a:ln cap="flat" cmpd="sng" w="12700">
            <a:solidFill>
              <a:srgbClr val="F2DCC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4864608" y="3410712"/>
            <a:ext cx="566928" cy="566928"/>
          </a:xfrm>
          <a:prstGeom prst="ellipse">
            <a:avLst/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4864608" y="3410712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icrosoft JhengHe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5532120" y="3392424"/>
            <a:ext cx="29718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3A00"/>
              </a:buClr>
              <a:buSzPts val="2700"/>
              <a:buFont typeface="Microsoft JhengHei"/>
              <a:buNone/>
            </a:pPr>
            <a:r>
              <a:rPr b="1" i="0" lang="en-US" sz="2700" u="none" cap="none" strike="noStrike">
                <a:solidFill>
                  <a:srgbClr val="B23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穿越時保持警覺: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4882896" y="4032504"/>
            <a:ext cx="3584448" cy="676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2E3A55"/>
              </a:buClr>
              <a:buSzPts val="2500"/>
              <a:buFont typeface="Microsoft JhengHei"/>
              <a:buNone/>
            </a:pPr>
            <a:r>
              <a:rPr b="0" i="0" lang="en-US" sz="2500" u="none" cap="none" strike="noStrike">
                <a:solidFill>
                  <a:srgbClr val="2E3A5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注意各種車輛的動向，避免分心。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457200" y="4864608"/>
            <a:ext cx="4023360" cy="1554480"/>
          </a:xfrm>
          <a:prstGeom prst="roundRect">
            <a:avLst>
              <a:gd fmla="val 9412" name="adj"/>
            </a:avLst>
          </a:prstGeom>
          <a:solidFill>
            <a:srgbClr val="FFFFFF"/>
          </a:solidFill>
          <a:ln cap="flat" cmpd="sng" w="12700">
            <a:solidFill>
              <a:srgbClr val="F2DCC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658368" y="5029200"/>
            <a:ext cx="566928" cy="566928"/>
          </a:xfrm>
          <a:prstGeom prst="ellipse">
            <a:avLst/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658368" y="5029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icrosoft JhengHe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1325880" y="5010912"/>
            <a:ext cx="29718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3A00"/>
              </a:buClr>
              <a:buSzPts val="2700"/>
              <a:buFont typeface="Microsoft JhengHei"/>
              <a:buNone/>
            </a:pPr>
            <a:r>
              <a:rPr b="1" i="0" lang="en-US" sz="2700" u="none" cap="none" strike="noStrike">
                <a:solidFill>
                  <a:srgbClr val="B23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快速通過: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676656" y="5650992"/>
            <a:ext cx="3584448" cy="676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2E3A55"/>
              </a:buClr>
              <a:buSzPts val="2500"/>
              <a:buFont typeface="Microsoft JhengHei"/>
              <a:buNone/>
            </a:pPr>
            <a:r>
              <a:rPr b="0" i="0" lang="en-US" sz="2500" u="none" cap="none" strike="noStrike">
                <a:solidFill>
                  <a:srgbClr val="2E3A5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不奔跑、不嬉戲、不看手機。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4663440" y="4864608"/>
            <a:ext cx="4023360" cy="1554480"/>
          </a:xfrm>
          <a:prstGeom prst="roundRect">
            <a:avLst>
              <a:gd fmla="val 9412" name="adj"/>
            </a:avLst>
          </a:prstGeom>
          <a:solidFill>
            <a:srgbClr val="FFFFFF"/>
          </a:solidFill>
          <a:ln cap="flat" cmpd="sng" w="12700">
            <a:solidFill>
              <a:srgbClr val="F2DCC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4864608" y="5029200"/>
            <a:ext cx="566928" cy="566928"/>
          </a:xfrm>
          <a:prstGeom prst="ellipse">
            <a:avLst/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4864608" y="5029200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icrosoft JhengHei"/>
              <a:buNone/>
            </a:pPr>
            <a:r>
              <a:rPr b="1" i="0" lang="en-US" sz="2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5532120" y="5010912"/>
            <a:ext cx="2971800" cy="603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3A00"/>
              </a:buClr>
              <a:buSzPts val="2700"/>
              <a:buFont typeface="Microsoft JhengHei"/>
              <a:buNone/>
            </a:pPr>
            <a:r>
              <a:rPr b="1" i="0" lang="en-US" sz="2700" u="none" cap="none" strike="noStrike">
                <a:solidFill>
                  <a:srgbClr val="B23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留意轉彎車輛: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4882896" y="5650992"/>
            <a:ext cx="3584448" cy="676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2E3A55"/>
              </a:buClr>
              <a:buSzPts val="2500"/>
              <a:buFont typeface="Microsoft JhengHei"/>
              <a:buNone/>
            </a:pPr>
            <a:r>
              <a:rPr b="0" i="0" lang="en-US" sz="2500" u="none" cap="none" strike="noStrike">
                <a:solidFill>
                  <a:srgbClr val="2E3A5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注意轉彎車輛的</a:t>
            </a:r>
            <a:r>
              <a:rPr b="1" i="0" lang="en-US" sz="2500" u="none" cap="none" strike="noStrike">
                <a:solidFill>
                  <a:srgbClr val="B23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內輪差</a:t>
            </a:r>
            <a:r>
              <a:rPr b="0" i="0" lang="en-US" sz="2500" u="none" cap="none" strike="noStrike">
                <a:solidFill>
                  <a:srgbClr val="2E3A5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，遠離大車。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"/>
          <p:cNvSpPr/>
          <p:nvPr/>
        </p:nvSpPr>
        <p:spPr>
          <a:xfrm>
            <a:off x="7223760" y="5394960"/>
            <a:ext cx="3108960" cy="3108960"/>
          </a:xfrm>
          <a:prstGeom prst="ellipse">
            <a:avLst/>
          </a:prstGeom>
          <a:solidFill>
            <a:srgbClr val="EAF0FA"/>
          </a:solidFill>
          <a:ln cap="flat" cmpd="sng" w="12700">
            <a:solidFill>
              <a:srgbClr val="EAF0F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7"/>
          <p:cNvSpPr/>
          <p:nvPr/>
        </p:nvSpPr>
        <p:spPr>
          <a:xfrm>
            <a:off x="-1097280" y="-1097280"/>
            <a:ext cx="2377440" cy="2377440"/>
          </a:xfrm>
          <a:prstGeom prst="ellipse">
            <a:avLst/>
          </a:prstGeom>
          <a:solidFill>
            <a:srgbClr val="EAF0FA"/>
          </a:solidFill>
          <a:ln cap="flat" cmpd="sng" w="12700">
            <a:solidFill>
              <a:srgbClr val="EAF0F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7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15326B"/>
          </a:solidFill>
          <a:ln cap="flat" cmpd="sng" w="12700">
            <a:solidFill>
              <a:srgbClr val="15326B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lock_w.png" id="77" name="Google Shape;7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7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326B"/>
              </a:buClr>
              <a:buSzPts val="4600"/>
              <a:buFont typeface="Microsoft JhengHei"/>
              <a:buNone/>
            </a:pPr>
            <a:r>
              <a:rPr b="1" i="0" lang="en-US" sz="4600" u="sng" cap="none" strike="noStrike">
                <a:solidFill>
                  <a:srgbClr val="15326B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校園安全</a:t>
            </a:r>
            <a:r>
              <a:rPr b="0" i="0" lang="en-US" sz="36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</a:t>
            </a:r>
            <a:r>
              <a:rPr b="1" i="0" lang="en-US" sz="36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門禁管制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7"/>
          <p:cNvSpPr/>
          <p:nvPr/>
        </p:nvSpPr>
        <p:spPr>
          <a:xfrm>
            <a:off x="457200" y="1572768"/>
            <a:ext cx="8229600" cy="1261872"/>
          </a:xfrm>
          <a:prstGeom prst="roundRect">
            <a:avLst>
              <a:gd fmla="val 11594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7"/>
          <p:cNvSpPr/>
          <p:nvPr/>
        </p:nvSpPr>
        <p:spPr>
          <a:xfrm>
            <a:off x="694944" y="1883664"/>
            <a:ext cx="640080" cy="640080"/>
          </a:xfrm>
          <a:prstGeom prst="ellipse">
            <a:avLst/>
          </a:prstGeom>
          <a:solidFill>
            <a:srgbClr val="15326B"/>
          </a:solidFill>
          <a:ln cap="flat" cmpd="sng" w="12700">
            <a:solidFill>
              <a:srgbClr val="1532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door_w.png" id="81" name="Google Shape;81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960" y="201168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7"/>
          <p:cNvSpPr/>
          <p:nvPr/>
        </p:nvSpPr>
        <p:spPr>
          <a:xfrm>
            <a:off x="1508760" y="1645920"/>
            <a:ext cx="6903720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5326B"/>
              </a:buClr>
              <a:buSzPts val="3400"/>
              <a:buFont typeface="Microsoft JhengHei"/>
              <a:buNone/>
            </a:pPr>
            <a:r>
              <a:rPr b="1" i="0" lang="en-US" sz="3400" u="none" cap="none" strike="noStrike">
                <a:solidFill>
                  <a:srgbClr val="15326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7：40前</a:t>
            </a: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到校低、中、高年級學生請請到光仁樓104-106教室。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7"/>
          <p:cNvSpPr/>
          <p:nvPr/>
        </p:nvSpPr>
        <p:spPr>
          <a:xfrm>
            <a:off x="457200" y="2990088"/>
            <a:ext cx="8229600" cy="1261872"/>
          </a:xfrm>
          <a:prstGeom prst="roundRect">
            <a:avLst>
              <a:gd fmla="val 11594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7"/>
          <p:cNvSpPr/>
          <p:nvPr/>
        </p:nvSpPr>
        <p:spPr>
          <a:xfrm>
            <a:off x="694944" y="3300984"/>
            <a:ext cx="640080" cy="640080"/>
          </a:xfrm>
          <a:prstGeom prst="ellipse">
            <a:avLst/>
          </a:prstGeom>
          <a:solidFill>
            <a:srgbClr val="15326B"/>
          </a:solidFill>
          <a:ln cap="flat" cmpd="sng" w="12700">
            <a:solidFill>
              <a:srgbClr val="1532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doc_w.png" id="85" name="Google Shape;85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2960" y="342900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7"/>
          <p:cNvSpPr/>
          <p:nvPr/>
        </p:nvSpPr>
        <p:spPr>
          <a:xfrm>
            <a:off x="1508760" y="3063240"/>
            <a:ext cx="6903720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早退須憑</a:t>
            </a:r>
            <a:r>
              <a:rPr b="1" i="0" lang="en-US" sz="3400" u="sng" cap="none" strike="noStrike">
                <a:solidFill>
                  <a:srgbClr val="1A56C4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會辦單</a:t>
            </a: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，警衛確認放行。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7"/>
          <p:cNvSpPr/>
          <p:nvPr/>
        </p:nvSpPr>
        <p:spPr>
          <a:xfrm>
            <a:off x="457200" y="4407408"/>
            <a:ext cx="8229600" cy="1261872"/>
          </a:xfrm>
          <a:prstGeom prst="roundRect">
            <a:avLst>
              <a:gd fmla="val 11594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7"/>
          <p:cNvSpPr/>
          <p:nvPr/>
        </p:nvSpPr>
        <p:spPr>
          <a:xfrm>
            <a:off x="694944" y="4718304"/>
            <a:ext cx="640080" cy="640080"/>
          </a:xfrm>
          <a:prstGeom prst="ellipse">
            <a:avLst/>
          </a:prstGeom>
          <a:solidFill>
            <a:srgbClr val="15326B"/>
          </a:solidFill>
          <a:ln cap="flat" cmpd="sng" w="12700">
            <a:solidFill>
              <a:srgbClr val="1532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box_w.png" id="89" name="Google Shape;89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2960" y="484632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7"/>
          <p:cNvSpPr/>
          <p:nvPr/>
        </p:nvSpPr>
        <p:spPr>
          <a:xfrm>
            <a:off x="1508760" y="4480560"/>
            <a:ext cx="6903720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物品註明班級、姓名後交警衛。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/>
          <p:cNvSpPr/>
          <p:nvPr/>
        </p:nvSpPr>
        <p:spPr>
          <a:xfrm>
            <a:off x="-1097280" y="-1097280"/>
            <a:ext cx="2377440" cy="2377440"/>
          </a:xfrm>
          <a:prstGeom prst="ellipse">
            <a:avLst/>
          </a:prstGeom>
          <a:solidFill>
            <a:srgbClr val="EAF0FA"/>
          </a:solidFill>
          <a:ln cap="flat" cmpd="sng" w="12700">
            <a:solidFill>
              <a:srgbClr val="EAF0F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9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15326B"/>
          </a:solidFill>
          <a:ln cap="flat" cmpd="sng" w="12700">
            <a:solidFill>
              <a:srgbClr val="15326B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phoneoff_w.png" id="99" name="Google Shape;9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9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326B"/>
              </a:buClr>
              <a:buSzPts val="4600"/>
              <a:buFont typeface="Microsoft JhengHei"/>
              <a:buNone/>
            </a:pPr>
            <a:r>
              <a:rPr b="1" i="0" lang="en-US" sz="4600" u="sng" cap="none" strike="noStrike">
                <a:solidFill>
                  <a:srgbClr val="15326B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行動通訊數位設備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9"/>
          <p:cNvSpPr/>
          <p:nvPr/>
        </p:nvSpPr>
        <p:spPr>
          <a:xfrm>
            <a:off x="457200" y="1371600"/>
            <a:ext cx="8229600" cy="896112"/>
          </a:xfrm>
          <a:prstGeom prst="roundRect">
            <a:avLst>
              <a:gd fmla="val 16327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9"/>
          <p:cNvSpPr/>
          <p:nvPr/>
        </p:nvSpPr>
        <p:spPr>
          <a:xfrm>
            <a:off x="694944" y="1499616"/>
            <a:ext cx="640080" cy="640080"/>
          </a:xfrm>
          <a:prstGeom prst="ellipse">
            <a:avLst/>
          </a:prstGeom>
          <a:solidFill>
            <a:srgbClr val="15326B"/>
          </a:solidFill>
          <a:ln cap="flat" cmpd="sng" w="12700">
            <a:solidFill>
              <a:srgbClr val="1532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phoneoff_w.png" id="103" name="Google Shape;10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960" y="1627632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9"/>
          <p:cNvSpPr/>
          <p:nvPr/>
        </p:nvSpPr>
        <p:spPr>
          <a:xfrm>
            <a:off x="1508760" y="1444752"/>
            <a:ext cx="690372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申請才能帶，</a:t>
            </a:r>
            <a:r>
              <a:rPr b="1" i="0" lang="en-US" sz="3400" u="none" cap="none" strike="noStrike">
                <a:solidFill>
                  <a:srgbClr val="B23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「到校關機」。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9"/>
          <p:cNvSpPr/>
          <p:nvPr/>
        </p:nvSpPr>
        <p:spPr>
          <a:xfrm>
            <a:off x="457200" y="2359152"/>
            <a:ext cx="8229600" cy="896112"/>
          </a:xfrm>
          <a:prstGeom prst="roundRect">
            <a:avLst>
              <a:gd fmla="val 16327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9"/>
          <p:cNvSpPr/>
          <p:nvPr/>
        </p:nvSpPr>
        <p:spPr>
          <a:xfrm>
            <a:off x="694944" y="2487168"/>
            <a:ext cx="640080" cy="640080"/>
          </a:xfrm>
          <a:prstGeom prst="ellipse">
            <a:avLst/>
          </a:prstGeom>
          <a:solidFill>
            <a:srgbClr val="15326B"/>
          </a:solidFill>
          <a:ln cap="flat" cmpd="sng" w="12700">
            <a:solidFill>
              <a:srgbClr val="1532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lock_w.png" id="107" name="Google Shape;107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960" y="2615184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9"/>
          <p:cNvSpPr/>
          <p:nvPr/>
        </p:nvSpPr>
        <p:spPr>
          <a:xfrm>
            <a:off x="1508760" y="2432304"/>
            <a:ext cx="690372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自負保管之責。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9"/>
          <p:cNvSpPr/>
          <p:nvPr/>
        </p:nvSpPr>
        <p:spPr>
          <a:xfrm>
            <a:off x="457200" y="3346704"/>
            <a:ext cx="8229600" cy="896112"/>
          </a:xfrm>
          <a:prstGeom prst="roundRect">
            <a:avLst>
              <a:gd fmla="val 16327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9"/>
          <p:cNvSpPr/>
          <p:nvPr/>
        </p:nvSpPr>
        <p:spPr>
          <a:xfrm>
            <a:off x="694944" y="3474720"/>
            <a:ext cx="640080" cy="640080"/>
          </a:xfrm>
          <a:prstGeom prst="ellipse">
            <a:avLst/>
          </a:prstGeom>
          <a:solidFill>
            <a:srgbClr val="15326B"/>
          </a:solidFill>
          <a:ln cap="flat" cmpd="sng" w="12700">
            <a:solidFill>
              <a:srgbClr val="1532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block_w.png" id="111" name="Google Shape;111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2960" y="3602736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9"/>
          <p:cNvSpPr/>
          <p:nvPr/>
        </p:nvSpPr>
        <p:spPr>
          <a:xfrm>
            <a:off x="1508760" y="3419856"/>
            <a:ext cx="690372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未經允許不把玩、不使用。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9"/>
          <p:cNvSpPr/>
          <p:nvPr/>
        </p:nvSpPr>
        <p:spPr>
          <a:xfrm>
            <a:off x="457200" y="4334256"/>
            <a:ext cx="8229600" cy="896112"/>
          </a:xfrm>
          <a:prstGeom prst="roundRect">
            <a:avLst>
              <a:gd fmla="val 16327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9"/>
          <p:cNvSpPr/>
          <p:nvPr/>
        </p:nvSpPr>
        <p:spPr>
          <a:xfrm>
            <a:off x="694944" y="4462272"/>
            <a:ext cx="640080" cy="640080"/>
          </a:xfrm>
          <a:prstGeom prst="ellipse">
            <a:avLst/>
          </a:prstGeom>
          <a:solidFill>
            <a:srgbClr val="15326B"/>
          </a:solidFill>
          <a:ln cap="flat" cmpd="sng" w="12700">
            <a:solidFill>
              <a:srgbClr val="1532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clock_w.png" id="115" name="Google Shape;115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2960" y="4590288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9"/>
          <p:cNvSpPr/>
          <p:nvPr/>
        </p:nvSpPr>
        <p:spPr>
          <a:xfrm>
            <a:off x="1508760" y="4407408"/>
            <a:ext cx="6903720" cy="749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放學離校後才開機。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9"/>
          <p:cNvSpPr/>
          <p:nvPr/>
        </p:nvSpPr>
        <p:spPr>
          <a:xfrm>
            <a:off x="457200" y="5440680"/>
            <a:ext cx="8229600" cy="932688"/>
          </a:xfrm>
          <a:prstGeom prst="roundRect">
            <a:avLst>
              <a:gd fmla="val 15686" name="adj"/>
            </a:avLst>
          </a:prstGeom>
          <a:solidFill>
            <a:srgbClr val="EAF0FA"/>
          </a:solidFill>
          <a:ln cap="flat" cmpd="sng" w="12700">
            <a:solidFill>
              <a:srgbClr val="C7D6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9"/>
          <p:cNvSpPr/>
          <p:nvPr/>
        </p:nvSpPr>
        <p:spPr>
          <a:xfrm>
            <a:off x="640080" y="5468112"/>
            <a:ext cx="7863840" cy="8778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A56C4"/>
              </a:buClr>
              <a:buSzPts val="2300"/>
              <a:buFont typeface="Microsoft JhengHei"/>
              <a:buNone/>
            </a:pPr>
            <a:r>
              <a:rPr b="1" i="0" lang="en-US" sz="2300" u="sng" cap="none" strike="noStrike">
                <a:solidFill>
                  <a:srgbClr val="1A56C4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臺北市私立光仁國民小學 校園行動載具使用規範</a:t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5326B"/>
              </a:buClr>
              <a:buSzPts val="2800"/>
              <a:buFont typeface="Microsoft JhengHei"/>
              <a:buNone/>
            </a:pPr>
            <a:r>
              <a:rPr b="1" i="0" lang="en-US" sz="2800" u="none" cap="none" strike="noStrike">
                <a:solidFill>
                  <a:srgbClr val="15326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(申請附件如連結)</a:t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9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9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"/>
          <p:cNvSpPr/>
          <p:nvPr/>
        </p:nvSpPr>
        <p:spPr>
          <a:xfrm>
            <a:off x="-1097280" y="-1097280"/>
            <a:ext cx="2377440" cy="2377440"/>
          </a:xfrm>
          <a:prstGeom prst="ellipse">
            <a:avLst/>
          </a:prstGeom>
          <a:solidFill>
            <a:srgbClr val="FFF3E0"/>
          </a:solidFill>
          <a:ln cap="flat" cmpd="sng" w="12700">
            <a:solidFill>
              <a:srgbClr val="FFF3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0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car_w.png" id="127" name="Google Shape;12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0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4600"/>
              <a:buFont typeface="Microsoft JhengHei"/>
              <a:buNone/>
            </a:pPr>
            <a:r>
              <a:rPr b="1" i="0" lang="en-US" sz="4600" u="sng" cap="none" strike="noStrike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4"/>
              </a:rPr>
              <a:t>交通安全</a:t>
            </a:r>
            <a:r>
              <a:rPr b="1" i="0" lang="en-US" sz="3600" u="none" cap="none" strike="noStrike">
                <a:solidFill>
                  <a:srgbClr val="E07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-1(宣導表單如連結)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0"/>
          <p:cNvSpPr/>
          <p:nvPr/>
        </p:nvSpPr>
        <p:spPr>
          <a:xfrm>
            <a:off x="457200" y="1572768"/>
            <a:ext cx="8229600" cy="1261872"/>
          </a:xfrm>
          <a:prstGeom prst="roundRect">
            <a:avLst>
              <a:gd fmla="val 11594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0"/>
          <p:cNvSpPr/>
          <p:nvPr/>
        </p:nvSpPr>
        <p:spPr>
          <a:xfrm>
            <a:off x="694944" y="1883664"/>
            <a:ext cx="640080" cy="640080"/>
          </a:xfrm>
          <a:prstGeom prst="ellipse">
            <a:avLst/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helmet_w.png" id="131" name="Google Shape;131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960" y="201168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0"/>
          <p:cNvSpPr/>
          <p:nvPr/>
        </p:nvSpPr>
        <p:spPr>
          <a:xfrm>
            <a:off x="1508760" y="1645920"/>
            <a:ext cx="6903720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乘車繫安全帶、乘機車戴安全帽。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0"/>
          <p:cNvSpPr/>
          <p:nvPr/>
        </p:nvSpPr>
        <p:spPr>
          <a:xfrm>
            <a:off x="457200" y="2990088"/>
            <a:ext cx="8229600" cy="1261872"/>
          </a:xfrm>
          <a:prstGeom prst="roundRect">
            <a:avLst>
              <a:gd fmla="val 11594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0"/>
          <p:cNvSpPr/>
          <p:nvPr/>
        </p:nvSpPr>
        <p:spPr>
          <a:xfrm>
            <a:off x="694944" y="3300984"/>
            <a:ext cx="640080" cy="640080"/>
          </a:xfrm>
          <a:prstGeom prst="ellipse">
            <a:avLst/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bus_w.png" id="135" name="Google Shape;135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2960" y="342900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0"/>
          <p:cNvSpPr/>
          <p:nvPr/>
        </p:nvSpPr>
        <p:spPr>
          <a:xfrm>
            <a:off x="1508760" y="3063240"/>
            <a:ext cx="6903720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接送區以校車優先，請家長禮讓。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0"/>
          <p:cNvSpPr/>
          <p:nvPr/>
        </p:nvSpPr>
        <p:spPr>
          <a:xfrm>
            <a:off x="457200" y="4407408"/>
            <a:ext cx="8229600" cy="1261872"/>
          </a:xfrm>
          <a:prstGeom prst="roundRect">
            <a:avLst>
              <a:gd fmla="val 11594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0"/>
          <p:cNvSpPr/>
          <p:nvPr/>
        </p:nvSpPr>
        <p:spPr>
          <a:xfrm>
            <a:off x="694944" y="4718304"/>
            <a:ext cx="640080" cy="640080"/>
          </a:xfrm>
          <a:prstGeom prst="ellipse">
            <a:avLst/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car_w.png" id="139" name="Google Shape;13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960" y="484632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0"/>
          <p:cNvSpPr/>
          <p:nvPr/>
        </p:nvSpPr>
        <p:spPr>
          <a:xfrm>
            <a:off x="1508760" y="4480560"/>
            <a:ext cx="6903720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請於上、下車前</a:t>
            </a:r>
            <a:r>
              <a:rPr b="1" i="0" lang="en-US" sz="3400" u="none" cap="none" strike="noStrike">
                <a:solidFill>
                  <a:srgbClr val="B23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先準備</a:t>
            </a: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，上、下車迅速駛離家長接送區。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0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"/>
          <p:cNvSpPr/>
          <p:nvPr/>
        </p:nvSpPr>
        <p:spPr>
          <a:xfrm>
            <a:off x="7223760" y="5394960"/>
            <a:ext cx="3108960" cy="3108960"/>
          </a:xfrm>
          <a:prstGeom prst="ellipse">
            <a:avLst/>
          </a:prstGeom>
          <a:solidFill>
            <a:srgbClr val="FFF3E0"/>
          </a:solidFill>
          <a:ln cap="flat" cmpd="sng" w="12700">
            <a:solidFill>
              <a:srgbClr val="FFF3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1"/>
          <p:cNvSpPr/>
          <p:nvPr/>
        </p:nvSpPr>
        <p:spPr>
          <a:xfrm>
            <a:off x="-1097280" y="-1097280"/>
            <a:ext cx="2377440" cy="2377440"/>
          </a:xfrm>
          <a:prstGeom prst="ellipse">
            <a:avLst/>
          </a:prstGeom>
          <a:solidFill>
            <a:srgbClr val="FFF3E0"/>
          </a:solidFill>
          <a:ln cap="flat" cmpd="sng" w="12700">
            <a:solidFill>
              <a:srgbClr val="FFF3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1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warn_w.png" id="150" name="Google Shape;15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1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4600"/>
              <a:buFont typeface="Microsoft JhengHei"/>
              <a:buNone/>
            </a:pPr>
            <a:r>
              <a:rPr b="1" i="0" lang="en-US" sz="4600" u="sng" cap="none" strike="noStrike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4"/>
              </a:rPr>
              <a:t>交通安全</a:t>
            </a:r>
            <a:r>
              <a:rPr b="1" i="0" lang="en-US" sz="3600" u="none" cap="none" strike="noStrike">
                <a:solidFill>
                  <a:srgbClr val="E07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-2(宣導表單如連結) 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1"/>
          <p:cNvSpPr/>
          <p:nvPr/>
        </p:nvSpPr>
        <p:spPr>
          <a:xfrm>
            <a:off x="457200" y="1572768"/>
            <a:ext cx="8229600" cy="1261872"/>
          </a:xfrm>
          <a:prstGeom prst="roundRect">
            <a:avLst>
              <a:gd fmla="val 11594" name="adj"/>
            </a:avLst>
          </a:prstGeom>
          <a:solidFill>
            <a:srgbClr val="FDECEC"/>
          </a:solidFill>
          <a:ln cap="flat" cmpd="sng" w="12700">
            <a:solidFill>
              <a:srgbClr val="FDECE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1"/>
          <p:cNvSpPr/>
          <p:nvPr/>
        </p:nvSpPr>
        <p:spPr>
          <a:xfrm>
            <a:off x="694944" y="1883664"/>
            <a:ext cx="640080" cy="640080"/>
          </a:xfrm>
          <a:prstGeom prst="ellipse">
            <a:avLst/>
          </a:prstGeom>
          <a:solidFill>
            <a:srgbClr val="C62828"/>
          </a:solidFill>
          <a:ln cap="flat" cmpd="sng" w="12700">
            <a:solidFill>
              <a:srgbClr val="C628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block_w.png" id="154" name="Google Shape;154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960" y="201168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1"/>
          <p:cNvSpPr/>
          <p:nvPr/>
        </p:nvSpPr>
        <p:spPr>
          <a:xfrm>
            <a:off x="1508760" y="1645920"/>
            <a:ext cx="6903720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萬大路423巷上下學</a:t>
            </a:r>
            <a:r>
              <a:rPr b="1" i="0" lang="en-US" sz="3400" u="none" cap="none" strike="noStrike">
                <a:solidFill>
                  <a:srgbClr val="C6282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禁止</a:t>
            </a: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迴轉。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1"/>
          <p:cNvSpPr/>
          <p:nvPr/>
        </p:nvSpPr>
        <p:spPr>
          <a:xfrm>
            <a:off x="457200" y="2990088"/>
            <a:ext cx="8229600" cy="1261872"/>
          </a:xfrm>
          <a:prstGeom prst="roundRect">
            <a:avLst>
              <a:gd fmla="val 11594" name="adj"/>
            </a:avLst>
          </a:prstGeom>
          <a:solidFill>
            <a:srgbClr val="FDECEC"/>
          </a:solidFill>
          <a:ln cap="flat" cmpd="sng" w="12700">
            <a:solidFill>
              <a:srgbClr val="FDECEC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1"/>
          <p:cNvSpPr/>
          <p:nvPr/>
        </p:nvSpPr>
        <p:spPr>
          <a:xfrm>
            <a:off x="694944" y="3300984"/>
            <a:ext cx="640080" cy="640080"/>
          </a:xfrm>
          <a:prstGeom prst="ellipse">
            <a:avLst/>
          </a:prstGeom>
          <a:solidFill>
            <a:srgbClr val="C62828"/>
          </a:solidFill>
          <a:ln cap="flat" cmpd="sng" w="12700">
            <a:solidFill>
              <a:srgbClr val="C628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parking_w.png" id="158" name="Google Shape;158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2960" y="342900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1"/>
          <p:cNvSpPr/>
          <p:nvPr/>
        </p:nvSpPr>
        <p:spPr>
          <a:xfrm>
            <a:off x="1508760" y="3063240"/>
            <a:ext cx="6903720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公車站牌前後勿違規停車。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1"/>
          <p:cNvSpPr/>
          <p:nvPr/>
        </p:nvSpPr>
        <p:spPr>
          <a:xfrm>
            <a:off x="457200" y="4407408"/>
            <a:ext cx="8229600" cy="1261872"/>
          </a:xfrm>
          <a:prstGeom prst="roundRect">
            <a:avLst>
              <a:gd fmla="val 11594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1"/>
          <p:cNvSpPr/>
          <p:nvPr/>
        </p:nvSpPr>
        <p:spPr>
          <a:xfrm>
            <a:off x="694944" y="4718304"/>
            <a:ext cx="640080" cy="640080"/>
          </a:xfrm>
          <a:prstGeom prst="ellipse">
            <a:avLst/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bridge_w.png" id="162" name="Google Shape;162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2960" y="484632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1"/>
          <p:cNvSpPr/>
          <p:nvPr/>
        </p:nvSpPr>
        <p:spPr>
          <a:xfrm>
            <a:off x="1508760" y="4480560"/>
            <a:ext cx="6903720" cy="1115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0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請善用普愛橋過馬路。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1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2"/>
          <p:cNvSpPr/>
          <p:nvPr/>
        </p:nvSpPr>
        <p:spPr>
          <a:xfrm>
            <a:off x="7223760" y="5394960"/>
            <a:ext cx="3108960" cy="3108960"/>
          </a:xfrm>
          <a:prstGeom prst="ellipse">
            <a:avLst/>
          </a:prstGeom>
          <a:solidFill>
            <a:srgbClr val="FFF3E0"/>
          </a:solidFill>
          <a:ln cap="flat" cmpd="sng" w="12700">
            <a:solidFill>
              <a:srgbClr val="FFF3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2"/>
          <p:cNvSpPr/>
          <p:nvPr/>
        </p:nvSpPr>
        <p:spPr>
          <a:xfrm>
            <a:off x="-1097280" y="-1097280"/>
            <a:ext cx="2377440" cy="2377440"/>
          </a:xfrm>
          <a:prstGeom prst="ellipse">
            <a:avLst/>
          </a:prstGeom>
          <a:solidFill>
            <a:srgbClr val="FFF3E0"/>
          </a:solidFill>
          <a:ln cap="flat" cmpd="sng" w="12700">
            <a:solidFill>
              <a:srgbClr val="FFF3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2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clock_w.png" id="173" name="Google Shape;17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2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4600"/>
              <a:buFont typeface="Microsoft JhengHei"/>
              <a:buNone/>
            </a:pPr>
            <a:r>
              <a:rPr b="1" i="0" lang="en-US" sz="46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上、下學時間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2"/>
          <p:cNvSpPr/>
          <p:nvPr/>
        </p:nvSpPr>
        <p:spPr>
          <a:xfrm>
            <a:off x="548640" y="1783080"/>
            <a:ext cx="8046720" cy="1207008"/>
          </a:xfrm>
          <a:prstGeom prst="roundRect">
            <a:avLst>
              <a:gd fmla="val 12121" name="adj"/>
            </a:avLst>
          </a:prstGeom>
          <a:solidFill>
            <a:srgbClr val="FFFFFF"/>
          </a:solidFill>
          <a:ln cap="flat" cmpd="sng" w="12700">
            <a:solidFill>
              <a:srgbClr val="F2DCC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2"/>
          <p:cNvSpPr/>
          <p:nvPr/>
        </p:nvSpPr>
        <p:spPr>
          <a:xfrm>
            <a:off x="822960" y="2066544"/>
            <a:ext cx="640080" cy="640080"/>
          </a:xfrm>
          <a:prstGeom prst="ellipse">
            <a:avLst/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sun_w.png" id="177" name="Google Shape;177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0976" y="219456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2"/>
          <p:cNvSpPr/>
          <p:nvPr/>
        </p:nvSpPr>
        <p:spPr>
          <a:xfrm>
            <a:off x="1627632" y="1783080"/>
            <a:ext cx="1920240" cy="12070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1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上學時間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2"/>
          <p:cNvSpPr/>
          <p:nvPr/>
        </p:nvSpPr>
        <p:spPr>
          <a:xfrm>
            <a:off x="3566160" y="1783080"/>
            <a:ext cx="4754880" cy="12070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3A00"/>
              </a:buClr>
              <a:buSzPts val="3600"/>
              <a:buFont typeface="Microsoft JhengHei"/>
              <a:buNone/>
            </a:pPr>
            <a:r>
              <a:rPr b="1" i="0" lang="en-US" sz="3600" u="none" cap="none" strike="noStrike">
                <a:solidFill>
                  <a:srgbClr val="B23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07：40~08：00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2"/>
          <p:cNvSpPr/>
          <p:nvPr/>
        </p:nvSpPr>
        <p:spPr>
          <a:xfrm>
            <a:off x="548640" y="3200400"/>
            <a:ext cx="8046720" cy="1207008"/>
          </a:xfrm>
          <a:prstGeom prst="roundRect">
            <a:avLst>
              <a:gd fmla="val 12121" name="adj"/>
            </a:avLst>
          </a:prstGeom>
          <a:solidFill>
            <a:srgbClr val="FFFFFF"/>
          </a:solidFill>
          <a:ln cap="flat" cmpd="sng" w="12700">
            <a:solidFill>
              <a:srgbClr val="F2DCC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2"/>
          <p:cNvSpPr/>
          <p:nvPr/>
        </p:nvSpPr>
        <p:spPr>
          <a:xfrm>
            <a:off x="822960" y="3483864"/>
            <a:ext cx="640080" cy="640080"/>
          </a:xfrm>
          <a:prstGeom prst="ellipse">
            <a:avLst/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school_w.png" id="182" name="Google Shape;182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0976" y="361188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2"/>
          <p:cNvSpPr/>
          <p:nvPr/>
        </p:nvSpPr>
        <p:spPr>
          <a:xfrm>
            <a:off x="1627632" y="3200400"/>
            <a:ext cx="1920240" cy="12070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1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放學時間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2"/>
          <p:cNvSpPr/>
          <p:nvPr/>
        </p:nvSpPr>
        <p:spPr>
          <a:xfrm>
            <a:off x="3566160" y="3200400"/>
            <a:ext cx="4754880" cy="12070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3A00"/>
              </a:buClr>
              <a:buSzPts val="3600"/>
              <a:buFont typeface="Microsoft JhengHei"/>
              <a:buNone/>
            </a:pPr>
            <a:r>
              <a:rPr b="1" i="0" lang="en-US" sz="3600" u="none" cap="none" strike="noStrike">
                <a:solidFill>
                  <a:srgbClr val="B23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16：25~16：50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2"/>
          <p:cNvSpPr/>
          <p:nvPr/>
        </p:nvSpPr>
        <p:spPr>
          <a:xfrm>
            <a:off x="548640" y="4617720"/>
            <a:ext cx="8046720" cy="1207008"/>
          </a:xfrm>
          <a:prstGeom prst="roundRect">
            <a:avLst>
              <a:gd fmla="val 12121" name="adj"/>
            </a:avLst>
          </a:prstGeom>
          <a:solidFill>
            <a:srgbClr val="FFFFFF"/>
          </a:solidFill>
          <a:ln cap="flat" cmpd="sng" w="12700">
            <a:solidFill>
              <a:srgbClr val="F2DCC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2"/>
          <p:cNvSpPr/>
          <p:nvPr/>
        </p:nvSpPr>
        <p:spPr>
          <a:xfrm>
            <a:off x="822960" y="4901184"/>
            <a:ext cx="640080" cy="640080"/>
          </a:xfrm>
          <a:prstGeom prst="ellipse">
            <a:avLst/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timer_w.png" id="187" name="Google Shape;187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0976" y="502920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2"/>
          <p:cNvSpPr/>
          <p:nvPr/>
        </p:nvSpPr>
        <p:spPr>
          <a:xfrm>
            <a:off x="1627632" y="4617720"/>
            <a:ext cx="1920240" cy="12070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3400"/>
              <a:buFont typeface="Microsoft JhengHei"/>
              <a:buNone/>
            </a:pPr>
            <a:r>
              <a:rPr b="1" i="0" lang="en-US" sz="34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課照放學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2"/>
          <p:cNvSpPr/>
          <p:nvPr/>
        </p:nvSpPr>
        <p:spPr>
          <a:xfrm>
            <a:off x="3566160" y="4617720"/>
            <a:ext cx="4754880" cy="12070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3A00"/>
              </a:buClr>
              <a:buSzPts val="3600"/>
              <a:buFont typeface="Microsoft JhengHei"/>
              <a:buNone/>
            </a:pPr>
            <a:r>
              <a:rPr b="1" i="0" lang="en-US" sz="3600" u="none" cap="none" strike="noStrike">
                <a:solidFill>
                  <a:srgbClr val="B23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17：50~18：10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2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7FB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/>
          <p:nvPr/>
        </p:nvSpPr>
        <p:spPr>
          <a:xfrm>
            <a:off x="7223760" y="5394960"/>
            <a:ext cx="3108960" cy="3108960"/>
          </a:xfrm>
          <a:prstGeom prst="ellipse">
            <a:avLst/>
          </a:prstGeom>
          <a:solidFill>
            <a:srgbClr val="FFF3E0"/>
          </a:solidFill>
          <a:ln cap="flat" cmpd="sng" w="12700">
            <a:solidFill>
              <a:srgbClr val="FFF3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3"/>
          <p:cNvSpPr/>
          <p:nvPr/>
        </p:nvSpPr>
        <p:spPr>
          <a:xfrm>
            <a:off x="-1097280" y="-1097280"/>
            <a:ext cx="2377440" cy="2377440"/>
          </a:xfrm>
          <a:prstGeom prst="ellipse">
            <a:avLst/>
          </a:prstGeom>
          <a:solidFill>
            <a:srgbClr val="FFF3E0"/>
          </a:solidFill>
          <a:ln cap="flat" cmpd="sng" w="12700">
            <a:solidFill>
              <a:srgbClr val="FFF3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3"/>
          <p:cNvSpPr/>
          <p:nvPr/>
        </p:nvSpPr>
        <p:spPr>
          <a:xfrm>
            <a:off x="457200" y="301752"/>
            <a:ext cx="786384" cy="786384"/>
          </a:xfrm>
          <a:prstGeom prst="roundRect">
            <a:avLst>
              <a:gd fmla="val 27907" name="adj"/>
            </a:avLst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s/pin_w.png" id="199" name="Google Shape;19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438912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3"/>
          <p:cNvSpPr/>
          <p:nvPr/>
        </p:nvSpPr>
        <p:spPr>
          <a:xfrm>
            <a:off x="1463040" y="274320"/>
            <a:ext cx="731520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4000"/>
              <a:buFont typeface="Microsoft JhengHei"/>
              <a:buNone/>
            </a:pPr>
            <a:r>
              <a:rPr b="1" i="0" lang="en-US" sz="40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家長接送區1_光仁樓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3"/>
          <p:cNvSpPr/>
          <p:nvPr/>
        </p:nvSpPr>
        <p:spPr>
          <a:xfrm>
            <a:off x="411480" y="1600200"/>
            <a:ext cx="4297680" cy="4206240"/>
          </a:xfrm>
          <a:prstGeom prst="roundRect">
            <a:avLst>
              <a:gd fmla="val 3913" name="adj"/>
            </a:avLst>
          </a:prstGeom>
          <a:solidFill>
            <a:srgbClr val="FFFFFF"/>
          </a:solidFill>
          <a:ln cap="flat" cmpd="sng" w="12700">
            <a:solidFill>
              <a:srgbClr val="F2DCC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3"/>
          <p:cNvSpPr/>
          <p:nvPr/>
        </p:nvSpPr>
        <p:spPr>
          <a:xfrm>
            <a:off x="658368" y="1783080"/>
            <a:ext cx="3803904" cy="3840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F2A44"/>
              </a:buClr>
              <a:buSzPts val="2800"/>
              <a:buFont typeface="Microsoft JhengHei"/>
              <a:buNone/>
            </a:pPr>
            <a:r>
              <a:rPr b="1" i="0" lang="en-US" sz="2800" u="none" cap="none" strike="noStrike">
                <a:solidFill>
                  <a:srgbClr val="1F2A4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彩虹門(萬大路423巷15號)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E07A00"/>
              </a:buClr>
              <a:buSzPts val="2800"/>
              <a:buFont typeface="Microsoft JhengHei"/>
              <a:buNone/>
            </a:pPr>
            <a:r>
              <a:rPr b="1" i="0" lang="en-US" sz="2800" u="none" cap="none" strike="noStrike">
                <a:solidFill>
                  <a:srgbClr val="E07A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開放時間：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E3A55"/>
              </a:buClr>
              <a:buSzPts val="2700"/>
              <a:buFont typeface="Microsoft JhengHei"/>
              <a:buNone/>
            </a:pPr>
            <a:r>
              <a:rPr b="0" i="0" lang="en-US" sz="2700" u="none" cap="none" strike="noStrike">
                <a:solidFill>
                  <a:srgbClr val="2E3A5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07：20~08：00；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E3A55"/>
              </a:buClr>
              <a:buSzPts val="2700"/>
              <a:buFont typeface="Microsoft JhengHei"/>
              <a:buNone/>
            </a:pPr>
            <a:r>
              <a:rPr b="0" i="0" lang="en-US" sz="2700" u="none" cap="none" strike="noStrike">
                <a:solidFill>
                  <a:srgbClr val="2E3A5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16：25~16：50；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E3A55"/>
              </a:buClr>
              <a:buSzPts val="2700"/>
              <a:buFont typeface="Microsoft JhengHei"/>
              <a:buNone/>
            </a:pPr>
            <a:r>
              <a:rPr b="0" i="0" lang="en-US" sz="2700" u="none" cap="none" strike="noStrike">
                <a:solidFill>
                  <a:srgbClr val="2E3A5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17：50~18：10。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3"/>
          <p:cNvSpPr/>
          <p:nvPr/>
        </p:nvSpPr>
        <p:spPr>
          <a:xfrm>
            <a:off x="4654296" y="1773936"/>
            <a:ext cx="4133088" cy="3149180"/>
          </a:xfrm>
          <a:prstGeom prst="roundRect">
            <a:avLst>
              <a:gd fmla="val 3484" name="adj"/>
            </a:avLst>
          </a:prstGeom>
          <a:solidFill>
            <a:srgbClr val="FFFFFF"/>
          </a:solidFill>
          <a:ln cap="flat" cmpd="sng" w="12700">
            <a:solidFill>
              <a:srgbClr val="E2E8F2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38100">
              <a:srgbClr val="8A97AE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packed/ppt/media/image14.jpg" id="204" name="Google Shape;20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54880" y="1874520"/>
            <a:ext cx="3931920" cy="2948012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3"/>
          <p:cNvSpPr/>
          <p:nvPr/>
        </p:nvSpPr>
        <p:spPr>
          <a:xfrm>
            <a:off x="5978347" y="5023700"/>
            <a:ext cx="384048" cy="566928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E03131"/>
          </a:solidFill>
          <a:ln cap="flat" cmpd="sng" w="12700">
            <a:solidFill>
              <a:srgbClr val="E03131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3"/>
          <p:cNvSpPr/>
          <p:nvPr/>
        </p:nvSpPr>
        <p:spPr>
          <a:xfrm>
            <a:off x="4983480" y="5736932"/>
            <a:ext cx="3474720" cy="566928"/>
          </a:xfrm>
          <a:prstGeom prst="roundRect">
            <a:avLst>
              <a:gd fmla="val 32258" name="adj"/>
            </a:avLst>
          </a:prstGeom>
          <a:solidFill>
            <a:srgbClr val="E07A00"/>
          </a:solidFill>
          <a:ln cap="flat" cmpd="sng" w="12700">
            <a:solidFill>
              <a:srgbClr val="E07A0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8A97AE">
                <a:alpha val="2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3"/>
          <p:cNvSpPr/>
          <p:nvPr/>
        </p:nvSpPr>
        <p:spPr>
          <a:xfrm>
            <a:off x="4983480" y="5736932"/>
            <a:ext cx="3474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彩虹門正門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3"/>
          <p:cNvSpPr/>
          <p:nvPr/>
        </p:nvSpPr>
        <p:spPr>
          <a:xfrm>
            <a:off x="8138160" y="6455664"/>
            <a:ext cx="5486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7BD"/>
              </a:buClr>
              <a:buSzPts val="1200"/>
              <a:buFont typeface="Microsoft JhengHei"/>
              <a:buNone/>
            </a:pPr>
            <a:r>
              <a:rPr b="0" i="0" lang="en-US" sz="1200" u="none" cap="none" strike="noStrike">
                <a:solidFill>
                  <a:srgbClr val="9AA7B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13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2026-08-18T02:37:25Z</dcterms:created>
  <dc:creator>光仁小學學務處</dc:creator>
</cp:coreProperties>
</file>