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3" r:id="rId4"/>
    <p:sldId id="274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</p:sldIdLst>
  <p:sldSz cx="12192000" cy="6858000"/>
  <p:notesSz cx="7102475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TW" alt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6BB9424-B07A-49E7-A940-F659DED417E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光仁國小</a:t>
            </a:r>
            <a:r>
              <a:rPr lang="en-US" altLang="zh-TW" dirty="0"/>
              <a:t>115</a:t>
            </a:r>
            <a:r>
              <a:rPr lang="zh-TW" altLang="en-US" dirty="0"/>
              <a:t>學年度第</a:t>
            </a:r>
            <a:r>
              <a:rPr lang="en-US" altLang="zh-TW" dirty="0"/>
              <a:t>1</a:t>
            </a:r>
            <a:r>
              <a:rPr lang="zh-TW" altLang="en-US" dirty="0"/>
              <a:t>學期學校日</a:t>
            </a:r>
            <a:r>
              <a:rPr lang="en-US" altLang="zh-TW" dirty="0"/>
              <a:t>-</a:t>
            </a:r>
            <a:r>
              <a:rPr lang="zh-TW" altLang="en-US" dirty="0"/>
              <a:t>教務處報告事項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5FDFBB78-2586-4530-9522-2BAA28BBA53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2800" dirty="0"/>
              <a:t>教務主任  李順銓</a:t>
            </a:r>
          </a:p>
        </p:txBody>
      </p:sp>
    </p:spTree>
    <p:extLst>
      <p:ext uri="{BB962C8B-B14F-4D97-AF65-F5344CB8AC3E}">
        <p14:creationId xmlns:p14="http://schemas.microsoft.com/office/powerpoint/2010/main" val="2496329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962"/>
    </mc:Choice>
    <mc:Fallback xmlns="">
      <p:transition spd="slow" advTm="21962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8D1067C9-C11A-F463-7498-F2B2E88347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3096883" cy="7002378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29812511-BCB2-6F7E-3F21-629D620929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7018" y="-1"/>
            <a:ext cx="2930869" cy="7002377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A73CF852-C215-992D-3152-0E9BB158BC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7637" y="0"/>
            <a:ext cx="3129276" cy="7002376"/>
          </a:xfrm>
          <a:prstGeom prst="rect">
            <a:avLst/>
          </a:prstGeom>
        </p:spPr>
      </p:pic>
      <p:sp>
        <p:nvSpPr>
          <p:cNvPr id="10" name="圖說文字: 折線 9">
            <a:extLst>
              <a:ext uri="{FF2B5EF4-FFF2-40B4-BE49-F238E27FC236}">
                <a16:creationId xmlns:a16="http://schemas.microsoft.com/office/drawing/2014/main" id="{5D743167-CC59-D0F6-DC18-E517EA44C39D}"/>
              </a:ext>
            </a:extLst>
          </p:cNvPr>
          <p:cNvSpPr/>
          <p:nvPr/>
        </p:nvSpPr>
        <p:spPr>
          <a:xfrm>
            <a:off x="1557379" y="5923339"/>
            <a:ext cx="1230008" cy="727627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47405"/>
              <a:gd name="adj6" fmla="val 98388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rgbClr val="FF0000"/>
                </a:solidFill>
              </a:rPr>
              <a:t>6.</a:t>
            </a:r>
            <a:r>
              <a:rPr lang="zh-TW" altLang="en-US" dirty="0">
                <a:solidFill>
                  <a:srgbClr val="FF0000"/>
                </a:solidFill>
              </a:rPr>
              <a:t>簽名後按送出</a:t>
            </a:r>
          </a:p>
        </p:txBody>
      </p:sp>
      <p:sp>
        <p:nvSpPr>
          <p:cNvPr id="11" name="圖說文字: 折線 10">
            <a:extLst>
              <a:ext uri="{FF2B5EF4-FFF2-40B4-BE49-F238E27FC236}">
                <a16:creationId xmlns:a16="http://schemas.microsoft.com/office/drawing/2014/main" id="{96445528-1BA2-7C5E-5CD0-21D753709A00}"/>
              </a:ext>
            </a:extLst>
          </p:cNvPr>
          <p:cNvSpPr/>
          <p:nvPr/>
        </p:nvSpPr>
        <p:spPr>
          <a:xfrm>
            <a:off x="4313208" y="4641011"/>
            <a:ext cx="1294775" cy="431321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63500"/>
              <a:gd name="adj6" fmla="val 3794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rgbClr val="FF0000"/>
                </a:solidFill>
              </a:rPr>
              <a:t>7.</a:t>
            </a:r>
            <a:r>
              <a:rPr lang="zh-TW" altLang="en-US" dirty="0">
                <a:solidFill>
                  <a:srgbClr val="FF0000"/>
                </a:solidFill>
              </a:rPr>
              <a:t>按</a:t>
            </a:r>
            <a:r>
              <a:rPr lang="en-US" altLang="zh-TW" dirty="0">
                <a:solidFill>
                  <a:srgbClr val="FF0000"/>
                </a:solidFill>
              </a:rPr>
              <a:t>OK</a:t>
            </a:r>
            <a:endParaRPr lang="zh-TW" altLang="en-US" dirty="0">
              <a:solidFill>
                <a:srgbClr val="FF0000"/>
              </a:solidFill>
            </a:endParaRP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808C8E7A-3EF7-DF00-A414-842E15ED1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37299" y="0"/>
            <a:ext cx="2878168" cy="7002376"/>
          </a:xfrm>
          <a:prstGeom prst="rect">
            <a:avLst/>
          </a:prstGeom>
        </p:spPr>
      </p:pic>
      <p:sp>
        <p:nvSpPr>
          <p:cNvPr id="17" name="語音泡泡: 矩形 16">
            <a:extLst>
              <a:ext uri="{FF2B5EF4-FFF2-40B4-BE49-F238E27FC236}">
                <a16:creationId xmlns:a16="http://schemas.microsoft.com/office/drawing/2014/main" id="{75BA912F-3532-E3C1-A76F-9AE172E552AD}"/>
              </a:ext>
            </a:extLst>
          </p:cNvPr>
          <p:cNvSpPr/>
          <p:nvPr/>
        </p:nvSpPr>
        <p:spPr>
          <a:xfrm>
            <a:off x="10610491" y="4641011"/>
            <a:ext cx="1190445" cy="508959"/>
          </a:xfrm>
          <a:prstGeom prst="wedgeRect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導師回覆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24D21B9A-846A-14D9-6BA0-2B68AF03DBF5}"/>
              </a:ext>
            </a:extLst>
          </p:cNvPr>
          <p:cNvSpPr/>
          <p:nvPr/>
        </p:nvSpPr>
        <p:spPr>
          <a:xfrm>
            <a:off x="2746367" y="207034"/>
            <a:ext cx="4657485" cy="490888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家長留言模組操作</a:t>
            </a:r>
            <a:r>
              <a:rPr lang="en-US" altLang="zh-TW" dirty="0"/>
              <a:t>(2)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739725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6DDCEA8-4176-2BA6-FAAA-28ECE2548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9" name="內容版面配置區 8">
            <a:extLst>
              <a:ext uri="{FF2B5EF4-FFF2-40B4-BE49-F238E27FC236}">
                <a16:creationId xmlns:a16="http://schemas.microsoft.com/office/drawing/2014/main" id="{9B5FB6E2-CC1D-4F48-B9C0-B54545E1BB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35705" y="0"/>
            <a:ext cx="2700286" cy="6842125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0628721C-F8F4-3E0C-FFAD-44BCC4B3ED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87939" y="-202131"/>
            <a:ext cx="2935705" cy="6858000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BD1C1FEA-7E66-AE9F-9346-BA56C574A625}"/>
              </a:ext>
            </a:extLst>
          </p:cNvPr>
          <p:cNvSpPr/>
          <p:nvPr/>
        </p:nvSpPr>
        <p:spPr>
          <a:xfrm>
            <a:off x="1585190" y="133222"/>
            <a:ext cx="4657485" cy="490888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學生線上請假模組操作</a:t>
            </a:r>
            <a:r>
              <a:rPr lang="en-US" altLang="zh-TW" dirty="0"/>
              <a:t>(1)</a:t>
            </a:r>
            <a:endParaRPr lang="zh-TW" altLang="en-US" dirty="0"/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BC968237-41F4-5FEF-0ACB-92C1701B4E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5991" y="0"/>
            <a:ext cx="3228838" cy="6858000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E324C1CF-C1E0-A58E-DF4F-F346D1062A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35600" y="0"/>
            <a:ext cx="3228838" cy="6858000"/>
          </a:xfrm>
          <a:prstGeom prst="rect">
            <a:avLst/>
          </a:prstGeom>
        </p:spPr>
      </p:pic>
      <p:sp>
        <p:nvSpPr>
          <p:cNvPr id="14" name="圖說文字: 折線 13">
            <a:extLst>
              <a:ext uri="{FF2B5EF4-FFF2-40B4-BE49-F238E27FC236}">
                <a16:creationId xmlns:a16="http://schemas.microsoft.com/office/drawing/2014/main" id="{241DCF69-5FB8-C568-C299-69AD9060AD25}"/>
              </a:ext>
            </a:extLst>
          </p:cNvPr>
          <p:cNvSpPr/>
          <p:nvPr/>
        </p:nvSpPr>
        <p:spPr>
          <a:xfrm>
            <a:off x="295922" y="4502989"/>
            <a:ext cx="1360350" cy="426871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16542"/>
              <a:gd name="adj6" fmla="val -6611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1.</a:t>
            </a:r>
            <a:r>
              <a:rPr lang="zh-TW" altLang="en-US" dirty="0"/>
              <a:t>線上請假</a:t>
            </a:r>
          </a:p>
        </p:txBody>
      </p:sp>
      <p:sp>
        <p:nvSpPr>
          <p:cNvPr id="15" name="語音泡泡: 圓角矩形 14">
            <a:extLst>
              <a:ext uri="{FF2B5EF4-FFF2-40B4-BE49-F238E27FC236}">
                <a16:creationId xmlns:a16="http://schemas.microsoft.com/office/drawing/2014/main" id="{221268BF-D385-BD30-B32E-4E0E248D7280}"/>
              </a:ext>
            </a:extLst>
          </p:cNvPr>
          <p:cNvSpPr/>
          <p:nvPr/>
        </p:nvSpPr>
        <p:spPr>
          <a:xfrm>
            <a:off x="3761116" y="3778370"/>
            <a:ext cx="1345721" cy="612648"/>
          </a:xfrm>
          <a:prstGeom prst="wedgeRound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2.</a:t>
            </a:r>
            <a:r>
              <a:rPr lang="zh-TW" altLang="en-US" dirty="0"/>
              <a:t>選日期</a:t>
            </a:r>
          </a:p>
        </p:txBody>
      </p:sp>
      <p:sp>
        <p:nvSpPr>
          <p:cNvPr id="17" name="圖說文字: 折線 16">
            <a:extLst>
              <a:ext uri="{FF2B5EF4-FFF2-40B4-BE49-F238E27FC236}">
                <a16:creationId xmlns:a16="http://schemas.microsoft.com/office/drawing/2014/main" id="{95AD92F7-4E0D-2243-B617-203C1D17EF11}"/>
              </a:ext>
            </a:extLst>
          </p:cNvPr>
          <p:cNvSpPr/>
          <p:nvPr/>
        </p:nvSpPr>
        <p:spPr>
          <a:xfrm>
            <a:off x="6884565" y="4317212"/>
            <a:ext cx="1630393" cy="53946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4368"/>
              <a:gd name="adj6" fmla="val -4949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3.</a:t>
            </a:r>
            <a:r>
              <a:rPr lang="zh-TW" altLang="en-US" dirty="0"/>
              <a:t>按線上請假</a:t>
            </a:r>
          </a:p>
        </p:txBody>
      </p:sp>
      <p:sp>
        <p:nvSpPr>
          <p:cNvPr id="18" name="語音泡泡: 圓角矩形 17">
            <a:extLst>
              <a:ext uri="{FF2B5EF4-FFF2-40B4-BE49-F238E27FC236}">
                <a16:creationId xmlns:a16="http://schemas.microsoft.com/office/drawing/2014/main" id="{F3047DAC-3005-A9A8-69E0-0A5AB94B43D9}"/>
              </a:ext>
            </a:extLst>
          </p:cNvPr>
          <p:cNvSpPr/>
          <p:nvPr/>
        </p:nvSpPr>
        <p:spPr>
          <a:xfrm>
            <a:off x="9894498" y="5098211"/>
            <a:ext cx="1466491" cy="612648"/>
          </a:xfrm>
          <a:prstGeom prst="wedgeRound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4.</a:t>
            </a:r>
            <a:r>
              <a:rPr lang="zh-TW" altLang="en-US" dirty="0"/>
              <a:t>請假須知</a:t>
            </a:r>
          </a:p>
        </p:txBody>
      </p:sp>
    </p:spTree>
    <p:extLst>
      <p:ext uri="{BB962C8B-B14F-4D97-AF65-F5344CB8AC3E}">
        <p14:creationId xmlns:p14="http://schemas.microsoft.com/office/powerpoint/2010/main" val="19294629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F2468C74-0472-1B59-E369-E2FB8B9F4A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080084" cy="685800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30D50E97-6DFC-6A37-CF75-C79998A659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0084" y="0"/>
            <a:ext cx="3170276" cy="6858000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7AE353D1-29F7-5D5B-5D19-2CB5F82769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0168" y="0"/>
            <a:ext cx="3170276" cy="6858000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E3F288DE-4829-6CD8-27F8-5ADE157268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0444" y="0"/>
            <a:ext cx="3092918" cy="6858000"/>
          </a:xfrm>
          <a:prstGeom prst="rect">
            <a:avLst/>
          </a:prstGeom>
        </p:spPr>
      </p:pic>
      <p:sp>
        <p:nvSpPr>
          <p:cNvPr id="12" name="語音泡泡: 圓角矩形 11">
            <a:extLst>
              <a:ext uri="{FF2B5EF4-FFF2-40B4-BE49-F238E27FC236}">
                <a16:creationId xmlns:a16="http://schemas.microsoft.com/office/drawing/2014/main" id="{8CBEA870-A890-C0FA-1349-FBF99809D2EA}"/>
              </a:ext>
            </a:extLst>
          </p:cNvPr>
          <p:cNvSpPr/>
          <p:nvPr/>
        </p:nvSpPr>
        <p:spPr>
          <a:xfrm>
            <a:off x="828136" y="1173191"/>
            <a:ext cx="1712570" cy="362483"/>
          </a:xfrm>
          <a:prstGeom prst="wedgeRound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5.</a:t>
            </a:r>
            <a:r>
              <a:rPr lang="zh-TW" altLang="en-US" dirty="0"/>
              <a:t>依需求選擇</a:t>
            </a:r>
          </a:p>
        </p:txBody>
      </p:sp>
      <p:sp>
        <p:nvSpPr>
          <p:cNvPr id="13" name="語音泡泡: 圓角矩形 12">
            <a:extLst>
              <a:ext uri="{FF2B5EF4-FFF2-40B4-BE49-F238E27FC236}">
                <a16:creationId xmlns:a16="http://schemas.microsoft.com/office/drawing/2014/main" id="{3B3B67C5-B9A1-E3A2-5DBD-EB4BF8F24D83}"/>
              </a:ext>
            </a:extLst>
          </p:cNvPr>
          <p:cNvSpPr/>
          <p:nvPr/>
        </p:nvSpPr>
        <p:spPr>
          <a:xfrm>
            <a:off x="1895994" y="2587924"/>
            <a:ext cx="1171255" cy="612648"/>
          </a:xfrm>
          <a:prstGeom prst="wedgeRound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6.</a:t>
            </a:r>
            <a:r>
              <a:rPr lang="zh-TW" altLang="en-US" dirty="0"/>
              <a:t>此按鈕必填</a:t>
            </a:r>
          </a:p>
        </p:txBody>
      </p:sp>
      <p:sp>
        <p:nvSpPr>
          <p:cNvPr id="14" name="語音泡泡: 圓角矩形 13">
            <a:extLst>
              <a:ext uri="{FF2B5EF4-FFF2-40B4-BE49-F238E27FC236}">
                <a16:creationId xmlns:a16="http://schemas.microsoft.com/office/drawing/2014/main" id="{D522C794-DDA7-F8D6-E83E-4AC67A415B87}"/>
              </a:ext>
            </a:extLst>
          </p:cNvPr>
          <p:cNvSpPr/>
          <p:nvPr/>
        </p:nvSpPr>
        <p:spPr>
          <a:xfrm>
            <a:off x="6701510" y="4382219"/>
            <a:ext cx="2087592" cy="612648"/>
          </a:xfrm>
          <a:prstGeom prst="wedgeRound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7.</a:t>
            </a:r>
            <a:r>
              <a:rPr lang="zh-TW" altLang="en-US" dirty="0"/>
              <a:t>可以加備注說明</a:t>
            </a:r>
          </a:p>
        </p:txBody>
      </p:sp>
      <p:sp>
        <p:nvSpPr>
          <p:cNvPr id="15" name="圖說文字: 折線 14">
            <a:extLst>
              <a:ext uri="{FF2B5EF4-FFF2-40B4-BE49-F238E27FC236}">
                <a16:creationId xmlns:a16="http://schemas.microsoft.com/office/drawing/2014/main" id="{F954E0E0-9497-C99D-DCE1-341144C5AC81}"/>
              </a:ext>
            </a:extLst>
          </p:cNvPr>
          <p:cNvSpPr/>
          <p:nvPr/>
        </p:nvSpPr>
        <p:spPr>
          <a:xfrm>
            <a:off x="7504982" y="5460520"/>
            <a:ext cx="1181818" cy="612648"/>
          </a:xfrm>
          <a:prstGeom prst="borderCallout2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8.</a:t>
            </a:r>
            <a:r>
              <a:rPr lang="zh-TW" altLang="en-US" dirty="0"/>
              <a:t>按家長簽名</a:t>
            </a:r>
          </a:p>
        </p:txBody>
      </p:sp>
      <p:sp>
        <p:nvSpPr>
          <p:cNvPr id="16" name="圖說文字: 折線 15">
            <a:extLst>
              <a:ext uri="{FF2B5EF4-FFF2-40B4-BE49-F238E27FC236}">
                <a16:creationId xmlns:a16="http://schemas.microsoft.com/office/drawing/2014/main" id="{00DA38BD-92E0-EF69-8B02-DD5C93362680}"/>
              </a:ext>
            </a:extLst>
          </p:cNvPr>
          <p:cNvSpPr/>
          <p:nvPr/>
        </p:nvSpPr>
        <p:spPr>
          <a:xfrm>
            <a:off x="10585066" y="5460520"/>
            <a:ext cx="1606934" cy="61264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26870"/>
              <a:gd name="adj6" fmla="val 86291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9.</a:t>
            </a:r>
            <a:r>
              <a:rPr lang="zh-TW" altLang="en-US" dirty="0"/>
              <a:t>簽名後送出</a:t>
            </a:r>
          </a:p>
        </p:txBody>
      </p:sp>
    </p:spTree>
    <p:extLst>
      <p:ext uri="{BB962C8B-B14F-4D97-AF65-F5344CB8AC3E}">
        <p14:creationId xmlns:p14="http://schemas.microsoft.com/office/powerpoint/2010/main" val="12101967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CD645B3-06A5-99F4-5186-CB0232AFE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82F40D9D-703D-C0F9-0B41-F7A1E65433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"/>
            <a:ext cx="3041583" cy="6858001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BE69646C-4D98-1F9D-33DA-B12C0E3E00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6276" y="-1"/>
            <a:ext cx="2925726" cy="6858000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0A9934EA-1D9A-B16C-717B-DE4BBE8B86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1" y="-3"/>
            <a:ext cx="2925725" cy="6858000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C8FFEE27-EFB3-C43C-1CF0-4FC817CC88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4850" y="-3"/>
            <a:ext cx="3321426" cy="6858000"/>
          </a:xfrm>
          <a:prstGeom prst="rect">
            <a:avLst/>
          </a:prstGeom>
        </p:spPr>
      </p:pic>
      <p:sp>
        <p:nvSpPr>
          <p:cNvPr id="12" name="語音泡泡: 圓角矩形 11">
            <a:extLst>
              <a:ext uri="{FF2B5EF4-FFF2-40B4-BE49-F238E27FC236}">
                <a16:creationId xmlns:a16="http://schemas.microsoft.com/office/drawing/2014/main" id="{F1D82737-FFD5-CB4E-7BCE-A624D86B961D}"/>
              </a:ext>
            </a:extLst>
          </p:cNvPr>
          <p:cNvSpPr/>
          <p:nvPr/>
        </p:nvSpPr>
        <p:spPr>
          <a:xfrm>
            <a:off x="223282" y="1071039"/>
            <a:ext cx="1446737" cy="612648"/>
          </a:xfrm>
          <a:prstGeom prst="wedgeRound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送出後畫面</a:t>
            </a:r>
          </a:p>
        </p:txBody>
      </p:sp>
      <p:sp>
        <p:nvSpPr>
          <p:cNvPr id="13" name="圖說文字: 折線 12">
            <a:extLst>
              <a:ext uri="{FF2B5EF4-FFF2-40B4-BE49-F238E27FC236}">
                <a16:creationId xmlns:a16="http://schemas.microsoft.com/office/drawing/2014/main" id="{EEFEABDC-CBB7-ACD8-5B84-0E28CEFAD99A}"/>
              </a:ext>
            </a:extLst>
          </p:cNvPr>
          <p:cNvSpPr/>
          <p:nvPr/>
        </p:nvSpPr>
        <p:spPr>
          <a:xfrm>
            <a:off x="1026568" y="3658195"/>
            <a:ext cx="1446737" cy="61264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29397"/>
              <a:gd name="adj6" fmla="val -4599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若要修改</a:t>
            </a:r>
            <a:endParaRPr lang="en-US" altLang="zh-TW" dirty="0"/>
          </a:p>
          <a:p>
            <a:pPr algn="ctr"/>
            <a:r>
              <a:rPr lang="zh-TW" altLang="en-US" dirty="0"/>
              <a:t>按申請查詢</a:t>
            </a:r>
          </a:p>
        </p:txBody>
      </p:sp>
      <p:sp>
        <p:nvSpPr>
          <p:cNvPr id="14" name="語音泡泡: 圓角矩形 13">
            <a:extLst>
              <a:ext uri="{FF2B5EF4-FFF2-40B4-BE49-F238E27FC236}">
                <a16:creationId xmlns:a16="http://schemas.microsoft.com/office/drawing/2014/main" id="{50EC3ABC-56F3-1C29-E36E-1A7A20B7A366}"/>
              </a:ext>
            </a:extLst>
          </p:cNvPr>
          <p:cNvSpPr/>
          <p:nvPr/>
        </p:nvSpPr>
        <p:spPr>
          <a:xfrm>
            <a:off x="4666891" y="5710686"/>
            <a:ext cx="1029838" cy="612648"/>
          </a:xfrm>
          <a:prstGeom prst="wedgeRound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往下滑</a:t>
            </a:r>
          </a:p>
        </p:txBody>
      </p:sp>
      <p:sp>
        <p:nvSpPr>
          <p:cNvPr id="15" name="圖說文字: 折線 14">
            <a:extLst>
              <a:ext uri="{FF2B5EF4-FFF2-40B4-BE49-F238E27FC236}">
                <a16:creationId xmlns:a16="http://schemas.microsoft.com/office/drawing/2014/main" id="{FD2ECDA7-E1CD-69DF-3A33-F0BD78DE1B9A}"/>
              </a:ext>
            </a:extLst>
          </p:cNvPr>
          <p:cNvSpPr/>
          <p:nvPr/>
        </p:nvSpPr>
        <p:spPr>
          <a:xfrm>
            <a:off x="7717705" y="3658195"/>
            <a:ext cx="1092435" cy="45597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288854"/>
              <a:gd name="adj6" fmla="val -9601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按修改</a:t>
            </a:r>
          </a:p>
        </p:txBody>
      </p:sp>
      <p:sp>
        <p:nvSpPr>
          <p:cNvPr id="16" name="語音泡泡: 矩形 15">
            <a:extLst>
              <a:ext uri="{FF2B5EF4-FFF2-40B4-BE49-F238E27FC236}">
                <a16:creationId xmlns:a16="http://schemas.microsoft.com/office/drawing/2014/main" id="{4E1BE23A-EC2F-E4DA-CE69-F4529100B808}"/>
              </a:ext>
            </a:extLst>
          </p:cNvPr>
          <p:cNvSpPr/>
          <p:nvPr/>
        </p:nvSpPr>
        <p:spPr>
          <a:xfrm>
            <a:off x="9722412" y="4114167"/>
            <a:ext cx="1782200" cy="612648"/>
          </a:xfrm>
          <a:prstGeom prst="wedge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其他申請事項</a:t>
            </a:r>
          </a:p>
        </p:txBody>
      </p:sp>
    </p:spTree>
    <p:extLst>
      <p:ext uri="{BB962C8B-B14F-4D97-AF65-F5344CB8AC3E}">
        <p14:creationId xmlns:p14="http://schemas.microsoft.com/office/powerpoint/2010/main" val="2969875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0C97545-958B-4A7B-BD4C-C8802988E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報告大綱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BA0F3A3-EBE0-4224-9E89-8626AB027F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627465"/>
            <a:ext cx="8915400" cy="4606425"/>
          </a:xfrm>
        </p:spPr>
        <p:txBody>
          <a:bodyPr>
            <a:normAutofit/>
          </a:bodyPr>
          <a:lstStyle/>
          <a:p>
            <a:r>
              <a:rPr lang="zh-TW" altLang="en-US" sz="2000" dirty="0"/>
              <a:t>教務處幹部介紹</a:t>
            </a:r>
            <a:endParaRPr lang="en-US" altLang="zh-TW" sz="2000" dirty="0"/>
          </a:p>
          <a:p>
            <a:r>
              <a:rPr lang="zh-TW" altLang="en-US" sz="2000" dirty="0"/>
              <a:t>主要業務簡介</a:t>
            </a:r>
            <a:endParaRPr lang="en-US" altLang="zh-TW" sz="2000" dirty="0"/>
          </a:p>
          <a:p>
            <a:r>
              <a:rPr lang="zh-TW" altLang="en-US" sz="2000" dirty="0"/>
              <a:t>本學年度重點項目</a:t>
            </a:r>
            <a:endParaRPr lang="en-US" altLang="zh-TW" sz="2000" dirty="0"/>
          </a:p>
          <a:p>
            <a:r>
              <a:rPr lang="zh-TW" altLang="en-US" sz="2000" dirty="0"/>
              <a:t>    </a:t>
            </a:r>
            <a:r>
              <a:rPr lang="en-US" altLang="zh-TW" sz="2000" dirty="0"/>
              <a:t>1.</a:t>
            </a:r>
            <a:r>
              <a:rPr lang="zh-TW" altLang="en-US" sz="2000" dirty="0"/>
              <a:t>智慧校園</a:t>
            </a:r>
            <a:r>
              <a:rPr lang="en-US" altLang="zh-TW" sz="2000" dirty="0"/>
              <a:t>APP</a:t>
            </a:r>
            <a:r>
              <a:rPr lang="zh-TW" altLang="en-US" sz="2000" dirty="0"/>
              <a:t>推動</a:t>
            </a:r>
            <a:endParaRPr lang="en-US" altLang="zh-TW" sz="2000" dirty="0"/>
          </a:p>
          <a:p>
            <a:r>
              <a:rPr lang="zh-TW" altLang="en-US" sz="2000" dirty="0"/>
              <a:t>    </a:t>
            </a:r>
            <a:r>
              <a:rPr lang="en-US" altLang="zh-TW" sz="2000" dirty="0"/>
              <a:t>2.</a:t>
            </a:r>
            <a:r>
              <a:rPr lang="zh-TW" altLang="en-US" sz="2000" dirty="0"/>
              <a:t>週日英數科學挑戰班</a:t>
            </a:r>
            <a:r>
              <a:rPr lang="en-US" altLang="zh-TW" sz="2000" dirty="0"/>
              <a:t>(10</a:t>
            </a:r>
            <a:r>
              <a:rPr lang="zh-TW" altLang="en-US" sz="2000" dirty="0"/>
              <a:t>月起</a:t>
            </a:r>
            <a:r>
              <a:rPr lang="en-US" altLang="zh-TW" sz="2000" dirty="0"/>
              <a:t>)</a:t>
            </a:r>
          </a:p>
          <a:p>
            <a:endParaRPr lang="en-US" altLang="zh-TW" dirty="0"/>
          </a:p>
          <a:p>
            <a:endParaRPr lang="en-US" altLang="zh-TW" dirty="0"/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2828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34"/>
    </mc:Choice>
    <mc:Fallback xmlns="">
      <p:transition spd="slow" advTm="4334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文字方塊 28"/>
          <p:cNvSpPr txBox="1"/>
          <p:nvPr/>
        </p:nvSpPr>
        <p:spPr>
          <a:xfrm>
            <a:off x="8422605" y="3123429"/>
            <a:ext cx="14890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註冊組長  洪妃薇</a:t>
            </a:r>
          </a:p>
        </p:txBody>
      </p:sp>
      <p:sp>
        <p:nvSpPr>
          <p:cNvPr id="30" name="文字方塊 29"/>
          <p:cNvSpPr txBox="1"/>
          <p:nvPr/>
        </p:nvSpPr>
        <p:spPr>
          <a:xfrm>
            <a:off x="1883675" y="5840813"/>
            <a:ext cx="15245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設備組長  王姵勳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代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1218133" y="3075057"/>
            <a:ext cx="1260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教務主任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李順銓</a:t>
            </a:r>
          </a:p>
        </p:txBody>
      </p:sp>
      <p:sp>
        <p:nvSpPr>
          <p:cNvPr id="28" name="文字方塊 27"/>
          <p:cNvSpPr txBox="1"/>
          <p:nvPr/>
        </p:nvSpPr>
        <p:spPr>
          <a:xfrm>
            <a:off x="5033437" y="3123429"/>
            <a:ext cx="12316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教學組長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賴攸宸</a:t>
            </a:r>
          </a:p>
        </p:txBody>
      </p:sp>
      <p:sp>
        <p:nvSpPr>
          <p:cNvPr id="34" name="標題 1">
            <a:extLst>
              <a:ext uri="{FF2B5EF4-FFF2-40B4-BE49-F238E27FC236}">
                <a16:creationId xmlns:a16="http://schemas.microsoft.com/office/drawing/2014/main" id="{AD79E8D4-2D1D-4186-9AAF-5EB1CBC5F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309301"/>
            <a:ext cx="8911687" cy="811012"/>
          </a:xfrm>
        </p:spPr>
        <p:txBody>
          <a:bodyPr/>
          <a:lstStyle/>
          <a:p>
            <a:r>
              <a:rPr lang="en-US" altLang="zh-TW" dirty="0"/>
              <a:t>110</a:t>
            </a:r>
            <a:r>
              <a:rPr lang="zh-TW" altLang="en-US" dirty="0"/>
              <a:t>學年度學校幹部介紹</a:t>
            </a: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C0485BCA-6C34-4CFA-842D-7DB823D7EA1A}"/>
              </a:ext>
            </a:extLst>
          </p:cNvPr>
          <p:cNvSpPr txBox="1"/>
          <p:nvPr/>
        </p:nvSpPr>
        <p:spPr>
          <a:xfrm>
            <a:off x="5033437" y="5834431"/>
            <a:ext cx="15245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資訊顧問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莊政儀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708F835F-13FB-2D14-6D99-FB425A98C808}"/>
              </a:ext>
            </a:extLst>
          </p:cNvPr>
          <p:cNvSpPr txBox="1"/>
          <p:nvPr/>
        </p:nvSpPr>
        <p:spPr>
          <a:xfrm>
            <a:off x="8248214" y="5840813"/>
            <a:ext cx="15245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行政助理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羅慧雯</a:t>
            </a:r>
          </a:p>
        </p:txBody>
      </p:sp>
    </p:spTree>
    <p:extLst>
      <p:ext uri="{BB962C8B-B14F-4D97-AF65-F5344CB8AC3E}">
        <p14:creationId xmlns:p14="http://schemas.microsoft.com/office/powerpoint/2010/main" val="3311508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261"/>
    </mc:Choice>
    <mc:Fallback xmlns="">
      <p:transition spd="slow" advTm="2926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3AC1688-2F89-4B2B-81DD-D0B85A121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94297"/>
          </a:xfrm>
        </p:spPr>
        <p:txBody>
          <a:bodyPr/>
          <a:lstStyle/>
          <a:p>
            <a:r>
              <a:rPr lang="zh-TW" altLang="en-US" dirty="0"/>
              <a:t>教務處主要業務簡介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D4C72645-1E24-1F6A-FA09-E5F2939EDF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5170" y="1656272"/>
            <a:ext cx="10469442" cy="4254950"/>
          </a:xfrm>
        </p:spPr>
        <p:txBody>
          <a:bodyPr/>
          <a:lstStyle/>
          <a:p>
            <a:r>
              <a:rPr lang="zh-TW" altLang="en-US" dirty="0"/>
              <a:t>部定課程的實施</a:t>
            </a:r>
            <a:endParaRPr lang="en-US" altLang="zh-TW" dirty="0"/>
          </a:p>
          <a:p>
            <a:r>
              <a:rPr lang="zh-TW" altLang="en-US" dirty="0"/>
              <a:t>校定課程規劃與實施</a:t>
            </a:r>
            <a:endParaRPr lang="en-US" altLang="zh-TW" dirty="0"/>
          </a:p>
          <a:p>
            <a:r>
              <a:rPr lang="zh-TW" altLang="en-US" dirty="0"/>
              <a:t>多語文競賽、科創科展、兒童劍橋英檢、美術比賽、閱讀寫作、</a:t>
            </a:r>
            <a:r>
              <a:rPr lang="en-US" altLang="zh-TW" dirty="0"/>
              <a:t>STEAM</a:t>
            </a:r>
            <a:r>
              <a:rPr lang="zh-TW" altLang="en-US" dirty="0"/>
              <a:t>、低年級課後才藝</a:t>
            </a:r>
            <a:endParaRPr lang="en-US" altLang="zh-TW" dirty="0"/>
          </a:p>
          <a:p>
            <a:r>
              <a:rPr lang="zh-TW" altLang="en-US" dirty="0"/>
              <a:t>課後照顧班、資訊、圖書館等</a:t>
            </a:r>
            <a:endParaRPr lang="en-US" altLang="zh-TW" dirty="0"/>
          </a:p>
          <a:p>
            <a:r>
              <a:rPr lang="zh-TW" altLang="en-US" dirty="0"/>
              <a:t>學籍管理、轉出入管理、學力檢測</a:t>
            </a:r>
            <a:endParaRPr lang="en-US" altLang="zh-TW" dirty="0"/>
          </a:p>
          <a:p>
            <a:r>
              <a:rPr lang="zh-TW" altLang="en-US" dirty="0"/>
              <a:t>教科書、簿本、數位學生證</a:t>
            </a:r>
          </a:p>
        </p:txBody>
      </p:sp>
    </p:spTree>
    <p:extLst>
      <p:ext uri="{BB962C8B-B14F-4D97-AF65-F5344CB8AC3E}">
        <p14:creationId xmlns:p14="http://schemas.microsoft.com/office/powerpoint/2010/main" val="31304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745"/>
    </mc:Choice>
    <mc:Fallback xmlns="">
      <p:transition spd="slow" advTm="30745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67EDA24-1AE6-4BF4-8716-E64D1B01A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3582" y="589605"/>
            <a:ext cx="8911687" cy="876886"/>
          </a:xfrm>
        </p:spPr>
        <p:txBody>
          <a:bodyPr/>
          <a:lstStyle/>
          <a:p>
            <a:r>
              <a:rPr lang="zh-TW" altLang="en-US" dirty="0"/>
              <a:t>智慧校園</a:t>
            </a:r>
            <a:r>
              <a:rPr lang="en-US" altLang="zh-TW" dirty="0"/>
              <a:t>APP</a:t>
            </a:r>
            <a:endParaRPr lang="zh-TW" altLang="en-US" dirty="0"/>
          </a:p>
        </p:txBody>
      </p:sp>
      <p:sp>
        <p:nvSpPr>
          <p:cNvPr id="5" name="內容版面配置區 4">
            <a:extLst>
              <a:ext uri="{FF2B5EF4-FFF2-40B4-BE49-F238E27FC236}">
                <a16:creationId xmlns:a16="http://schemas.microsoft.com/office/drawing/2014/main" id="{98705961-5046-1028-652C-2634553555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6790" y="1621766"/>
            <a:ext cx="8915400" cy="4203192"/>
          </a:xfrm>
        </p:spPr>
        <p:txBody>
          <a:bodyPr/>
          <a:lstStyle/>
          <a:p>
            <a:r>
              <a:rPr lang="zh-TW" altLang="en-US" dirty="0"/>
              <a:t>先用手機下載光仁智慧校園</a:t>
            </a:r>
            <a:r>
              <a:rPr lang="en-US" altLang="zh-TW" dirty="0"/>
              <a:t>APP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02357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274"/>
    </mc:Choice>
    <mc:Fallback xmlns="">
      <p:transition spd="slow" advTm="14274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1029616-3E79-CB52-018B-1E8712315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6795" y="764850"/>
            <a:ext cx="5107452" cy="5328299"/>
          </a:xfrm>
        </p:spPr>
        <p:txBody>
          <a:bodyPr>
            <a:normAutofit/>
          </a:bodyPr>
          <a:lstStyle/>
          <a:p>
            <a:r>
              <a:rPr lang="zh-TW" altLang="en-US" dirty="0"/>
              <a:t>帳號：手機號碼</a:t>
            </a:r>
            <a:br>
              <a:rPr lang="en-US" altLang="zh-TW" dirty="0"/>
            </a:br>
            <a:r>
              <a:rPr lang="zh-TW" altLang="en-US" dirty="0"/>
              <a:t>預設密碼：學生生日</a:t>
            </a:r>
            <a:br>
              <a:rPr lang="en-US" altLang="zh-TW" dirty="0"/>
            </a:br>
            <a:r>
              <a:rPr lang="en-US" altLang="zh-TW" dirty="0"/>
              <a:t>4</a:t>
            </a:r>
            <a:r>
              <a:rPr lang="zh-TW" altLang="en-US" dirty="0"/>
              <a:t>碼，例如：</a:t>
            </a:r>
            <a:br>
              <a:rPr lang="en-US" altLang="zh-TW" dirty="0"/>
            </a:br>
            <a:r>
              <a:rPr lang="en-US" altLang="zh-TW" dirty="0"/>
              <a:t>5</a:t>
            </a:r>
            <a:r>
              <a:rPr lang="zh-TW" altLang="en-US" dirty="0"/>
              <a:t>月</a:t>
            </a:r>
            <a:r>
              <a:rPr lang="en-US" altLang="zh-TW" dirty="0"/>
              <a:t>6</a:t>
            </a:r>
            <a:r>
              <a:rPr lang="zh-TW" altLang="en-US" dirty="0"/>
              <a:t>日</a:t>
            </a:r>
            <a:r>
              <a:rPr lang="en-US" altLang="zh-TW" dirty="0"/>
              <a:t>/0506</a:t>
            </a:r>
            <a:r>
              <a:rPr lang="zh-TW" altLang="en-US" dirty="0"/>
              <a:t>；</a:t>
            </a:r>
            <a:br>
              <a:rPr lang="en-US" altLang="zh-TW" dirty="0"/>
            </a:br>
            <a:r>
              <a:rPr lang="en-US" altLang="zh-TW" dirty="0"/>
              <a:t>11</a:t>
            </a:r>
            <a:r>
              <a:rPr lang="zh-TW" altLang="en-US" dirty="0"/>
              <a:t>月</a:t>
            </a:r>
            <a:r>
              <a:rPr lang="en-US" altLang="zh-TW" dirty="0"/>
              <a:t>8</a:t>
            </a:r>
            <a:r>
              <a:rPr lang="zh-TW" altLang="en-US" dirty="0"/>
              <a:t>日</a:t>
            </a:r>
            <a:r>
              <a:rPr lang="en-US" altLang="zh-TW" dirty="0"/>
              <a:t>/1108</a:t>
            </a:r>
            <a:endParaRPr lang="zh-TW" altLang="en-US" dirty="0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F5EDA99C-5974-35CC-42EC-83515E74DE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2102" y="83416"/>
            <a:ext cx="3680293" cy="6691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801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E6BDEEC-205E-F3DD-2C7C-2AB893428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211" y="624110"/>
            <a:ext cx="3804401" cy="5699688"/>
          </a:xfrm>
        </p:spPr>
        <p:txBody>
          <a:bodyPr>
            <a:normAutofit/>
          </a:bodyPr>
          <a:lstStyle/>
          <a:p>
            <a:r>
              <a:rPr lang="zh-TW" altLang="en-US" sz="2000" dirty="0"/>
              <a:t>進入智慧校園會看到的畫面</a:t>
            </a:r>
            <a:br>
              <a:rPr lang="en-US" altLang="zh-TW" sz="2000" dirty="0"/>
            </a:br>
            <a:br>
              <a:rPr lang="en-US" altLang="zh-TW" sz="2000" dirty="0"/>
            </a:br>
            <a:r>
              <a:rPr lang="zh-TW" altLang="en-US" sz="2000" dirty="0"/>
              <a:t>身分識別</a:t>
            </a:r>
            <a:br>
              <a:rPr lang="en-US" altLang="zh-TW" sz="2000" dirty="0"/>
            </a:br>
            <a:r>
              <a:rPr lang="zh-TW" altLang="en-US" sz="2000" dirty="0"/>
              <a:t>班級事務交流</a:t>
            </a:r>
            <a:br>
              <a:rPr lang="en-US" altLang="zh-TW" sz="2000" dirty="0"/>
            </a:br>
            <a:r>
              <a:rPr lang="zh-TW" altLang="en-US" sz="2000" dirty="0"/>
              <a:t>在校生活紀錄</a:t>
            </a:r>
            <a:br>
              <a:rPr lang="en-US" altLang="zh-TW" sz="2000" dirty="0"/>
            </a:br>
            <a:r>
              <a:rPr lang="zh-TW" altLang="en-US" sz="2000" dirty="0"/>
              <a:t>線上請假</a:t>
            </a:r>
            <a:br>
              <a:rPr lang="en-US" altLang="zh-TW" sz="2000" dirty="0"/>
            </a:br>
            <a:br>
              <a:rPr lang="en-US" altLang="zh-TW" sz="2000" dirty="0"/>
            </a:br>
            <a:r>
              <a:rPr lang="zh-TW" altLang="en-US" sz="2000" dirty="0"/>
              <a:t>往下滑會看到</a:t>
            </a:r>
            <a:br>
              <a:rPr lang="en-US" altLang="zh-TW" sz="2000" dirty="0"/>
            </a:br>
            <a:br>
              <a:rPr lang="en-US" altLang="zh-TW" sz="2000" dirty="0"/>
            </a:br>
            <a:r>
              <a:rPr lang="zh-TW" altLang="en-US" sz="2000" dirty="0"/>
              <a:t>行政作業補助</a:t>
            </a:r>
            <a:br>
              <a:rPr lang="en-US" altLang="zh-TW" sz="2000" dirty="0"/>
            </a:br>
            <a:r>
              <a:rPr lang="zh-TW" altLang="en-US" sz="2000" dirty="0"/>
              <a:t>學校園所資訊分享</a:t>
            </a:r>
            <a:br>
              <a:rPr lang="en-US" altLang="zh-TW" sz="2000" dirty="0"/>
            </a:br>
            <a:br>
              <a:rPr lang="en-US" altLang="zh-TW" sz="2000" dirty="0"/>
            </a:br>
            <a:r>
              <a:rPr lang="en-US" altLang="zh-TW" sz="2000" dirty="0"/>
              <a:t>【</a:t>
            </a:r>
            <a:r>
              <a:rPr lang="zh-TW" altLang="en-US" sz="2000" dirty="0"/>
              <a:t>重要</a:t>
            </a:r>
            <a:r>
              <a:rPr lang="en-US" altLang="zh-TW" sz="2000" dirty="0"/>
              <a:t>】</a:t>
            </a:r>
            <a:br>
              <a:rPr lang="en-US" altLang="zh-TW" sz="2000" dirty="0"/>
            </a:br>
            <a:r>
              <a:rPr lang="zh-TW" altLang="en-US" sz="2000" dirty="0"/>
              <a:t>最下一行</a:t>
            </a:r>
            <a:r>
              <a:rPr lang="en-US" altLang="zh-TW" sz="2000" dirty="0"/>
              <a:t>【</a:t>
            </a:r>
            <a:r>
              <a:rPr lang="zh-TW" altLang="en-US" sz="2000" dirty="0"/>
              <a:t>行事曆</a:t>
            </a:r>
            <a:r>
              <a:rPr lang="en-US" altLang="zh-TW" sz="2000" dirty="0"/>
              <a:t>】</a:t>
            </a:r>
            <a:br>
              <a:rPr lang="en-US" altLang="zh-TW" sz="2000" dirty="0"/>
            </a:br>
            <a:r>
              <a:rPr lang="zh-TW" altLang="en-US" sz="2000" dirty="0"/>
              <a:t>和</a:t>
            </a:r>
            <a:r>
              <a:rPr lang="en-US" altLang="zh-TW" sz="2000" dirty="0"/>
              <a:t>【</a:t>
            </a:r>
            <a:r>
              <a:rPr lang="zh-TW" altLang="en-US" sz="2000" dirty="0"/>
              <a:t>更多</a:t>
            </a:r>
            <a:r>
              <a:rPr lang="en-US" altLang="zh-TW" sz="2000" dirty="0"/>
              <a:t>】(</a:t>
            </a:r>
            <a:r>
              <a:rPr lang="zh-TW" altLang="en-US" sz="2000" dirty="0"/>
              <a:t>登出及重新設定密碼</a:t>
            </a:r>
            <a:r>
              <a:rPr lang="en-US" altLang="zh-TW" sz="2000" dirty="0"/>
              <a:t>)</a:t>
            </a:r>
            <a:endParaRPr lang="zh-TW" altLang="en-US" sz="2000" dirty="0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0C38EAE6-429B-CE6F-2BA9-C9E0A5D669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88" y="85589"/>
            <a:ext cx="3176515" cy="6871497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64987AC9-92EC-3190-C7F2-9CC498DE58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3103" y="85590"/>
            <a:ext cx="3176515" cy="6871496"/>
          </a:xfrm>
          <a:prstGeom prst="rect">
            <a:avLst/>
          </a:prstGeom>
        </p:spPr>
      </p:pic>
      <p:sp>
        <p:nvSpPr>
          <p:cNvPr id="10" name="圖說文字: 折線 9">
            <a:extLst>
              <a:ext uri="{FF2B5EF4-FFF2-40B4-BE49-F238E27FC236}">
                <a16:creationId xmlns:a16="http://schemas.microsoft.com/office/drawing/2014/main" id="{AC5AF836-B1B2-4866-248F-CCD165095255}"/>
              </a:ext>
            </a:extLst>
          </p:cNvPr>
          <p:cNvSpPr/>
          <p:nvPr/>
        </p:nvSpPr>
        <p:spPr>
          <a:xfrm>
            <a:off x="5578704" y="6323798"/>
            <a:ext cx="45719" cy="45719"/>
          </a:xfrm>
          <a:prstGeom prst="borderCallout2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圖說文字: 折線 10">
            <a:extLst>
              <a:ext uri="{FF2B5EF4-FFF2-40B4-BE49-F238E27FC236}">
                <a16:creationId xmlns:a16="http://schemas.microsoft.com/office/drawing/2014/main" id="{0A89D5EA-DFD6-53D7-7152-3C304BA8FFF1}"/>
              </a:ext>
            </a:extLst>
          </p:cNvPr>
          <p:cNvSpPr/>
          <p:nvPr/>
        </p:nvSpPr>
        <p:spPr>
          <a:xfrm>
            <a:off x="2308159" y="4487985"/>
            <a:ext cx="1353444" cy="54087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338975"/>
              <a:gd name="adj6" fmla="val 8788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學校重要行事曆公告</a:t>
            </a:r>
          </a:p>
        </p:txBody>
      </p:sp>
      <p:sp>
        <p:nvSpPr>
          <p:cNvPr id="12" name="圖說文字: 折線 11">
            <a:extLst>
              <a:ext uri="{FF2B5EF4-FFF2-40B4-BE49-F238E27FC236}">
                <a16:creationId xmlns:a16="http://schemas.microsoft.com/office/drawing/2014/main" id="{6C34F83E-3EDD-C1D4-D78C-849EEC632E21}"/>
              </a:ext>
            </a:extLst>
          </p:cNvPr>
          <p:cNvSpPr/>
          <p:nvPr/>
        </p:nvSpPr>
        <p:spPr>
          <a:xfrm>
            <a:off x="5167224" y="5287656"/>
            <a:ext cx="1506746" cy="526211"/>
          </a:xfrm>
          <a:prstGeom prst="borderCallout2">
            <a:avLst>
              <a:gd name="adj1" fmla="val 102357"/>
              <a:gd name="adj2" fmla="val 5100"/>
              <a:gd name="adj3" fmla="val 141701"/>
              <a:gd name="adj4" fmla="val -4726"/>
              <a:gd name="adj5" fmla="val 225171"/>
              <a:gd name="adj6" fmla="val 8393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可設定密碼及登出</a:t>
            </a:r>
          </a:p>
        </p:txBody>
      </p:sp>
    </p:spTree>
    <p:extLst>
      <p:ext uri="{BB962C8B-B14F-4D97-AF65-F5344CB8AC3E}">
        <p14:creationId xmlns:p14="http://schemas.microsoft.com/office/powerpoint/2010/main" val="41085317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DEC6E04-3DD9-DEDB-61BC-4AB7598A8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2428" y="171723"/>
            <a:ext cx="3015130" cy="1280890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7FEF71F6-BE0F-B4F7-2EEB-A63555E906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97037" y="-1"/>
            <a:ext cx="2862595" cy="6857999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C01BF2DA-6407-132F-612C-2B947C86B7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9631" y="-2"/>
            <a:ext cx="3091863" cy="6857998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0F025F36-39C0-30EA-3BDF-841E985205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442" y="-1"/>
            <a:ext cx="2862595" cy="6858000"/>
          </a:xfrm>
          <a:prstGeom prst="rect">
            <a:avLst/>
          </a:prstGeom>
        </p:spPr>
      </p:pic>
      <p:sp>
        <p:nvSpPr>
          <p:cNvPr id="10" name="圖說文字: 直線 9">
            <a:extLst>
              <a:ext uri="{FF2B5EF4-FFF2-40B4-BE49-F238E27FC236}">
                <a16:creationId xmlns:a16="http://schemas.microsoft.com/office/drawing/2014/main" id="{E8680829-7DE4-1F4D-7C1D-BC7B98571B49}"/>
              </a:ext>
            </a:extLst>
          </p:cNvPr>
          <p:cNvSpPr/>
          <p:nvPr/>
        </p:nvSpPr>
        <p:spPr>
          <a:xfrm>
            <a:off x="1343723" y="3290478"/>
            <a:ext cx="1373598" cy="444760"/>
          </a:xfrm>
          <a:prstGeom prst="borderCallout1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rgbClr val="FF0000"/>
                </a:solidFill>
                <a:highlight>
                  <a:srgbClr val="FFFF00"/>
                </a:highlight>
              </a:rPr>
              <a:t>1.</a:t>
            </a:r>
            <a:r>
              <a:rPr lang="zh-TW" altLang="en-US" dirty="0">
                <a:solidFill>
                  <a:srgbClr val="FF0000"/>
                </a:solidFill>
                <a:highlight>
                  <a:srgbClr val="FFFF00"/>
                </a:highlight>
              </a:rPr>
              <a:t>按聯絡簿</a:t>
            </a:r>
          </a:p>
        </p:txBody>
      </p:sp>
      <p:sp>
        <p:nvSpPr>
          <p:cNvPr id="13" name="語音泡泡: 矩形 12">
            <a:extLst>
              <a:ext uri="{FF2B5EF4-FFF2-40B4-BE49-F238E27FC236}">
                <a16:creationId xmlns:a16="http://schemas.microsoft.com/office/drawing/2014/main" id="{0EFC885B-E866-FFBD-BD48-3B028662C409}"/>
              </a:ext>
            </a:extLst>
          </p:cNvPr>
          <p:cNvSpPr/>
          <p:nvPr/>
        </p:nvSpPr>
        <p:spPr>
          <a:xfrm>
            <a:off x="4002657" y="4839419"/>
            <a:ext cx="1130059" cy="414068"/>
          </a:xfrm>
          <a:prstGeom prst="wedgeRect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rgbClr val="FF0000"/>
                </a:solidFill>
              </a:rPr>
              <a:t>2.</a:t>
            </a:r>
            <a:r>
              <a:rPr lang="zh-TW" altLang="en-US" dirty="0">
                <a:solidFill>
                  <a:srgbClr val="FF0000"/>
                </a:solidFill>
              </a:rPr>
              <a:t>按簽名</a:t>
            </a:r>
          </a:p>
        </p:txBody>
      </p:sp>
      <p:sp>
        <p:nvSpPr>
          <p:cNvPr id="15" name="語音泡泡: 矩形 14">
            <a:extLst>
              <a:ext uri="{FF2B5EF4-FFF2-40B4-BE49-F238E27FC236}">
                <a16:creationId xmlns:a16="http://schemas.microsoft.com/office/drawing/2014/main" id="{D430B983-FBF3-4E08-35CB-A2E8211896F9}"/>
              </a:ext>
            </a:extLst>
          </p:cNvPr>
          <p:cNvSpPr/>
          <p:nvPr/>
        </p:nvSpPr>
        <p:spPr>
          <a:xfrm>
            <a:off x="7030529" y="4321834"/>
            <a:ext cx="1759788" cy="517585"/>
          </a:xfrm>
          <a:prstGeom prst="wedgeRect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rgbClr val="FF0000"/>
                </a:solidFill>
              </a:rPr>
              <a:t>3.</a:t>
            </a:r>
            <a:r>
              <a:rPr lang="zh-TW" altLang="en-US" dirty="0">
                <a:solidFill>
                  <a:srgbClr val="FF0000"/>
                </a:solidFill>
              </a:rPr>
              <a:t>簽名後按送出</a:t>
            </a:r>
          </a:p>
        </p:txBody>
      </p:sp>
      <p:sp>
        <p:nvSpPr>
          <p:cNvPr id="16" name="圖說文字: 折線 15">
            <a:extLst>
              <a:ext uri="{FF2B5EF4-FFF2-40B4-BE49-F238E27FC236}">
                <a16:creationId xmlns:a16="http://schemas.microsoft.com/office/drawing/2014/main" id="{0681093C-F93D-C0DF-F198-0E66AA5674E4}"/>
              </a:ext>
            </a:extLst>
          </p:cNvPr>
          <p:cNvSpPr/>
          <p:nvPr/>
        </p:nvSpPr>
        <p:spPr>
          <a:xfrm>
            <a:off x="5768697" y="5909094"/>
            <a:ext cx="2685190" cy="50895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98941"/>
              <a:gd name="adj6" fmla="val -18075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rgbClr val="FF0000"/>
                </a:solidFill>
              </a:rPr>
              <a:t>若對此今日作業有要聯繫事項，可按此</a:t>
            </a: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F7C80989-37B4-63B9-3BF6-00A68F0F14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51494" y="0"/>
            <a:ext cx="3170276" cy="6858000"/>
          </a:xfrm>
          <a:prstGeom prst="rect">
            <a:avLst/>
          </a:prstGeom>
        </p:spPr>
      </p:pic>
      <p:sp>
        <p:nvSpPr>
          <p:cNvPr id="19" name="圖說文字: 折線 18">
            <a:extLst>
              <a:ext uri="{FF2B5EF4-FFF2-40B4-BE49-F238E27FC236}">
                <a16:creationId xmlns:a16="http://schemas.microsoft.com/office/drawing/2014/main" id="{467CDA7B-524C-C710-05A3-1B304AAC6874}"/>
              </a:ext>
            </a:extLst>
          </p:cNvPr>
          <p:cNvSpPr/>
          <p:nvPr/>
        </p:nvSpPr>
        <p:spPr>
          <a:xfrm>
            <a:off x="9713342" y="4666891"/>
            <a:ext cx="1725283" cy="448573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70192"/>
              <a:gd name="adj6" fmla="val -28889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rgbClr val="FF0000"/>
                </a:solidFill>
              </a:rPr>
              <a:t>記得要按送出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BFB0A4E6-7EF7-805E-6668-89592AB1847C}"/>
              </a:ext>
            </a:extLst>
          </p:cNvPr>
          <p:cNvSpPr/>
          <p:nvPr/>
        </p:nvSpPr>
        <p:spPr>
          <a:xfrm>
            <a:off x="3276753" y="171723"/>
            <a:ext cx="4676801" cy="414068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聯絡簿操作</a:t>
            </a:r>
          </a:p>
        </p:txBody>
      </p:sp>
    </p:spTree>
    <p:extLst>
      <p:ext uri="{BB962C8B-B14F-4D97-AF65-F5344CB8AC3E}">
        <p14:creationId xmlns:p14="http://schemas.microsoft.com/office/powerpoint/2010/main" val="14014280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B95DB6F-AD9A-A9B7-AA1D-7FA307344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內容版面配置區 6">
            <a:extLst>
              <a:ext uri="{FF2B5EF4-FFF2-40B4-BE49-F238E27FC236}">
                <a16:creationId xmlns:a16="http://schemas.microsoft.com/office/drawing/2014/main" id="{DE8C2110-14F7-C899-12C6-718EC09386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70380" y="15874"/>
            <a:ext cx="2925620" cy="6842126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61F49A2D-7620-2C36-FAEA-C00A858C27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874"/>
            <a:ext cx="3170380" cy="6842126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E8314F1E-677D-692A-CE91-C1192FADE1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105" y="15874"/>
            <a:ext cx="2925518" cy="6858000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551D8191-D60C-A2A7-8704-AAADD2E2B8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21724" y="15874"/>
            <a:ext cx="3170276" cy="6858000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950A7614-466F-F269-F99B-AFEE6D9BC4EC}"/>
              </a:ext>
            </a:extLst>
          </p:cNvPr>
          <p:cNvSpPr/>
          <p:nvPr/>
        </p:nvSpPr>
        <p:spPr>
          <a:xfrm>
            <a:off x="2142676" y="133222"/>
            <a:ext cx="4657485" cy="490888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家長留言模組操作</a:t>
            </a:r>
            <a:r>
              <a:rPr lang="en-US" altLang="zh-TW" dirty="0"/>
              <a:t>(1)</a:t>
            </a:r>
            <a:endParaRPr lang="zh-TW" altLang="en-US" dirty="0"/>
          </a:p>
        </p:txBody>
      </p:sp>
      <p:sp>
        <p:nvSpPr>
          <p:cNvPr id="13" name="圖說文字: 折線 12">
            <a:extLst>
              <a:ext uri="{FF2B5EF4-FFF2-40B4-BE49-F238E27FC236}">
                <a16:creationId xmlns:a16="http://schemas.microsoft.com/office/drawing/2014/main" id="{C5C930CC-6F2A-7948-EBAD-D0D54E6A1297}"/>
              </a:ext>
            </a:extLst>
          </p:cNvPr>
          <p:cNvSpPr/>
          <p:nvPr/>
        </p:nvSpPr>
        <p:spPr>
          <a:xfrm>
            <a:off x="1360997" y="1598676"/>
            <a:ext cx="1563358" cy="61264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33621"/>
              <a:gd name="adj6" fmla="val -43705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rgbClr val="FF0000"/>
                </a:solidFill>
                <a:highlight>
                  <a:srgbClr val="FFFF00"/>
                </a:highlight>
              </a:rPr>
              <a:t>1.</a:t>
            </a:r>
            <a:r>
              <a:rPr lang="zh-TW" altLang="en-US" dirty="0">
                <a:solidFill>
                  <a:srgbClr val="FF0000"/>
                </a:solidFill>
                <a:highlight>
                  <a:srgbClr val="FFFF00"/>
                </a:highlight>
              </a:rPr>
              <a:t>按家長留言</a:t>
            </a:r>
          </a:p>
        </p:txBody>
      </p:sp>
      <p:sp>
        <p:nvSpPr>
          <p:cNvPr id="14" name="圖說文字: 折線 13">
            <a:extLst>
              <a:ext uri="{FF2B5EF4-FFF2-40B4-BE49-F238E27FC236}">
                <a16:creationId xmlns:a16="http://schemas.microsoft.com/office/drawing/2014/main" id="{0F56A7AA-8444-1843-D54A-CB9A1B82FC2B}"/>
              </a:ext>
            </a:extLst>
          </p:cNvPr>
          <p:cNvSpPr/>
          <p:nvPr/>
        </p:nvSpPr>
        <p:spPr>
          <a:xfrm>
            <a:off x="3657599" y="2513236"/>
            <a:ext cx="1984075" cy="61264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87415"/>
              <a:gd name="adj6" fmla="val 411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rgbClr val="FF0000"/>
                </a:solidFill>
              </a:rPr>
              <a:t>2.</a:t>
            </a:r>
            <a:r>
              <a:rPr lang="zh-TW" altLang="en-US" dirty="0">
                <a:solidFill>
                  <a:srgbClr val="FF0000"/>
                </a:solidFill>
              </a:rPr>
              <a:t>選擇要留言類型</a:t>
            </a:r>
          </a:p>
        </p:txBody>
      </p:sp>
      <p:sp>
        <p:nvSpPr>
          <p:cNvPr id="15" name="圖說文字: 折線 14">
            <a:extLst>
              <a:ext uri="{FF2B5EF4-FFF2-40B4-BE49-F238E27FC236}">
                <a16:creationId xmlns:a16="http://schemas.microsoft.com/office/drawing/2014/main" id="{D45B21BB-89C5-BF91-3BE5-75FE201B4012}"/>
              </a:ext>
            </a:extLst>
          </p:cNvPr>
          <p:cNvSpPr/>
          <p:nvPr/>
        </p:nvSpPr>
        <p:spPr>
          <a:xfrm>
            <a:off x="6673455" y="2608127"/>
            <a:ext cx="2013345" cy="675416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83810"/>
              <a:gd name="adj6" fmla="val 12011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rgbClr val="FF0000"/>
                </a:solidFill>
              </a:rPr>
              <a:t>3.</a:t>
            </a:r>
            <a:r>
              <a:rPr lang="zh-TW" altLang="en-US" dirty="0">
                <a:solidFill>
                  <a:srgbClr val="FF0000"/>
                </a:solidFill>
              </a:rPr>
              <a:t>選擇班級</a:t>
            </a:r>
          </a:p>
        </p:txBody>
      </p:sp>
      <p:sp>
        <p:nvSpPr>
          <p:cNvPr id="16" name="圖說文字: 折線 15">
            <a:extLst>
              <a:ext uri="{FF2B5EF4-FFF2-40B4-BE49-F238E27FC236}">
                <a16:creationId xmlns:a16="http://schemas.microsoft.com/office/drawing/2014/main" id="{6284FE7F-DFFE-34C6-FC2D-681A6993645A}"/>
              </a:ext>
            </a:extLst>
          </p:cNvPr>
          <p:cNvSpPr/>
          <p:nvPr/>
        </p:nvSpPr>
        <p:spPr>
          <a:xfrm>
            <a:off x="10360325" y="4054415"/>
            <a:ext cx="1587023" cy="37956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355682"/>
              <a:gd name="adj6" fmla="val -51559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rgbClr val="FF0000"/>
                </a:solidFill>
              </a:rPr>
              <a:t>4.</a:t>
            </a:r>
            <a:r>
              <a:rPr lang="zh-TW" altLang="en-US" dirty="0">
                <a:solidFill>
                  <a:srgbClr val="FF0000"/>
                </a:solidFill>
              </a:rPr>
              <a:t>填寫內容</a:t>
            </a:r>
          </a:p>
        </p:txBody>
      </p:sp>
      <p:sp>
        <p:nvSpPr>
          <p:cNvPr id="17" name="圖說文字: 折線 16">
            <a:extLst>
              <a:ext uri="{FF2B5EF4-FFF2-40B4-BE49-F238E27FC236}">
                <a16:creationId xmlns:a16="http://schemas.microsoft.com/office/drawing/2014/main" id="{87217381-AD1B-AD84-5666-EEB2142AE9C5}"/>
              </a:ext>
            </a:extLst>
          </p:cNvPr>
          <p:cNvSpPr/>
          <p:nvPr/>
        </p:nvSpPr>
        <p:spPr>
          <a:xfrm>
            <a:off x="10606862" y="1398235"/>
            <a:ext cx="1340486" cy="379563"/>
          </a:xfrm>
          <a:prstGeom prst="borderCallout2">
            <a:avLst>
              <a:gd name="adj1" fmla="val 18750"/>
              <a:gd name="adj2" fmla="val -8333"/>
              <a:gd name="adj3" fmla="val -17420"/>
              <a:gd name="adj4" fmla="val -1163"/>
              <a:gd name="adj5" fmla="val -210565"/>
              <a:gd name="adj6" fmla="val 94548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rgbClr val="FF0000"/>
                </a:solidFill>
              </a:rPr>
              <a:t>5.</a:t>
            </a:r>
            <a:r>
              <a:rPr lang="zh-TW" altLang="en-US" dirty="0">
                <a:solidFill>
                  <a:srgbClr val="FF0000"/>
                </a:solidFill>
              </a:rPr>
              <a:t>按新增</a:t>
            </a:r>
          </a:p>
        </p:txBody>
      </p:sp>
    </p:spTree>
    <p:extLst>
      <p:ext uri="{BB962C8B-B14F-4D97-AF65-F5344CB8AC3E}">
        <p14:creationId xmlns:p14="http://schemas.microsoft.com/office/powerpoint/2010/main" val="1259548754"/>
      </p:ext>
    </p:extLst>
  </p:cSld>
  <p:clrMapOvr>
    <a:masterClrMapping/>
  </p:clrMapOvr>
</p:sld>
</file>

<file path=ppt/theme/theme1.xml><?xml version="1.0" encoding="utf-8"?>
<a:theme xmlns:a="http://schemas.openxmlformats.org/drawingml/2006/main" name="絲縷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542</TotalTime>
  <Words>423</Words>
  <Application>Microsoft Office PowerPoint</Application>
  <PresentationFormat>寬螢幕</PresentationFormat>
  <Paragraphs>65</Paragraphs>
  <Slides>13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8" baseType="lpstr">
      <vt:lpstr>微軟正黑體</vt:lpstr>
      <vt:lpstr>Arial</vt:lpstr>
      <vt:lpstr>Century Gothic</vt:lpstr>
      <vt:lpstr>Wingdings 3</vt:lpstr>
      <vt:lpstr>絲縷</vt:lpstr>
      <vt:lpstr>光仁國小115學年度第1學期學校日-教務處報告事項</vt:lpstr>
      <vt:lpstr>報告大綱</vt:lpstr>
      <vt:lpstr>110學年度學校幹部介紹</vt:lpstr>
      <vt:lpstr>教務處主要業務簡介</vt:lpstr>
      <vt:lpstr>智慧校園APP</vt:lpstr>
      <vt:lpstr>帳號：手機號碼 預設密碼：學生生日 4碼，例如： 5月6日/0506； 11月8日/1108</vt:lpstr>
      <vt:lpstr>進入智慧校園會看到的畫面  身分識別 班級事務交流 在校生活紀錄 線上請假  往下滑會看到  行政作業補助 學校園所資訊分享  【重要】 最下一行【行事曆】 和【更多】(登出及重新設定密碼)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admin</cp:lastModifiedBy>
  <cp:revision>24</cp:revision>
  <cp:lastPrinted>2026-08-30T05:54:39Z</cp:lastPrinted>
  <dcterms:created xsi:type="dcterms:W3CDTF">2021-09-01T02:40:31Z</dcterms:created>
  <dcterms:modified xsi:type="dcterms:W3CDTF">2026-08-30T05:56:56Z</dcterms:modified>
</cp:coreProperties>
</file>